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notesSlides/notesSlide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notesSlides/notesSlide1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6.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7.xml" ContentType="application/vnd.openxmlformats-officedocument.themeOverride+xml"/>
  <Override PartName="/ppt/notesSlides/notesSlide1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ags/tag2.xml" ContentType="application/vnd.openxmlformats-officedocument.presentationml.tags+xml"/>
  <Override PartName="/ppt/notesSlides/notesSlide30.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chart17.xml" ContentType="application/vnd.openxmlformats-officedocument.drawingml.chart+xml"/>
  <Override PartName="/ppt/drawings/drawing1.xml" ContentType="application/vnd.openxmlformats-officedocument.drawingml.chartshapes+xml"/>
  <Override PartName="/ppt/charts/chart18.xml" ContentType="application/vnd.openxmlformats-officedocument.drawingml.chart+xml"/>
  <Override PartName="/ppt/drawings/drawing2.xml" ContentType="application/vnd.openxmlformats-officedocument.drawingml.chartshapes+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3.xml" ContentType="application/vnd.openxmlformats-officedocument.drawingml.chartshape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63.xml" ContentType="application/vnd.openxmlformats-officedocument.presentationml.notesSlid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64.xml" ContentType="application/vnd.openxmlformats-officedocument.presentationml.notesSlid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1"/>
  </p:notesMasterIdLst>
  <p:handoutMasterIdLst>
    <p:handoutMasterId r:id="rId122"/>
  </p:handoutMasterIdLst>
  <p:sldIdLst>
    <p:sldId id="818" r:id="rId3"/>
    <p:sldId id="1814" r:id="rId4"/>
    <p:sldId id="1661" r:id="rId5"/>
    <p:sldId id="1701" r:id="rId6"/>
    <p:sldId id="1702" r:id="rId7"/>
    <p:sldId id="576" r:id="rId8"/>
    <p:sldId id="1648" r:id="rId9"/>
    <p:sldId id="1589" r:id="rId10"/>
    <p:sldId id="1592" r:id="rId11"/>
    <p:sldId id="1604" r:id="rId12"/>
    <p:sldId id="1593" r:id="rId13"/>
    <p:sldId id="2782" r:id="rId14"/>
    <p:sldId id="1605" r:id="rId15"/>
    <p:sldId id="1628" r:id="rId16"/>
    <p:sldId id="1629" r:id="rId17"/>
    <p:sldId id="1638" r:id="rId18"/>
    <p:sldId id="1596" r:id="rId19"/>
    <p:sldId id="1666" r:id="rId20"/>
    <p:sldId id="1667" r:id="rId21"/>
    <p:sldId id="1670" r:id="rId22"/>
    <p:sldId id="1603" r:id="rId23"/>
    <p:sldId id="1669" r:id="rId24"/>
    <p:sldId id="1597" r:id="rId25"/>
    <p:sldId id="1677" r:id="rId26"/>
    <p:sldId id="1675" r:id="rId27"/>
    <p:sldId id="1665" r:id="rId28"/>
    <p:sldId id="1676" r:id="rId29"/>
    <p:sldId id="1664" r:id="rId30"/>
    <p:sldId id="1630" r:id="rId31"/>
    <p:sldId id="1639" r:id="rId32"/>
    <p:sldId id="1621" r:id="rId33"/>
    <p:sldId id="1601" r:id="rId34"/>
    <p:sldId id="1668" r:id="rId35"/>
    <p:sldId id="1658" r:id="rId36"/>
    <p:sldId id="1672" r:id="rId37"/>
    <p:sldId id="1671" r:id="rId38"/>
    <p:sldId id="1673" r:id="rId39"/>
    <p:sldId id="1674" r:id="rId40"/>
    <p:sldId id="1439" r:id="rId41"/>
    <p:sldId id="2772" r:id="rId42"/>
    <p:sldId id="583" r:id="rId43"/>
    <p:sldId id="2243" r:id="rId44"/>
    <p:sldId id="1590" r:id="rId45"/>
    <p:sldId id="2275" r:id="rId46"/>
    <p:sldId id="2751" r:id="rId47"/>
    <p:sldId id="2778" r:id="rId48"/>
    <p:sldId id="2779" r:id="rId49"/>
    <p:sldId id="1632" r:id="rId50"/>
    <p:sldId id="1633" r:id="rId51"/>
    <p:sldId id="2752" r:id="rId52"/>
    <p:sldId id="2172" r:id="rId53"/>
    <p:sldId id="2767" r:id="rId54"/>
    <p:sldId id="2780" r:id="rId55"/>
    <p:sldId id="2755" r:id="rId56"/>
    <p:sldId id="2756" r:id="rId57"/>
    <p:sldId id="2726" r:id="rId58"/>
    <p:sldId id="2773" r:id="rId59"/>
    <p:sldId id="2774" r:id="rId60"/>
    <p:sldId id="2775" r:id="rId61"/>
    <p:sldId id="2776" r:id="rId62"/>
    <p:sldId id="2777" r:id="rId63"/>
    <p:sldId id="2704" r:id="rId64"/>
    <p:sldId id="2707" r:id="rId65"/>
    <p:sldId id="2758" r:id="rId66"/>
    <p:sldId id="802" r:id="rId67"/>
    <p:sldId id="827" r:id="rId68"/>
    <p:sldId id="846" r:id="rId69"/>
    <p:sldId id="847" r:id="rId70"/>
    <p:sldId id="848" r:id="rId71"/>
    <p:sldId id="820" r:id="rId72"/>
    <p:sldId id="822" r:id="rId73"/>
    <p:sldId id="823" r:id="rId74"/>
    <p:sldId id="824" r:id="rId75"/>
    <p:sldId id="843" r:id="rId76"/>
    <p:sldId id="844" r:id="rId77"/>
    <p:sldId id="879" r:id="rId78"/>
    <p:sldId id="2143" r:id="rId79"/>
    <p:sldId id="2180" r:id="rId80"/>
    <p:sldId id="1607" r:id="rId81"/>
    <p:sldId id="1595" r:id="rId82"/>
    <p:sldId id="1617" r:id="rId83"/>
    <p:sldId id="1618" r:id="rId84"/>
    <p:sldId id="2173" r:id="rId85"/>
    <p:sldId id="2174" r:id="rId86"/>
    <p:sldId id="2179" r:id="rId87"/>
    <p:sldId id="2181" r:id="rId88"/>
    <p:sldId id="881" r:id="rId89"/>
    <p:sldId id="882" r:id="rId90"/>
    <p:sldId id="1169" r:id="rId91"/>
    <p:sldId id="880" r:id="rId92"/>
    <p:sldId id="803" r:id="rId93"/>
    <p:sldId id="935" r:id="rId94"/>
    <p:sldId id="927" r:id="rId95"/>
    <p:sldId id="937" r:id="rId96"/>
    <p:sldId id="939" r:id="rId97"/>
    <p:sldId id="906" r:id="rId98"/>
    <p:sldId id="965" r:id="rId99"/>
    <p:sldId id="966" r:id="rId100"/>
    <p:sldId id="967" r:id="rId101"/>
    <p:sldId id="922" r:id="rId102"/>
    <p:sldId id="929" r:id="rId103"/>
    <p:sldId id="446" r:id="rId104"/>
    <p:sldId id="617" r:id="rId105"/>
    <p:sldId id="618" r:id="rId106"/>
    <p:sldId id="620" r:id="rId107"/>
    <p:sldId id="619" r:id="rId108"/>
    <p:sldId id="612" r:id="rId109"/>
    <p:sldId id="609" r:id="rId110"/>
    <p:sldId id="813" r:id="rId111"/>
    <p:sldId id="2280" r:id="rId112"/>
    <p:sldId id="828" r:id="rId113"/>
    <p:sldId id="256" r:id="rId114"/>
    <p:sldId id="374" r:id="rId115"/>
    <p:sldId id="1212" r:id="rId116"/>
    <p:sldId id="1213" r:id="rId117"/>
    <p:sldId id="2781" r:id="rId118"/>
    <p:sldId id="1214" r:id="rId119"/>
    <p:sldId id="1518" r:id="rId120"/>
  </p:sldIdLst>
  <p:sldSz cx="12192000" cy="6858000"/>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2" userDrawn="1">
          <p15:clr>
            <a:srgbClr val="A4A3A4"/>
          </p15:clr>
        </p15:guide>
        <p15:guide id="2" pos="213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shant Dalal/GURGAON/ZFCL" initials="ND" lastIdx="2" clrIdx="0">
    <p:extLst>
      <p:ext uri="{19B8F6BF-5375-455C-9EA6-DF929625EA0E}">
        <p15:presenceInfo xmlns:p15="http://schemas.microsoft.com/office/powerpoint/2012/main" userId="S-1-5-21-1236789941-99463750-1239030132-2207" providerId="AD"/>
      </p:ext>
    </p:extLst>
  </p:cmAuthor>
  <p:cmAuthor id="2" name="HP" initials="H" lastIdx="1" clrIdx="1">
    <p:extLst>
      <p:ext uri="{19B8F6BF-5375-455C-9EA6-DF929625EA0E}">
        <p15:presenceInfo xmlns:p15="http://schemas.microsoft.com/office/powerpoint/2012/main" userId="HP" providerId="None"/>
      </p:ext>
    </p:extLst>
  </p:cmAuthor>
  <p:cmAuthor id="3" name="IT-ZUARI" initials="I" lastIdx="2" clrIdx="2"/>
  <p:cmAuthor id="4" name="HP-57" initials="H" lastIdx="1" clrIdx="3">
    <p:extLst>
      <p:ext uri="{19B8F6BF-5375-455C-9EA6-DF929625EA0E}">
        <p15:presenceInfo xmlns:p15="http://schemas.microsoft.com/office/powerpoint/2012/main" userId="HP-57"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9EDF4"/>
    <a:srgbClr val="D0D8E8"/>
    <a:srgbClr val="FFFF66"/>
    <a:srgbClr val="009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4660"/>
  </p:normalViewPr>
  <p:slideViewPr>
    <p:cSldViewPr snapToGrid="0">
      <p:cViewPr varScale="1">
        <p:scale>
          <a:sx n="101" d="100"/>
          <a:sy n="101" d="100"/>
        </p:scale>
        <p:origin x="114" y="21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132"/>
        <p:guide pos="213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dell%205430\Downloads\29%20Dec%2025%20Cane%20WPR%20PP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5.xlsx"/></Relationships>
</file>

<file path=ppt/charts/_rels/chart18.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6.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kunwar.singh\Desktop\Monday%20Meeting\monday%20Meeting\New%20Microsoft%20Excel%20Worksheet.xlsx" TargetMode="External"/><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kunwar.singh\Desktop\Monday%20Meeting\monday%20Meeting\New%20Microsoft%20Excel%20Worksheet.xlsx" TargetMode="External"/><Relationship Id="rId2" Type="http://schemas.microsoft.com/office/2011/relationships/chartColorStyle" Target="colors17.xml"/><Relationship Id="rId1" Type="http://schemas.microsoft.com/office/2011/relationships/chartStyle" Target="style17.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kunwar.singh\Desktop\Monday%20Meeting\monday%20Meeting\New%20Microsoft%20Excel%20Worksheet.xlsx" TargetMode="External"/><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kunwar.singh\Desktop\Monday%20Meeting\monday%20Meeting\New%20Microsoft%20Excel%20Worksheet.xlsx" TargetMode="External"/><Relationship Id="rId2" Type="http://schemas.microsoft.com/office/2011/relationships/chartColorStyle" Target="colors19.xml"/><Relationship Id="rId1" Type="http://schemas.microsoft.com/office/2011/relationships/chartStyle" Target="style19.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192.168.102.110\data-all\V.P.%20Cane\WPR%20PPT\2026\Jan-26\05.01.2026\05%20Jan%2026%20Cane%20WPR%20PPT.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26357439895512E-2"/>
          <c:y val="9.6148009514990501E-2"/>
          <c:w val="0.94527364256010449"/>
          <c:h val="0.82616667203062921"/>
        </c:manualLayout>
      </c:layout>
      <c:barChart>
        <c:barDir val="col"/>
        <c:grouping val="stacked"/>
        <c:varyColors val="0"/>
        <c:ser>
          <c:idx val="0"/>
          <c:order val="0"/>
          <c:tx>
            <c:strRef>
              <c:f>Sheet1!$B$1</c:f>
              <c:strCache>
                <c:ptCount val="1"/>
                <c:pt idx="0">
                  <c:v>POL IN BAGASSE</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Sheet1!$B$2:$B$4</c:f>
              <c:numCache>
                <c:formatCode>General</c:formatCode>
                <c:ptCount val="3"/>
                <c:pt idx="0">
                  <c:v>0.48</c:v>
                </c:pt>
                <c:pt idx="1">
                  <c:v>0.48</c:v>
                </c:pt>
                <c:pt idx="2">
                  <c:v>0.49</c:v>
                </c:pt>
              </c:numCache>
            </c:numRef>
          </c:val>
          <c:extLst>
            <c:ext xmlns:c16="http://schemas.microsoft.com/office/drawing/2014/chart" uri="{C3380CC4-5D6E-409C-BE32-E72D297353CC}">
              <c16:uniqueId val="{00000000-F1A6-4488-8C0A-6C3CF6BC33BB}"/>
            </c:ext>
          </c:extLst>
        </c:ser>
        <c:ser>
          <c:idx val="1"/>
          <c:order val="1"/>
          <c:tx>
            <c:strRef>
              <c:f>Sheet1!$C$1</c:f>
              <c:strCache>
                <c:ptCount val="1"/>
                <c:pt idx="0">
                  <c:v>POL IN F CAKE</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Sheet1!$C$2:$C$4</c:f>
              <c:numCache>
                <c:formatCode>General</c:formatCode>
                <c:ptCount val="3"/>
                <c:pt idx="0">
                  <c:v>7.0000000000000007E-2</c:v>
                </c:pt>
                <c:pt idx="1">
                  <c:v>7.0000000000000007E-2</c:v>
                </c:pt>
                <c:pt idx="2">
                  <c:v>0.08</c:v>
                </c:pt>
              </c:numCache>
            </c:numRef>
          </c:val>
          <c:extLst>
            <c:ext xmlns:c16="http://schemas.microsoft.com/office/drawing/2014/chart" uri="{C3380CC4-5D6E-409C-BE32-E72D297353CC}">
              <c16:uniqueId val="{00000001-F1A6-4488-8C0A-6C3CF6BC33BB}"/>
            </c:ext>
          </c:extLst>
        </c:ser>
        <c:ser>
          <c:idx val="2"/>
          <c:order val="2"/>
          <c:tx>
            <c:strRef>
              <c:f>Sheet1!$D$1</c:f>
              <c:strCache>
                <c:ptCount val="1"/>
                <c:pt idx="0">
                  <c:v>POL IN F MOL</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Sheet1!$D$2:$D$4</c:f>
              <c:numCache>
                <c:formatCode>General</c:formatCode>
                <c:ptCount val="3"/>
                <c:pt idx="0">
                  <c:v>1.97</c:v>
                </c:pt>
                <c:pt idx="1">
                  <c:v>1.91</c:v>
                </c:pt>
                <c:pt idx="2">
                  <c:v>1.47</c:v>
                </c:pt>
              </c:numCache>
            </c:numRef>
          </c:val>
          <c:extLst>
            <c:ext xmlns:c16="http://schemas.microsoft.com/office/drawing/2014/chart" uri="{C3380CC4-5D6E-409C-BE32-E72D297353CC}">
              <c16:uniqueId val="{00000002-F1A6-4488-8C0A-6C3CF6BC33BB}"/>
            </c:ext>
          </c:extLst>
        </c:ser>
        <c:ser>
          <c:idx val="3"/>
          <c:order val="3"/>
          <c:tx>
            <c:strRef>
              <c:f>Sheet1!$E$1</c:f>
              <c:strCache>
                <c:ptCount val="1"/>
                <c:pt idx="0">
                  <c:v>UNKNOWN</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Sheet1!$E$2:$E$4</c:f>
              <c:numCache>
                <c:formatCode>General</c:formatCode>
                <c:ptCount val="3"/>
                <c:pt idx="0">
                  <c:v>0.06</c:v>
                </c:pt>
                <c:pt idx="1">
                  <c:v>0.06</c:v>
                </c:pt>
                <c:pt idx="2">
                  <c:v>7.0000000000000007E-2</c:v>
                </c:pt>
              </c:numCache>
            </c:numRef>
          </c:val>
          <c:extLst>
            <c:ext xmlns:c16="http://schemas.microsoft.com/office/drawing/2014/chart" uri="{C3380CC4-5D6E-409C-BE32-E72D297353CC}">
              <c16:uniqueId val="{00000003-F1A6-4488-8C0A-6C3CF6BC33BB}"/>
            </c:ext>
          </c:extLst>
        </c:ser>
        <c:dLbls>
          <c:dLblPos val="ctr"/>
          <c:showLegendKey val="0"/>
          <c:showVal val="1"/>
          <c:showCatName val="0"/>
          <c:showSerName val="0"/>
          <c:showPercent val="0"/>
          <c:showBubbleSize val="0"/>
        </c:dLbls>
        <c:gapWidth val="150"/>
        <c:overlap val="100"/>
        <c:axId val="1563182591"/>
        <c:axId val="1563184511"/>
      </c:barChart>
      <c:catAx>
        <c:axId val="1563182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563184511"/>
        <c:crosses val="autoZero"/>
        <c:auto val="1"/>
        <c:lblAlgn val="ctr"/>
        <c:lblOffset val="100"/>
        <c:noMultiLvlLbl val="0"/>
      </c:catAx>
      <c:valAx>
        <c:axId val="1563184511"/>
        <c:scaling>
          <c:orientation val="minMax"/>
        </c:scaling>
        <c:delete val="1"/>
        <c:axPos val="l"/>
        <c:numFmt formatCode="General" sourceLinked="1"/>
        <c:majorTickMark val="none"/>
        <c:minorTickMark val="none"/>
        <c:tickLblPos val="nextTo"/>
        <c:crossAx val="156318259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1" i="1"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solidFill>
            <a:schemeClr val="tx1"/>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'Highest indent failure (3)'!$C$2:$R$2</c:f>
              <c:strCache>
                <c:ptCount val="16"/>
                <c:pt idx="0">
                  <c:v>KCC LOAN</c:v>
                </c:pt>
                <c:pt idx="1">
                  <c:v>Dead Grower</c:v>
                </c:pt>
                <c:pt idx="2">
                  <c:v>will supply on next purchey</c:v>
                </c:pt>
                <c:pt idx="3">
                  <c:v>no cane</c:v>
                </c:pt>
                <c:pt idx="4">
                  <c:v>Uproot Ratoon</c:v>
                </c:pt>
                <c:pt idx="5">
                  <c:v>Other (Incidents/Festival)</c:v>
                </c:pt>
                <c:pt idx="6">
                  <c:v>Supply to kolhu</c:v>
                </c:pt>
                <c:pt idx="7">
                  <c:v>Already supplied</c:v>
                </c:pt>
                <c:pt idx="8">
                  <c:v>Supply on other family satta</c:v>
                </c:pt>
                <c:pt idx="9">
                  <c:v>Message not received/seen</c:v>
                </c:pt>
                <c:pt idx="10">
                  <c:v>Less basic quota</c:v>
                </c:pt>
                <c:pt idx="11">
                  <c:v>Supply mode change less to greater</c:v>
                </c:pt>
                <c:pt idx="12">
                  <c:v>Water logged, no pathway</c:v>
                </c:pt>
                <c:pt idx="13">
                  <c:v>No Land</c:v>
                </c:pt>
                <c:pt idx="14">
                  <c:v>Cane Land Cut in river</c:v>
                </c:pt>
                <c:pt idx="15">
                  <c:v>Labour issues</c:v>
                </c:pt>
              </c:strCache>
            </c:strRef>
          </c:cat>
          <c:val>
            <c:numRef>
              <c:f>'Highest indent failure (3)'!$C$50:$R$50</c:f>
              <c:numCache>
                <c:formatCode>General</c:formatCode>
                <c:ptCount val="16"/>
                <c:pt idx="0">
                  <c:v>267</c:v>
                </c:pt>
                <c:pt idx="1">
                  <c:v>80</c:v>
                </c:pt>
                <c:pt idx="2">
                  <c:v>83</c:v>
                </c:pt>
                <c:pt idx="3">
                  <c:v>82</c:v>
                </c:pt>
                <c:pt idx="4">
                  <c:v>59</c:v>
                </c:pt>
                <c:pt idx="5">
                  <c:v>24</c:v>
                </c:pt>
                <c:pt idx="6">
                  <c:v>35</c:v>
                </c:pt>
                <c:pt idx="7">
                  <c:v>30</c:v>
                </c:pt>
                <c:pt idx="8">
                  <c:v>3</c:v>
                </c:pt>
                <c:pt idx="9">
                  <c:v>3</c:v>
                </c:pt>
                <c:pt idx="10">
                  <c:v>2</c:v>
                </c:pt>
                <c:pt idx="11">
                  <c:v>4</c:v>
                </c:pt>
                <c:pt idx="12">
                  <c:v>3</c:v>
                </c:pt>
                <c:pt idx="13">
                  <c:v>1</c:v>
                </c:pt>
                <c:pt idx="14">
                  <c:v>0</c:v>
                </c:pt>
                <c:pt idx="15">
                  <c:v>1</c:v>
                </c:pt>
              </c:numCache>
            </c:numRef>
          </c:val>
          <c:extLst>
            <c:ext xmlns:c16="http://schemas.microsoft.com/office/drawing/2014/chart" uri="{C3380CC4-5D6E-409C-BE32-E72D297353CC}">
              <c16:uniqueId val="{00000000-A9BF-4577-B7E4-E13DB196FF0F}"/>
            </c:ext>
          </c:extLst>
        </c:ser>
        <c:dLbls>
          <c:showLegendKey val="0"/>
          <c:showVal val="0"/>
          <c:showCatName val="0"/>
          <c:showSerName val="0"/>
          <c:showPercent val="0"/>
          <c:showBubbleSize val="0"/>
        </c:dLbls>
        <c:gapWidth val="182"/>
        <c:axId val="1004413488"/>
        <c:axId val="1004413968"/>
      </c:barChart>
      <c:catAx>
        <c:axId val="1004413488"/>
        <c:scaling>
          <c:orientation val="minMax"/>
        </c:scaling>
        <c:delete val="0"/>
        <c:axPos val="l"/>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Aptos" panose="020B0004020202020204" pitchFamily="34" charset="0"/>
                    <a:ea typeface="+mn-ea"/>
                    <a:cs typeface="+mn-cs"/>
                  </a:defRPr>
                </a:pPr>
                <a:r>
                  <a:rPr lang="en-US" dirty="0"/>
                  <a:t>Reasons for </a:t>
                </a:r>
                <a:r>
                  <a:rPr lang="en-US" dirty="0" err="1"/>
                  <a:t>purchy</a:t>
                </a:r>
                <a:r>
                  <a:rPr lang="en-US" dirty="0"/>
                  <a:t> failure</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1004413968"/>
        <c:crosses val="autoZero"/>
        <c:auto val="1"/>
        <c:lblAlgn val="ctr"/>
        <c:lblOffset val="100"/>
        <c:noMultiLvlLbl val="0"/>
      </c:catAx>
      <c:valAx>
        <c:axId val="10044139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Aptos" panose="020B0004020202020204" pitchFamily="34" charset="0"/>
                    <a:ea typeface="+mn-ea"/>
                    <a:cs typeface="+mn-cs"/>
                  </a:defRPr>
                </a:pPr>
                <a:r>
                  <a:rPr lang="en-US" dirty="0"/>
                  <a:t>Number of Farmers</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1004413488"/>
        <c:crosses val="autoZero"/>
        <c:crossBetween val="between"/>
      </c:valAx>
      <c:spPr>
        <a:noFill/>
        <a:ln>
          <a:noFill/>
        </a:ln>
        <a:effectLst/>
      </c:spPr>
    </c:plotArea>
    <c:plotVisOnly val="1"/>
    <c:dispBlanksAs val="gap"/>
    <c:showDLblsOverMax val="0"/>
  </c:chart>
  <c:spPr>
    <a:noFill/>
    <a:ln>
      <a:noFill/>
    </a:ln>
    <a:effectLst/>
  </c:spPr>
  <c:txPr>
    <a:bodyPr/>
    <a:lstStyle/>
    <a:p>
      <a:pPr>
        <a:defRPr sz="1400" b="1">
          <a:latin typeface="Aptos" panose="020B00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60" b="0" i="0" u="none" strike="noStrike" kern="1200" spc="0" baseline="0">
                <a:solidFill>
                  <a:sysClr val="windowText" lastClr="000000"/>
                </a:solidFill>
                <a:latin typeface="Segoe UI" panose="020B0502040204020203" pitchFamily="34" charset="0"/>
                <a:ea typeface="+mn-ea"/>
                <a:cs typeface="Segoe UI" panose="020B0502040204020203" pitchFamily="34" charset="0"/>
              </a:defRPr>
            </a:pPr>
            <a:r>
              <a:rPr lang="en-US" dirty="0"/>
              <a:t>Planned</a:t>
            </a:r>
            <a:r>
              <a:rPr lang="en-US" baseline="0" dirty="0"/>
              <a:t> vs Actuals</a:t>
            </a:r>
          </a:p>
        </c:rich>
      </c:tx>
      <c:overlay val="0"/>
      <c:spPr>
        <a:noFill/>
        <a:ln>
          <a:noFill/>
        </a:ln>
        <a:effectLst/>
      </c:spPr>
      <c:txPr>
        <a:bodyPr rot="0" spcFirstLastPara="1" vertOverflow="ellipsis" vert="horz" wrap="square" anchor="ctr" anchorCtr="1"/>
        <a:lstStyle/>
        <a:p>
          <a:pPr>
            <a:defRPr lang="en-US" sz="1860" b="0" i="0" u="none" strike="noStrike" kern="1200" spc="0" baseline="0">
              <a:solidFill>
                <a:sysClr val="windowText" lastClr="000000"/>
              </a:solidFill>
              <a:latin typeface="Segoe UI" panose="020B0502040204020203" pitchFamily="34" charset="0"/>
              <a:ea typeface="+mn-ea"/>
              <a:cs typeface="Segoe UI" panose="020B0502040204020203" pitchFamily="34" charset="0"/>
            </a:defRPr>
          </a:pPr>
          <a:endParaRPr lang="en-US"/>
        </a:p>
      </c:txPr>
    </c:title>
    <c:autoTitleDeleted val="0"/>
    <c:plotArea>
      <c:layout>
        <c:manualLayout>
          <c:layoutTarget val="inner"/>
          <c:xMode val="edge"/>
          <c:yMode val="edge"/>
          <c:x val="8.3845238095238098E-2"/>
          <c:y val="0.14572649572649601"/>
          <c:w val="0.89978571428571397"/>
          <c:h val="0.78761965811965795"/>
        </c:manualLayout>
      </c:layout>
      <c:barChart>
        <c:barDir val="col"/>
        <c:grouping val="clustered"/>
        <c:varyColors val="0"/>
        <c:ser>
          <c:idx val="0"/>
          <c:order val="0"/>
          <c:tx>
            <c:strRef>
              <c:f>Sheet1!$B$1</c:f>
              <c:strCache>
                <c:ptCount val="1"/>
                <c:pt idx="0">
                  <c:v>This Week Planned</c:v>
                </c:pt>
              </c:strCache>
            </c:strRef>
          </c:tx>
          <c:spPr>
            <a:solidFill>
              <a:schemeClr val="tx2"/>
            </a:solidFill>
            <a:ln>
              <a:noFill/>
            </a:ln>
            <a:effectLst/>
          </c:spPr>
          <c:invertIfNegative val="0"/>
          <c:dLbls>
            <c:dLbl>
              <c:idx val="1"/>
              <c:layout>
                <c:manualLayout>
                  <c:x val="0"/>
                  <c:y val="7.4465811965812007E-2"/>
                </c:manualLayout>
              </c:layout>
              <c:tx>
                <c:rich>
                  <a:bodyPr rot="0" spcFirstLastPara="1" vertOverflow="ellipsis" vert="horz" wrap="square" lIns="38100" tIns="19050" rIns="38100" bIns="19050" anchor="ctr" anchorCtr="1"/>
                  <a:lstStyle/>
                  <a:p>
                    <a:pPr>
                      <a:defRPr lang="en-US"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r>
                      <a:rPr lang="en-US"/>
                      <a:t>19859</a:t>
                    </a:r>
                  </a:p>
                  <a:p>
                    <a:pPr>
                      <a:defRPr sz="1400" b="1"/>
                    </a:pPr>
                    <a:endParaRPr lang="en-US"/>
                  </a:p>
                </c:rich>
              </c:tx>
              <c:spPr>
                <a:noFill/>
                <a:ln>
                  <a:noFill/>
                </a:ln>
                <a:effectLst/>
              </c:spPr>
              <c:txPr>
                <a:bodyPr rot="0" spcFirstLastPara="1" vertOverflow="ellipsis" vert="horz" wrap="square" lIns="38100" tIns="19050" rIns="38100" bIns="19050" anchor="ctr" anchorCtr="1"/>
                <a:lstStyle/>
                <a:p>
                  <a:pPr>
                    <a:defRPr lang="en-US"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54092261904762"/>
                      <c:h val="0.13504273504273501"/>
                    </c:manualLayout>
                  </c15:layout>
                  <c15:showDataLabelsRange val="0"/>
                </c:ext>
                <c:ext xmlns:c16="http://schemas.microsoft.com/office/drawing/2014/chart" uri="{C3380CC4-5D6E-409C-BE32-E72D297353CC}">
                  <c16:uniqueId val="{00000000-7D06-42FC-A20E-DBC26D3A53DF}"/>
                </c:ext>
              </c:extLst>
            </c:dLbl>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tx2">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c:v>
                </c:pt>
                <c:pt idx="1">
                  <c:v>M</c:v>
                </c:pt>
                <c:pt idx="2">
                  <c:v>S</c:v>
                </c:pt>
              </c:strCache>
            </c:strRef>
          </c:cat>
          <c:val>
            <c:numRef>
              <c:f>Sheet1!$B$2:$B$4</c:f>
              <c:numCache>
                <c:formatCode>General</c:formatCode>
                <c:ptCount val="3"/>
                <c:pt idx="0">
                  <c:v>0</c:v>
                </c:pt>
                <c:pt idx="1">
                  <c:v>19859</c:v>
                </c:pt>
                <c:pt idx="2">
                  <c:v>2206</c:v>
                </c:pt>
              </c:numCache>
            </c:numRef>
          </c:val>
          <c:extLst>
            <c:ext xmlns:c16="http://schemas.microsoft.com/office/drawing/2014/chart" uri="{C3380CC4-5D6E-409C-BE32-E72D297353CC}">
              <c16:uniqueId val="{00000001-7D06-42FC-A20E-DBC26D3A53DF}"/>
            </c:ext>
          </c:extLst>
        </c:ser>
        <c:ser>
          <c:idx val="1"/>
          <c:order val="1"/>
          <c:tx>
            <c:strRef>
              <c:f>Sheet1!$C$1</c:f>
              <c:strCache>
                <c:ptCount val="1"/>
                <c:pt idx="0">
                  <c:v>This Week Actuals</c:v>
                </c:pt>
              </c:strCache>
            </c:strRef>
          </c:tx>
          <c:spPr>
            <a:solidFill>
              <a:schemeClr val="tx2">
                <a:lumMod val="60000"/>
                <a:lumOff val="40000"/>
              </a:schemeClr>
            </a:solidFill>
            <a:ln>
              <a:noFill/>
            </a:ln>
            <a:effectLst/>
          </c:spPr>
          <c:invertIfNegative val="0"/>
          <c:dLbls>
            <c:dLbl>
              <c:idx val="1"/>
              <c:layout>
                <c:manualLayout>
                  <c:x val="0"/>
                  <c:y val="1.1004273504273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D06-42FC-A20E-DBC26D3A53DF}"/>
                </c:ext>
              </c:extLst>
            </c:dLbl>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accent1">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c:v>
                </c:pt>
                <c:pt idx="1">
                  <c:v>M</c:v>
                </c:pt>
                <c:pt idx="2">
                  <c:v>S</c:v>
                </c:pt>
              </c:strCache>
            </c:strRef>
          </c:cat>
          <c:val>
            <c:numRef>
              <c:f>Sheet1!$C$2:$C$4</c:f>
              <c:numCache>
                <c:formatCode>General</c:formatCode>
                <c:ptCount val="3"/>
                <c:pt idx="0" formatCode="0">
                  <c:v>0</c:v>
                </c:pt>
                <c:pt idx="1">
                  <c:v>22171</c:v>
                </c:pt>
                <c:pt idx="2">
                  <c:v>1766</c:v>
                </c:pt>
              </c:numCache>
            </c:numRef>
          </c:val>
          <c:extLst>
            <c:ext xmlns:c16="http://schemas.microsoft.com/office/drawing/2014/chart" uri="{C3380CC4-5D6E-409C-BE32-E72D297353CC}">
              <c16:uniqueId val="{00000003-7D06-42FC-A20E-DBC26D3A53DF}"/>
            </c:ext>
          </c:extLst>
        </c:ser>
        <c:dLbls>
          <c:showLegendKey val="0"/>
          <c:showVal val="1"/>
          <c:showCatName val="0"/>
          <c:showSerName val="0"/>
          <c:showPercent val="0"/>
          <c:showBubbleSize val="0"/>
        </c:dLbls>
        <c:gapWidth val="184"/>
        <c:overlap val="-35"/>
        <c:axId val="278089704"/>
        <c:axId val="278090880"/>
      </c:barChart>
      <c:catAx>
        <c:axId val="278089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78090880"/>
        <c:crosses val="autoZero"/>
        <c:auto val="1"/>
        <c:lblAlgn val="ctr"/>
        <c:lblOffset val="100"/>
        <c:noMultiLvlLbl val="0"/>
      </c:catAx>
      <c:valAx>
        <c:axId val="278090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78089704"/>
        <c:crosses val="autoZero"/>
        <c:crossBetween val="between"/>
      </c:valAx>
      <c:spPr>
        <a:noFill/>
        <a:ln>
          <a:noFill/>
        </a:ln>
        <a:effectLst/>
      </c:spPr>
    </c:plotArea>
    <c:legend>
      <c:legendPos val="t"/>
      <c:layout>
        <c:manualLayout>
          <c:xMode val="edge"/>
          <c:yMode val="edge"/>
          <c:x val="0.31209077380952399"/>
          <c:y val="7.3611111111111099E-2"/>
        </c:manualLayout>
      </c:layout>
      <c:overlay val="0"/>
      <c:spPr>
        <a:noFill/>
        <a:ln>
          <a:noFill/>
        </a:ln>
        <a:effectLst/>
      </c:spPr>
      <c:txPr>
        <a:bodyPr rot="0" spcFirstLastPara="1" vertOverflow="ellipsis" vert="horz" wrap="square" anchor="ctr" anchorCtr="1"/>
        <a:lstStyle/>
        <a:p>
          <a:pPr>
            <a:defRPr lang="en-US" sz="1195" b="1" i="1"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uri="{0b15fc19-7d7d-44ad-8c2d-2c3a37ce22c3}">
        <chartProps xmlns="https://web.wps.cn/et/2018/main" chartId="{5bb588cc-9733-4d86-9def-93ce20310072}"/>
      </c:ext>
    </c:extLst>
  </c:chart>
  <c:spPr>
    <a:noFill/>
    <a:ln>
      <a:solidFill>
        <a:schemeClr val="tx1"/>
      </a:solidFill>
    </a:ln>
    <a:effectLst/>
  </c:spPr>
  <c:txPr>
    <a:bodyPr/>
    <a:lstStyle/>
    <a:p>
      <a:pPr>
        <a:defRPr lang="en-US">
          <a:solidFill>
            <a:sysClr val="windowText" lastClr="000000"/>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This Week Planned</c:v>
                </c:pt>
              </c:strCache>
            </c:strRef>
          </c:tx>
          <c:spPr>
            <a:solidFill>
              <a:schemeClr val="tx2"/>
            </a:solidFill>
            <a:ln>
              <a:noFill/>
            </a:ln>
            <a:effectLst/>
          </c:spPr>
          <c:invertIfNegative val="0"/>
          <c:dLbls>
            <c:dLbl>
              <c:idx val="0"/>
              <c:layout>
                <c:manualLayout>
                  <c:x val="0"/>
                  <c:y val="-2.08380520951301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F3D-4DD8-83A1-4FAF305F4FBE}"/>
                </c:ext>
              </c:extLst>
            </c:dLbl>
            <c:dLbl>
              <c:idx val="1"/>
              <c:layout>
                <c:manualLayout>
                  <c:x val="0"/>
                  <c:y val="-4.07701019252548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F3D-4DD8-83A1-4FAF305F4FBE}"/>
                </c:ext>
              </c:extLst>
            </c:dLbl>
            <c:dLbl>
              <c:idx val="2"/>
              <c:layout>
                <c:manualLayout>
                  <c:x val="0"/>
                  <c:y val="-2.10645526613815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F3D-4DD8-83A1-4FAF305F4FBE}"/>
                </c:ext>
              </c:extLst>
            </c:dLbl>
            <c:dLbl>
              <c:idx val="3"/>
              <c:layout>
                <c:manualLayout>
                  <c:x val="0"/>
                  <c:y val="-1.04190260475651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F3D-4DD8-83A1-4FAF305F4FBE}"/>
                </c:ext>
              </c:extLst>
            </c:dLbl>
            <c:spPr>
              <a:noFill/>
              <a:ln>
                <a:noFill/>
              </a:ln>
              <a:effectLst/>
            </c:spPr>
            <c:txPr>
              <a:bodyPr rot="-5400000" spcFirstLastPara="1" vertOverflow="ellipsis" wrap="square" lIns="38100" tIns="19050" rIns="38100" bIns="19050" anchor="ctr" anchorCtr="1">
                <a:spAutoFit/>
              </a:bodyPr>
              <a:lstStyle/>
              <a:p>
                <a:pPr>
                  <a:defRPr lang="en-US" sz="1100" b="1" i="0" u="none" strike="noStrike" kern="1200" baseline="0">
                    <a:solidFill>
                      <a:schemeClr val="accent1">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L</c:v>
                </c:pt>
                <c:pt idx="1">
                  <c:v>M</c:v>
                </c:pt>
                <c:pt idx="2">
                  <c:v>S</c:v>
                </c:pt>
                <c:pt idx="3">
                  <c:v>Pharma Sugar </c:v>
                </c:pt>
                <c:pt idx="4">
                  <c:v>Icing</c:v>
                </c:pt>
                <c:pt idx="5">
                  <c:v>Bura</c:v>
                </c:pt>
              </c:strCache>
            </c:strRef>
          </c:cat>
          <c:val>
            <c:numRef>
              <c:f>Sheet1!$B$2:$B$7</c:f>
              <c:numCache>
                <c:formatCode>General</c:formatCode>
                <c:ptCount val="6"/>
                <c:pt idx="0">
                  <c:v>3663</c:v>
                </c:pt>
                <c:pt idx="1">
                  <c:v>25641</c:v>
                </c:pt>
                <c:pt idx="2">
                  <c:v>5494</c:v>
                </c:pt>
                <c:pt idx="3">
                  <c:v>1831</c:v>
                </c:pt>
                <c:pt idx="4">
                  <c:v>5</c:v>
                </c:pt>
                <c:pt idx="5">
                  <c:v>100</c:v>
                </c:pt>
              </c:numCache>
            </c:numRef>
          </c:val>
          <c:extLst>
            <c:ext xmlns:c16="http://schemas.microsoft.com/office/drawing/2014/chart" uri="{C3380CC4-5D6E-409C-BE32-E72D297353CC}">
              <c16:uniqueId val="{00000004-DF3D-4DD8-83A1-4FAF305F4FBE}"/>
            </c:ext>
          </c:extLst>
        </c:ser>
        <c:ser>
          <c:idx val="1"/>
          <c:order val="1"/>
          <c:tx>
            <c:strRef>
              <c:f>Sheet1!$C$1</c:f>
              <c:strCache>
                <c:ptCount val="1"/>
                <c:pt idx="0">
                  <c:v>This Week Actuals</c:v>
                </c:pt>
              </c:strCache>
            </c:strRef>
          </c:tx>
          <c:spPr>
            <a:solidFill>
              <a:schemeClr val="tx2">
                <a:lumMod val="60000"/>
                <a:lumOff val="40000"/>
              </a:schemeClr>
            </a:solidFill>
            <a:ln>
              <a:noFill/>
            </a:ln>
            <a:effectLst/>
          </c:spPr>
          <c:invertIfNegative val="0"/>
          <c:dLbls>
            <c:dLbl>
              <c:idx val="0"/>
              <c:layout>
                <c:manualLayout>
                  <c:x val="0"/>
                  <c:y val="-2.1064552661381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F3D-4DD8-83A1-4FAF305F4FBE}"/>
                </c:ext>
              </c:extLst>
            </c:dLbl>
            <c:dLbl>
              <c:idx val="1"/>
              <c:layout>
                <c:manualLayout>
                  <c:x val="0"/>
                  <c:y val="-3.6693091732729298E-2"/>
                </c:manualLayout>
              </c:layout>
              <c:tx>
                <c:rich>
                  <a:bodyPr rot="-5400000" spcFirstLastPara="1" vertOverflow="ellipsis" wrap="square" lIns="38100" tIns="19050" rIns="38100" bIns="19050" anchor="ctr" anchorCtr="1">
                    <a:spAutoFit/>
                  </a:bodyPr>
                  <a:lstStyle/>
                  <a:p>
                    <a:pPr defTabSz="914400">
                      <a:defRPr lang="en-US" sz="1100" b="1" i="0" u="none" strike="noStrike" kern="1200" baseline="0">
                        <a:solidFill>
                          <a:srgbClr val="0070C0"/>
                        </a:solidFill>
                        <a:latin typeface="Segoe UI" panose="020B0502040204020203" pitchFamily="34" charset="0"/>
                        <a:ea typeface="+mn-ea"/>
                        <a:cs typeface="Segoe UI" panose="020B0502040204020203" pitchFamily="34" charset="0"/>
                      </a:defRPr>
                    </a:pPr>
                    <a:r>
                      <a:rPr lang="en-US"/>
                      <a:t>24795</a:t>
                    </a:r>
                  </a:p>
                </c:rich>
              </c:tx>
              <c:spPr>
                <a:noFill/>
                <a:ln>
                  <a:noFill/>
                </a:ln>
                <a:effectLst/>
              </c:spPr>
              <c:txPr>
                <a:bodyPr rot="-5400000" spcFirstLastPara="1" vertOverflow="ellipsis" wrap="square" lIns="38100" tIns="19050" rIns="38100" bIns="19050" anchor="ctr" anchorCtr="1">
                  <a:spAutoFit/>
                </a:bodyPr>
                <a:lstStyle/>
                <a:p>
                  <a:pPr defTabSz="914400">
                    <a:defRPr lang="en-US" sz="1100" b="1" i="0" u="none" strike="noStrike" kern="1200" baseline="0">
                      <a:solidFill>
                        <a:srgbClr val="0070C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DF3D-4DD8-83A1-4FAF305F4FBE}"/>
                </c:ext>
              </c:extLst>
            </c:dLbl>
            <c:dLbl>
              <c:idx val="2"/>
              <c:layout>
                <c:manualLayout>
                  <c:x val="0"/>
                  <c:y val="-3.1483578708946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F3D-4DD8-83A1-4FAF305F4FBE}"/>
                </c:ext>
              </c:extLst>
            </c:dLbl>
            <c:dLbl>
              <c:idx val="3"/>
              <c:layout>
                <c:manualLayout>
                  <c:x val="0"/>
                  <c:y val="-1.0419026047565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F3D-4DD8-83A1-4FAF305F4FBE}"/>
                </c:ext>
              </c:extLst>
            </c:dLbl>
            <c:spPr>
              <a:noFill/>
              <a:ln>
                <a:noFill/>
              </a:ln>
              <a:effectLst/>
            </c:spPr>
            <c:txPr>
              <a:bodyPr rot="-5400000" spcFirstLastPara="1" vertOverflow="ellipsis" wrap="square" lIns="38100" tIns="19050" rIns="38100" bIns="19050" anchor="ctr" anchorCtr="1">
                <a:spAutoFit/>
              </a:bodyPr>
              <a:lstStyle/>
              <a:p>
                <a:pPr>
                  <a:defRPr lang="en-US" sz="1100" b="1" i="0" u="none" strike="noStrike" kern="1200" baseline="0">
                    <a:solidFill>
                      <a:srgbClr val="00B0F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L</c:v>
                </c:pt>
                <c:pt idx="1">
                  <c:v>M</c:v>
                </c:pt>
                <c:pt idx="2">
                  <c:v>S</c:v>
                </c:pt>
                <c:pt idx="3">
                  <c:v>Pharma Sugar </c:v>
                </c:pt>
                <c:pt idx="4">
                  <c:v>Icing</c:v>
                </c:pt>
                <c:pt idx="5">
                  <c:v>Bura</c:v>
                </c:pt>
              </c:strCache>
            </c:strRef>
          </c:cat>
          <c:val>
            <c:numRef>
              <c:f>Sheet1!$C$2:$C$7</c:f>
              <c:numCache>
                <c:formatCode>General</c:formatCode>
                <c:ptCount val="6"/>
                <c:pt idx="0">
                  <c:v>4132</c:v>
                </c:pt>
                <c:pt idx="1">
                  <c:v>24795</c:v>
                </c:pt>
                <c:pt idx="2">
                  <c:v>4873</c:v>
                </c:pt>
                <c:pt idx="3">
                  <c:v>2900</c:v>
                </c:pt>
                <c:pt idx="4">
                  <c:v>6</c:v>
                </c:pt>
                <c:pt idx="5">
                  <c:v>78.400000000000006</c:v>
                </c:pt>
              </c:numCache>
            </c:numRef>
          </c:val>
          <c:extLst>
            <c:ext xmlns:c16="http://schemas.microsoft.com/office/drawing/2014/chart" uri="{C3380CC4-5D6E-409C-BE32-E72D297353CC}">
              <c16:uniqueId val="{00000009-DF3D-4DD8-83A1-4FAF305F4FBE}"/>
            </c:ext>
          </c:extLst>
        </c:ser>
        <c:dLbls>
          <c:showLegendKey val="0"/>
          <c:showVal val="1"/>
          <c:showCatName val="0"/>
          <c:showSerName val="0"/>
          <c:showPercent val="0"/>
          <c:showBubbleSize val="0"/>
        </c:dLbls>
        <c:gapWidth val="184"/>
        <c:overlap val="-35"/>
        <c:axId val="278090096"/>
        <c:axId val="220171800"/>
      </c:barChart>
      <c:catAx>
        <c:axId val="27809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20171800"/>
        <c:crosses val="autoZero"/>
        <c:auto val="1"/>
        <c:lblAlgn val="ctr"/>
        <c:lblOffset val="100"/>
        <c:noMultiLvlLbl val="0"/>
      </c:catAx>
      <c:valAx>
        <c:axId val="220171800"/>
        <c:scaling>
          <c:orientation val="minMax"/>
        </c:scaling>
        <c:delete val="1"/>
        <c:axPos val="l"/>
        <c:numFmt formatCode="General" sourceLinked="1"/>
        <c:majorTickMark val="none"/>
        <c:minorTickMark val="none"/>
        <c:tickLblPos val="nextTo"/>
        <c:crossAx val="278090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000" b="1" i="1"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uri="{0b15fc19-7d7d-44ad-8c2d-2c3a37ce22c3}">
        <chartProps xmlns="https://web.wps.cn/et/2018/main" chartId="{af986d57-292d-4378-8708-03643b940dae}"/>
      </c:ext>
    </c:extLst>
  </c:chart>
  <c:spPr>
    <a:noFill/>
    <a:ln>
      <a:solidFill>
        <a:schemeClr val="tx1"/>
      </a:solidFill>
    </a:ln>
    <a:effectLst/>
  </c:spPr>
  <c:txPr>
    <a:bodyPr/>
    <a:lstStyle/>
    <a:p>
      <a:pPr>
        <a:defRPr lang="en-US">
          <a:solidFill>
            <a:sysClr val="windowText" lastClr="000000"/>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861111111111099E-2"/>
          <c:y val="4.4191936766060903E-2"/>
          <c:w val="0.96986111111111095"/>
          <c:h val="0.83116194669607402"/>
        </c:manualLayout>
      </c:layout>
      <c:barChart>
        <c:barDir val="col"/>
        <c:grouping val="clustered"/>
        <c:varyColors val="0"/>
        <c:ser>
          <c:idx val="0"/>
          <c:order val="0"/>
          <c:tx>
            <c:strRef>
              <c:f>Sheet1!$B$1</c:f>
              <c:strCache>
                <c:ptCount val="1"/>
                <c:pt idx="0">
                  <c:v>This Week Planned</c:v>
                </c:pt>
              </c:strCache>
            </c:strRef>
          </c:tx>
          <c:spPr>
            <a:solidFill>
              <a:schemeClr val="tx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lang="en-US" sz="1200" b="1" i="0" u="none" strike="noStrike" kern="1200" baseline="0">
                    <a:solidFill>
                      <a:schemeClr val="accent1">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Sachet</c:v>
                </c:pt>
                <c:pt idx="1">
                  <c:v>1kg pack</c:v>
                </c:pt>
                <c:pt idx="2">
                  <c:v>5kg pack</c:v>
                </c:pt>
                <c:pt idx="3">
                  <c:v>Superfine</c:v>
                </c:pt>
                <c:pt idx="4">
                  <c:v>Brown 1kg</c:v>
                </c:pt>
                <c:pt idx="5">
                  <c:v>Pharma</c:v>
                </c:pt>
              </c:strCache>
            </c:strRef>
          </c:cat>
          <c:val>
            <c:numRef>
              <c:f>Sheet1!$B$2:$B$7</c:f>
              <c:numCache>
                <c:formatCode>General</c:formatCode>
                <c:ptCount val="6"/>
                <c:pt idx="0">
                  <c:v>90</c:v>
                </c:pt>
                <c:pt idx="1">
                  <c:v>500</c:v>
                </c:pt>
                <c:pt idx="2">
                  <c:v>300</c:v>
                </c:pt>
                <c:pt idx="3">
                  <c:v>80</c:v>
                </c:pt>
                <c:pt idx="4">
                  <c:v>100</c:v>
                </c:pt>
                <c:pt idx="5">
                  <c:v>500</c:v>
                </c:pt>
              </c:numCache>
            </c:numRef>
          </c:val>
          <c:extLst>
            <c:ext xmlns:c16="http://schemas.microsoft.com/office/drawing/2014/chart" uri="{C3380CC4-5D6E-409C-BE32-E72D297353CC}">
              <c16:uniqueId val="{00000000-C567-423B-BD15-22438228E8C9}"/>
            </c:ext>
          </c:extLst>
        </c:ser>
        <c:ser>
          <c:idx val="1"/>
          <c:order val="1"/>
          <c:tx>
            <c:strRef>
              <c:f>Sheet1!$C$1</c:f>
              <c:strCache>
                <c:ptCount val="1"/>
                <c:pt idx="0">
                  <c:v>This Week Actuals</c:v>
                </c:pt>
              </c:strCache>
            </c:strRef>
          </c:tx>
          <c:spPr>
            <a:solidFill>
              <a:schemeClr val="tx2">
                <a:lumMod val="60000"/>
                <a:lumOff val="40000"/>
              </a:schemeClr>
            </a:solidFill>
            <a:ln>
              <a:noFill/>
            </a:ln>
            <a:effectLst/>
          </c:spPr>
          <c:invertIfNegative val="0"/>
          <c:dLbls>
            <c:dLbl>
              <c:idx val="1"/>
              <c:layout>
                <c:manualLayout>
                  <c:x val="-3.1944444444444399E-3"/>
                  <c:y val="-1.6932515337423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567-423B-BD15-22438228E8C9}"/>
                </c:ext>
              </c:extLst>
            </c:dLbl>
            <c:spPr>
              <a:noFill/>
              <a:ln>
                <a:noFill/>
              </a:ln>
              <a:effectLst/>
            </c:spPr>
            <c:txPr>
              <a:bodyPr rot="-5400000" spcFirstLastPara="1" vertOverflow="ellipsis" wrap="square" lIns="38100" tIns="19050" rIns="38100" bIns="19050" anchor="ctr" anchorCtr="1">
                <a:spAutoFit/>
              </a:bodyPr>
              <a:lstStyle/>
              <a:p>
                <a:pPr>
                  <a:defRPr lang="en-US" sz="1200" b="1" i="0" u="none" strike="noStrike" kern="1200" baseline="0">
                    <a:solidFill>
                      <a:srgbClr val="00206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Sachet</c:v>
                </c:pt>
                <c:pt idx="1">
                  <c:v>1kg pack</c:v>
                </c:pt>
                <c:pt idx="2">
                  <c:v>5kg pack</c:v>
                </c:pt>
                <c:pt idx="3">
                  <c:v>Superfine</c:v>
                </c:pt>
                <c:pt idx="4">
                  <c:v>Brown 1kg</c:v>
                </c:pt>
                <c:pt idx="5">
                  <c:v>Pharma</c:v>
                </c:pt>
              </c:strCache>
            </c:strRef>
          </c:cat>
          <c:val>
            <c:numRef>
              <c:f>Sheet1!$C$2:$C$7</c:f>
              <c:numCache>
                <c:formatCode>General</c:formatCode>
                <c:ptCount val="6"/>
                <c:pt idx="0">
                  <c:v>29</c:v>
                </c:pt>
                <c:pt idx="1">
                  <c:v>717</c:v>
                </c:pt>
                <c:pt idx="2">
                  <c:v>0</c:v>
                </c:pt>
                <c:pt idx="3">
                  <c:v>0</c:v>
                </c:pt>
                <c:pt idx="4">
                  <c:v>300</c:v>
                </c:pt>
                <c:pt idx="5">
                  <c:v>0</c:v>
                </c:pt>
              </c:numCache>
            </c:numRef>
          </c:val>
          <c:extLst>
            <c:ext xmlns:c16="http://schemas.microsoft.com/office/drawing/2014/chart" uri="{C3380CC4-5D6E-409C-BE32-E72D297353CC}">
              <c16:uniqueId val="{00000002-C567-423B-BD15-22438228E8C9}"/>
            </c:ext>
          </c:extLst>
        </c:ser>
        <c:dLbls>
          <c:showLegendKey val="0"/>
          <c:showVal val="1"/>
          <c:showCatName val="0"/>
          <c:showSerName val="0"/>
          <c:showPercent val="0"/>
          <c:showBubbleSize val="0"/>
        </c:dLbls>
        <c:gapWidth val="184"/>
        <c:overlap val="-35"/>
        <c:axId val="220174544"/>
        <c:axId val="279514648"/>
      </c:barChart>
      <c:catAx>
        <c:axId val="220174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79514648"/>
        <c:crosses val="autoZero"/>
        <c:auto val="1"/>
        <c:lblAlgn val="ctr"/>
        <c:lblOffset val="100"/>
        <c:noMultiLvlLbl val="0"/>
      </c:catAx>
      <c:valAx>
        <c:axId val="279514648"/>
        <c:scaling>
          <c:orientation val="minMax"/>
        </c:scaling>
        <c:delete val="1"/>
        <c:axPos val="l"/>
        <c:numFmt formatCode="General" sourceLinked="1"/>
        <c:majorTickMark val="none"/>
        <c:minorTickMark val="none"/>
        <c:tickLblPos val="nextTo"/>
        <c:crossAx val="2201745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000" b="1" i="1"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uri="{0b15fc19-7d7d-44ad-8c2d-2c3a37ce22c3}">
        <chartProps xmlns="https://web.wps.cn/et/2018/main" chartId="{ff002ed8-35bf-4284-900b-adb32f06dd07}"/>
      </c:ext>
    </c:extLst>
  </c:chart>
  <c:spPr>
    <a:noFill/>
    <a:ln>
      <a:solidFill>
        <a:schemeClr val="tx1"/>
      </a:solidFill>
    </a:ln>
    <a:effectLst/>
  </c:spPr>
  <c:txPr>
    <a:bodyPr/>
    <a:lstStyle/>
    <a:p>
      <a:pPr>
        <a:defRPr lang="en-US">
          <a:solidFill>
            <a:sysClr val="windowText" lastClr="000000"/>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dLbls>
          <c:showLegendKey val="0"/>
          <c:showVal val="0"/>
          <c:showCatName val="0"/>
          <c:showSerName val="0"/>
          <c:showPercent val="0"/>
          <c:showBubbleSize val="0"/>
        </c:dLbls>
        <c:axId val="213596976"/>
        <c:axId val="213597368"/>
      </c:areaChart>
      <c:catAx>
        <c:axId val="213596976"/>
        <c:scaling>
          <c:orientation val="minMax"/>
        </c:scaling>
        <c:delete val="0"/>
        <c:axPos val="b"/>
        <c:numFmt formatCode="d\-mmm" sourceLinked="1"/>
        <c:majorTickMark val="out"/>
        <c:minorTickMark val="none"/>
        <c:tickLblPos val="nextTo"/>
        <c:crossAx val="213597368"/>
        <c:crosses val="autoZero"/>
        <c:auto val="1"/>
        <c:lblAlgn val="ctr"/>
        <c:lblOffset val="100"/>
        <c:noMultiLvlLbl val="1"/>
      </c:catAx>
      <c:valAx>
        <c:axId val="213597368"/>
        <c:scaling>
          <c:orientation val="minMax"/>
          <c:max val="2280"/>
          <c:min val="2080"/>
        </c:scaling>
        <c:delete val="0"/>
        <c:axPos val="l"/>
        <c:majorGridlines/>
        <c:numFmt formatCode="0" sourceLinked="1"/>
        <c:majorTickMark val="out"/>
        <c:minorTickMark val="none"/>
        <c:tickLblPos val="nextTo"/>
        <c:crossAx val="213596976"/>
        <c:crosses val="autoZero"/>
        <c:crossBetween val="midCat"/>
        <c:majorUnit val="40"/>
      </c:valAx>
    </c:plotArea>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71239548664664"/>
          <c:y val="0.13291792122127497"/>
          <c:w val="0.8441260924858619"/>
          <c:h val="0.71590233410934201"/>
        </c:manualLayout>
      </c:layout>
      <c:areaChart>
        <c:grouping val="standard"/>
        <c:varyColors val="0"/>
        <c:dLbls>
          <c:showLegendKey val="0"/>
          <c:showVal val="0"/>
          <c:showCatName val="0"/>
          <c:showSerName val="0"/>
          <c:showPercent val="0"/>
          <c:showBubbleSize val="0"/>
        </c:dLbls>
        <c:axId val="157580552"/>
        <c:axId val="157580944"/>
      </c:areaChart>
      <c:catAx>
        <c:axId val="157580552"/>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580944"/>
        <c:crosses val="autoZero"/>
        <c:auto val="1"/>
        <c:lblAlgn val="ctr"/>
        <c:lblOffset val="100"/>
        <c:noMultiLvlLbl val="1"/>
      </c:catAx>
      <c:valAx>
        <c:axId val="157580944"/>
        <c:scaling>
          <c:orientation val="minMax"/>
          <c:max val="2890"/>
          <c:min val="2490"/>
        </c:scaling>
        <c:delete val="0"/>
        <c:axPos val="l"/>
        <c:majorGridlines>
          <c:spPr>
            <a:ln w="9525" cap="flat" cmpd="sng" algn="ctr">
              <a:solidFill>
                <a:schemeClr val="dk1">
                  <a:shade val="95000"/>
                  <a:satMod val="105000"/>
                </a:schemeClr>
              </a:solidFill>
              <a:prstDash val="solid"/>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580552"/>
        <c:crosses val="autoZero"/>
        <c:crossBetween val="midCat"/>
        <c:majorUnit val="80"/>
      </c:valAx>
      <c:spPr>
        <a:noFill/>
        <a:ln>
          <a:solidFill>
            <a:sysClr val="windowText" lastClr="000000"/>
          </a:solidFill>
        </a:ln>
        <a:effectLst/>
      </c:spPr>
    </c:plotArea>
    <c:plotVisOnly val="1"/>
    <c:dispBlanksAs val="zero"/>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dLbls>
          <c:showLegendKey val="0"/>
          <c:showVal val="0"/>
          <c:showCatName val="0"/>
          <c:showSerName val="0"/>
          <c:showPercent val="0"/>
          <c:showBubbleSize val="0"/>
        </c:dLbls>
        <c:axId val="361224552"/>
        <c:axId val="213596192"/>
      </c:areaChart>
      <c:catAx>
        <c:axId val="361224552"/>
        <c:scaling>
          <c:orientation val="minMax"/>
        </c:scaling>
        <c:delete val="0"/>
        <c:axPos val="b"/>
        <c:numFmt formatCode="d\-mmm" sourceLinked="1"/>
        <c:majorTickMark val="out"/>
        <c:minorTickMark val="none"/>
        <c:tickLblPos val="nextTo"/>
        <c:crossAx val="213596192"/>
        <c:crosses val="autoZero"/>
        <c:auto val="1"/>
        <c:lblAlgn val="ctr"/>
        <c:lblOffset val="100"/>
        <c:noMultiLvlLbl val="1"/>
      </c:catAx>
      <c:valAx>
        <c:axId val="213596192"/>
        <c:scaling>
          <c:orientation val="minMax"/>
          <c:max val="104500"/>
          <c:min val="74500"/>
        </c:scaling>
        <c:delete val="0"/>
        <c:axPos val="l"/>
        <c:majorGridlines/>
        <c:numFmt formatCode="General" sourceLinked="1"/>
        <c:majorTickMark val="out"/>
        <c:minorTickMark val="none"/>
        <c:tickLblPos val="nextTo"/>
        <c:crossAx val="361224552"/>
        <c:crosses val="autoZero"/>
        <c:crossBetween val="midCat"/>
        <c:majorUnit val="6000"/>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Graph!$A$4</c:f>
              <c:strCache>
                <c:ptCount val="1"/>
                <c:pt idx="0">
                  <c:v>Cane Crushed</c:v>
                </c:pt>
              </c:strCache>
            </c:strRef>
          </c:tx>
          <c:spPr>
            <a:solidFill>
              <a:srgbClr val="FF66FF"/>
            </a:solidFill>
          </c:spPr>
          <c:cat>
            <c:numRef>
              <c:f>Graph!$B$3:$H$3</c:f>
              <c:numCache>
                <c:formatCode>d\-mmm</c:formatCode>
                <c:ptCount val="7"/>
                <c:pt idx="0">
                  <c:v>46019</c:v>
                </c:pt>
                <c:pt idx="1">
                  <c:v>46020</c:v>
                </c:pt>
                <c:pt idx="2">
                  <c:v>46021</c:v>
                </c:pt>
                <c:pt idx="3">
                  <c:v>46022</c:v>
                </c:pt>
                <c:pt idx="4">
                  <c:v>46023</c:v>
                </c:pt>
                <c:pt idx="5">
                  <c:v>46024</c:v>
                </c:pt>
                <c:pt idx="6">
                  <c:v>46025</c:v>
                </c:pt>
              </c:numCache>
            </c:numRef>
          </c:cat>
          <c:val>
            <c:numRef>
              <c:f>Graph!$B$4:$H$4</c:f>
              <c:numCache>
                <c:formatCode>General</c:formatCode>
                <c:ptCount val="7"/>
                <c:pt idx="0" formatCode="0">
                  <c:v>100000</c:v>
                </c:pt>
                <c:pt idx="1">
                  <c:v>106000</c:v>
                </c:pt>
                <c:pt idx="2">
                  <c:v>108000</c:v>
                </c:pt>
                <c:pt idx="3">
                  <c:v>100000</c:v>
                </c:pt>
                <c:pt idx="4">
                  <c:v>106500</c:v>
                </c:pt>
                <c:pt idx="5">
                  <c:v>101500</c:v>
                </c:pt>
                <c:pt idx="6">
                  <c:v>69500</c:v>
                </c:pt>
              </c:numCache>
            </c:numRef>
          </c:val>
          <c:extLst>
            <c:ext xmlns:c16="http://schemas.microsoft.com/office/drawing/2014/chart" uri="{C3380CC4-5D6E-409C-BE32-E72D297353CC}">
              <c16:uniqueId val="{00000000-B661-4419-A587-52201467EE80}"/>
            </c:ext>
          </c:extLst>
        </c:ser>
        <c:dLbls>
          <c:showLegendKey val="0"/>
          <c:showVal val="0"/>
          <c:showCatName val="0"/>
          <c:showSerName val="0"/>
          <c:showPercent val="0"/>
          <c:showBubbleSize val="0"/>
        </c:dLbls>
        <c:axId val="361224552"/>
        <c:axId val="213596192"/>
      </c:areaChart>
      <c:dateAx>
        <c:axId val="361224552"/>
        <c:scaling>
          <c:orientation val="minMax"/>
        </c:scaling>
        <c:delete val="0"/>
        <c:axPos val="b"/>
        <c:numFmt formatCode="d\-mmm" sourceLinked="1"/>
        <c:majorTickMark val="out"/>
        <c:minorTickMark val="none"/>
        <c:tickLblPos val="nextTo"/>
        <c:crossAx val="213596192"/>
        <c:crosses val="autoZero"/>
        <c:auto val="1"/>
        <c:lblOffset val="100"/>
        <c:baseTimeUnit val="days"/>
      </c:dateAx>
      <c:valAx>
        <c:axId val="213596192"/>
        <c:scaling>
          <c:orientation val="minMax"/>
          <c:max val="108000"/>
          <c:min val="58000"/>
        </c:scaling>
        <c:delete val="0"/>
        <c:axPos val="l"/>
        <c:majorGridlines/>
        <c:numFmt formatCode="0" sourceLinked="1"/>
        <c:majorTickMark val="out"/>
        <c:minorTickMark val="none"/>
        <c:tickLblPos val="nextTo"/>
        <c:crossAx val="361224552"/>
        <c:crosses val="autoZero"/>
        <c:crossBetween val="midCat"/>
        <c:majorUnit val="10000"/>
      </c:valAx>
    </c:plotArea>
    <c:plotVisOnly val="1"/>
    <c:dispBlanksAs val="gap"/>
    <c:showDLblsOverMax val="0"/>
  </c:chart>
  <c:externalData r:id="rId1">
    <c:autoUpdate val="0"/>
  </c:externalData>
  <c:userShapes r:id="rId2"/>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Graph!$A$5</c:f>
              <c:strCache>
                <c:ptCount val="1"/>
                <c:pt idx="0">
                  <c:v> GCV : Bagasse</c:v>
                </c:pt>
              </c:strCache>
            </c:strRef>
          </c:tx>
          <c:spPr>
            <a:solidFill>
              <a:srgbClr val="FFC000"/>
            </a:solidFill>
          </c:spPr>
          <c:cat>
            <c:numRef>
              <c:f>Graph!$B$3:$H$3</c:f>
              <c:numCache>
                <c:formatCode>d\-mmm</c:formatCode>
                <c:ptCount val="7"/>
                <c:pt idx="0">
                  <c:v>46019</c:v>
                </c:pt>
                <c:pt idx="1">
                  <c:v>46020</c:v>
                </c:pt>
                <c:pt idx="2">
                  <c:v>46021</c:v>
                </c:pt>
                <c:pt idx="3">
                  <c:v>46022</c:v>
                </c:pt>
                <c:pt idx="4">
                  <c:v>46023</c:v>
                </c:pt>
                <c:pt idx="5">
                  <c:v>46024</c:v>
                </c:pt>
                <c:pt idx="6">
                  <c:v>46025</c:v>
                </c:pt>
              </c:numCache>
            </c:numRef>
          </c:cat>
          <c:val>
            <c:numRef>
              <c:f>Graph!$B$5:$H$5</c:f>
              <c:numCache>
                <c:formatCode>0</c:formatCode>
                <c:ptCount val="7"/>
                <c:pt idx="0">
                  <c:v>2219.8000000000006</c:v>
                </c:pt>
                <c:pt idx="1">
                  <c:v>2270.4</c:v>
                </c:pt>
                <c:pt idx="2">
                  <c:v>2261.2000000000003</c:v>
                </c:pt>
                <c:pt idx="3">
                  <c:v>2288.8000000000006</c:v>
                </c:pt>
                <c:pt idx="4">
                  <c:v>2270.4</c:v>
                </c:pt>
                <c:pt idx="5">
                  <c:v>2275.0000000000005</c:v>
                </c:pt>
                <c:pt idx="6">
                  <c:v>2265.8000000000006</c:v>
                </c:pt>
              </c:numCache>
            </c:numRef>
          </c:val>
          <c:extLst>
            <c:ext xmlns:c16="http://schemas.microsoft.com/office/drawing/2014/chart" uri="{C3380CC4-5D6E-409C-BE32-E72D297353CC}">
              <c16:uniqueId val="{00000000-38BB-4A20-A24F-1FEDDD853A18}"/>
            </c:ext>
          </c:extLst>
        </c:ser>
        <c:dLbls>
          <c:showLegendKey val="0"/>
          <c:showVal val="0"/>
          <c:showCatName val="0"/>
          <c:showSerName val="0"/>
          <c:showPercent val="0"/>
          <c:showBubbleSize val="0"/>
        </c:dLbls>
        <c:axId val="213596976"/>
        <c:axId val="213597368"/>
      </c:areaChart>
      <c:dateAx>
        <c:axId val="213596976"/>
        <c:scaling>
          <c:orientation val="minMax"/>
        </c:scaling>
        <c:delete val="0"/>
        <c:axPos val="b"/>
        <c:numFmt formatCode="d\-mmm" sourceLinked="1"/>
        <c:majorTickMark val="out"/>
        <c:minorTickMark val="none"/>
        <c:tickLblPos val="nextTo"/>
        <c:crossAx val="213597368"/>
        <c:crosses val="autoZero"/>
        <c:auto val="1"/>
        <c:lblOffset val="100"/>
        <c:baseTimeUnit val="days"/>
      </c:dateAx>
      <c:valAx>
        <c:axId val="213597368"/>
        <c:scaling>
          <c:orientation val="minMax"/>
          <c:max val="2290"/>
          <c:min val="2190"/>
        </c:scaling>
        <c:delete val="0"/>
        <c:axPos val="l"/>
        <c:majorGridlines/>
        <c:numFmt formatCode="0" sourceLinked="1"/>
        <c:majorTickMark val="out"/>
        <c:minorTickMark val="none"/>
        <c:tickLblPos val="nextTo"/>
        <c:crossAx val="213596976"/>
        <c:crosses val="autoZero"/>
        <c:crossBetween val="midCat"/>
        <c:majorUnit val="20"/>
      </c:valAx>
    </c:plotArea>
    <c:plotVisOnly val="1"/>
    <c:dispBlanksAs val="gap"/>
    <c:showDLblsOverMax val="0"/>
  </c:chart>
  <c:externalData r:id="rId1">
    <c:autoUpdate val="0"/>
  </c:externalData>
  <c:userShapes r:id="rId2"/>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71239548664664"/>
          <c:y val="0.13291792122127497"/>
          <c:w val="0.8441260924858619"/>
          <c:h val="0.71590233410934201"/>
        </c:manualLayout>
      </c:layout>
      <c:areaChart>
        <c:grouping val="standard"/>
        <c:varyColors val="0"/>
        <c:ser>
          <c:idx val="0"/>
          <c:order val="0"/>
          <c:spPr>
            <a:solidFill>
              <a:srgbClr val="92D050"/>
            </a:solidFill>
            <a:ln>
              <a:noFill/>
            </a:ln>
            <a:effectLst/>
          </c:spPr>
          <c:cat>
            <c:numRef>
              <c:f>Graph!$B$3:$H$3</c:f>
              <c:numCache>
                <c:formatCode>d\-mmm</c:formatCode>
                <c:ptCount val="7"/>
                <c:pt idx="0">
                  <c:v>46019</c:v>
                </c:pt>
                <c:pt idx="1">
                  <c:v>46020</c:v>
                </c:pt>
                <c:pt idx="2">
                  <c:v>46021</c:v>
                </c:pt>
                <c:pt idx="3">
                  <c:v>46022</c:v>
                </c:pt>
                <c:pt idx="4">
                  <c:v>46023</c:v>
                </c:pt>
                <c:pt idx="5">
                  <c:v>46024</c:v>
                </c:pt>
                <c:pt idx="6">
                  <c:v>46025</c:v>
                </c:pt>
              </c:numCache>
            </c:numRef>
          </c:cat>
          <c:val>
            <c:numRef>
              <c:f>Graph!$B$6:$H$6</c:f>
              <c:numCache>
                <c:formatCode>0</c:formatCode>
                <c:ptCount val="7"/>
                <c:pt idx="0">
                  <c:v>2810.8951344135567</c:v>
                </c:pt>
                <c:pt idx="1">
                  <c:v>2741.0715411860006</c:v>
                </c:pt>
                <c:pt idx="2">
                  <c:v>2717.6914541061965</c:v>
                </c:pt>
                <c:pt idx="3">
                  <c:v>2717.5103090788671</c:v>
                </c:pt>
                <c:pt idx="4">
                  <c:v>2755.6623225602598</c:v>
                </c:pt>
                <c:pt idx="5">
                  <c:v>2767.7974214826154</c:v>
                </c:pt>
                <c:pt idx="6">
                  <c:v>3001.6754666539737</c:v>
                </c:pt>
              </c:numCache>
            </c:numRef>
          </c:val>
          <c:extLst>
            <c:ext xmlns:c16="http://schemas.microsoft.com/office/drawing/2014/chart" uri="{C3380CC4-5D6E-409C-BE32-E72D297353CC}">
              <c16:uniqueId val="{00000000-5BBA-4166-B467-138406BA98A7}"/>
            </c:ext>
          </c:extLst>
        </c:ser>
        <c:dLbls>
          <c:showLegendKey val="0"/>
          <c:showVal val="0"/>
          <c:showCatName val="0"/>
          <c:showSerName val="0"/>
          <c:showPercent val="0"/>
          <c:showBubbleSize val="0"/>
        </c:dLbls>
        <c:axId val="157580552"/>
        <c:axId val="157580944"/>
      </c:areaChart>
      <c:dateAx>
        <c:axId val="157580552"/>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580944"/>
        <c:crosses val="autoZero"/>
        <c:auto val="1"/>
        <c:lblOffset val="100"/>
        <c:baseTimeUnit val="days"/>
      </c:dateAx>
      <c:valAx>
        <c:axId val="157580944"/>
        <c:scaling>
          <c:orientation val="minMax"/>
          <c:max val="3010"/>
          <c:min val="2510"/>
        </c:scaling>
        <c:delete val="0"/>
        <c:axPos val="l"/>
        <c:majorGridlines>
          <c:spPr>
            <a:ln w="9525" cap="flat" cmpd="sng" algn="ctr">
              <a:solidFill>
                <a:schemeClr val="dk1">
                  <a:shade val="95000"/>
                  <a:satMod val="105000"/>
                </a:schemeClr>
              </a:solidFill>
              <a:prstDash val="solid"/>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580552"/>
        <c:crosses val="autoZero"/>
        <c:crossBetween val="midCat"/>
        <c:majorUnit val="100"/>
      </c:valAx>
      <c:spPr>
        <a:noFill/>
        <a:ln>
          <a:solidFill>
            <a:sysClr val="windowText" lastClr="000000"/>
          </a:solidFill>
        </a:ln>
        <a:effectLst/>
      </c:spPr>
    </c:plotArea>
    <c:plotVisOnly val="1"/>
    <c:dispBlanksAs val="zero"/>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r>
              <a:rPr lang="en-US" sz="1200" dirty="0">
                <a:solidFill>
                  <a:schemeClr val="tx1"/>
                </a:solidFill>
              </a:rPr>
              <a:t>Total</a:t>
            </a:r>
            <a:r>
              <a:rPr lang="en-US" sz="1200" baseline="0" dirty="0">
                <a:solidFill>
                  <a:schemeClr val="tx1"/>
                </a:solidFill>
              </a:rPr>
              <a:t> Losses Trend</a:t>
            </a:r>
            <a:endParaRPr lang="en-US" sz="1200" dirty="0">
              <a:solidFill>
                <a:schemeClr val="tx1"/>
              </a:solidFill>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endParaRPr lang="en-US"/>
        </a:p>
      </c:txPr>
    </c:title>
    <c:autoTitleDeleted val="0"/>
    <c:plotArea>
      <c:layout/>
      <c:lineChart>
        <c:grouping val="standard"/>
        <c:varyColors val="0"/>
        <c:ser>
          <c:idx val="4"/>
          <c:order val="4"/>
          <c:tx>
            <c:strRef>
              <c:f>Sheet1!$F$1</c:f>
              <c:strCache>
                <c:ptCount val="1"/>
                <c:pt idx="0">
                  <c:v>POL IN CANE</c:v>
                </c:pt>
              </c:strCache>
            </c:strRef>
          </c:tx>
          <c:spPr>
            <a:ln w="60325" cap="rnd" cmpd="thickThin">
              <a:solidFill>
                <a:schemeClr val="accent5"/>
              </a:solidFill>
              <a:prstDash val="solid"/>
              <a:round/>
            </a:ln>
            <a:effectLst/>
          </c:spPr>
          <c:marker>
            <c:symbol val="circle"/>
            <c:size val="5"/>
            <c:spPr>
              <a:solidFill>
                <a:schemeClr val="accent5"/>
              </a:solidFill>
              <a:ln w="9525">
                <a:solidFill>
                  <a:schemeClr val="accent5"/>
                </a:solidFill>
              </a:ln>
              <a:effectLst/>
            </c:spPr>
          </c:marker>
          <c:cat>
            <c:numRef>
              <c:f>Sheet1!$A$11:$A$174</c:f>
              <c:numCache>
                <c:formatCode>m/d/yyyy</c:formatCode>
                <c:ptCount val="164"/>
                <c:pt idx="0">
                  <c:v>45601</c:v>
                </c:pt>
                <c:pt idx="1">
                  <c:v>45602</c:v>
                </c:pt>
                <c:pt idx="2">
                  <c:v>45603</c:v>
                </c:pt>
                <c:pt idx="3">
                  <c:v>45604</c:v>
                </c:pt>
                <c:pt idx="4">
                  <c:v>45605</c:v>
                </c:pt>
                <c:pt idx="5">
                  <c:v>45606</c:v>
                </c:pt>
                <c:pt idx="6">
                  <c:v>45607</c:v>
                </c:pt>
                <c:pt idx="7">
                  <c:v>45608</c:v>
                </c:pt>
                <c:pt idx="8">
                  <c:v>45609</c:v>
                </c:pt>
                <c:pt idx="9">
                  <c:v>45610</c:v>
                </c:pt>
                <c:pt idx="10">
                  <c:v>45611</c:v>
                </c:pt>
                <c:pt idx="11">
                  <c:v>45612</c:v>
                </c:pt>
                <c:pt idx="12">
                  <c:v>45613</c:v>
                </c:pt>
                <c:pt idx="13">
                  <c:v>45614</c:v>
                </c:pt>
                <c:pt idx="14">
                  <c:v>45615</c:v>
                </c:pt>
                <c:pt idx="15">
                  <c:v>45616</c:v>
                </c:pt>
                <c:pt idx="16">
                  <c:v>45617</c:v>
                </c:pt>
                <c:pt idx="17">
                  <c:v>45618</c:v>
                </c:pt>
                <c:pt idx="18">
                  <c:v>45619</c:v>
                </c:pt>
                <c:pt idx="19">
                  <c:v>45620</c:v>
                </c:pt>
                <c:pt idx="20">
                  <c:v>45621</c:v>
                </c:pt>
                <c:pt idx="21">
                  <c:v>45622</c:v>
                </c:pt>
                <c:pt idx="22">
                  <c:v>45623</c:v>
                </c:pt>
                <c:pt idx="23">
                  <c:v>45624</c:v>
                </c:pt>
                <c:pt idx="24">
                  <c:v>45625</c:v>
                </c:pt>
                <c:pt idx="25">
                  <c:v>45626</c:v>
                </c:pt>
                <c:pt idx="26">
                  <c:v>45627</c:v>
                </c:pt>
                <c:pt idx="27">
                  <c:v>45628</c:v>
                </c:pt>
                <c:pt idx="28">
                  <c:v>45629</c:v>
                </c:pt>
                <c:pt idx="29">
                  <c:v>45630</c:v>
                </c:pt>
                <c:pt idx="30">
                  <c:v>45631</c:v>
                </c:pt>
                <c:pt idx="31">
                  <c:v>45632</c:v>
                </c:pt>
                <c:pt idx="32">
                  <c:v>45633</c:v>
                </c:pt>
                <c:pt idx="33">
                  <c:v>45634</c:v>
                </c:pt>
                <c:pt idx="34">
                  <c:v>45635</c:v>
                </c:pt>
                <c:pt idx="35">
                  <c:v>45636</c:v>
                </c:pt>
                <c:pt idx="36">
                  <c:v>45637</c:v>
                </c:pt>
                <c:pt idx="37">
                  <c:v>45638</c:v>
                </c:pt>
                <c:pt idx="38">
                  <c:v>45639</c:v>
                </c:pt>
                <c:pt idx="39">
                  <c:v>45640</c:v>
                </c:pt>
                <c:pt idx="40">
                  <c:v>45641</c:v>
                </c:pt>
                <c:pt idx="41">
                  <c:v>45642</c:v>
                </c:pt>
                <c:pt idx="42">
                  <c:v>45643</c:v>
                </c:pt>
                <c:pt idx="43">
                  <c:v>45644</c:v>
                </c:pt>
                <c:pt idx="44">
                  <c:v>45645</c:v>
                </c:pt>
                <c:pt idx="45">
                  <c:v>45646</c:v>
                </c:pt>
                <c:pt idx="46">
                  <c:v>45647</c:v>
                </c:pt>
                <c:pt idx="47">
                  <c:v>45648</c:v>
                </c:pt>
                <c:pt idx="48">
                  <c:v>45649</c:v>
                </c:pt>
                <c:pt idx="49">
                  <c:v>45650</c:v>
                </c:pt>
                <c:pt idx="50">
                  <c:v>45651</c:v>
                </c:pt>
                <c:pt idx="51">
                  <c:v>45652</c:v>
                </c:pt>
                <c:pt idx="52">
                  <c:v>45653</c:v>
                </c:pt>
                <c:pt idx="53">
                  <c:v>45654</c:v>
                </c:pt>
                <c:pt idx="54">
                  <c:v>45655</c:v>
                </c:pt>
                <c:pt idx="55">
                  <c:v>45656</c:v>
                </c:pt>
                <c:pt idx="56">
                  <c:v>45657</c:v>
                </c:pt>
                <c:pt idx="57">
                  <c:v>45658</c:v>
                </c:pt>
                <c:pt idx="58">
                  <c:v>45659</c:v>
                </c:pt>
                <c:pt idx="59">
                  <c:v>45660</c:v>
                </c:pt>
                <c:pt idx="60">
                  <c:v>45661</c:v>
                </c:pt>
                <c:pt idx="61">
                  <c:v>45662</c:v>
                </c:pt>
                <c:pt idx="62">
                  <c:v>45663</c:v>
                </c:pt>
                <c:pt idx="63">
                  <c:v>45664</c:v>
                </c:pt>
                <c:pt idx="64">
                  <c:v>45665</c:v>
                </c:pt>
                <c:pt idx="65">
                  <c:v>45666</c:v>
                </c:pt>
                <c:pt idx="66">
                  <c:v>45667</c:v>
                </c:pt>
                <c:pt idx="67">
                  <c:v>45668</c:v>
                </c:pt>
                <c:pt idx="68">
                  <c:v>45669</c:v>
                </c:pt>
                <c:pt idx="69">
                  <c:v>45670</c:v>
                </c:pt>
                <c:pt idx="70">
                  <c:v>45671</c:v>
                </c:pt>
                <c:pt idx="71">
                  <c:v>45672</c:v>
                </c:pt>
                <c:pt idx="72">
                  <c:v>45673</c:v>
                </c:pt>
                <c:pt idx="73">
                  <c:v>45674</c:v>
                </c:pt>
                <c:pt idx="74">
                  <c:v>45675</c:v>
                </c:pt>
                <c:pt idx="75">
                  <c:v>45676</c:v>
                </c:pt>
                <c:pt idx="76">
                  <c:v>45677</c:v>
                </c:pt>
                <c:pt idx="77">
                  <c:v>45678</c:v>
                </c:pt>
                <c:pt idx="78">
                  <c:v>45679</c:v>
                </c:pt>
                <c:pt idx="79">
                  <c:v>45680</c:v>
                </c:pt>
                <c:pt idx="80">
                  <c:v>45681</c:v>
                </c:pt>
                <c:pt idx="81">
                  <c:v>45682</c:v>
                </c:pt>
                <c:pt idx="82">
                  <c:v>45683</c:v>
                </c:pt>
                <c:pt idx="83">
                  <c:v>45684</c:v>
                </c:pt>
                <c:pt idx="84">
                  <c:v>45685</c:v>
                </c:pt>
                <c:pt idx="85">
                  <c:v>45686</c:v>
                </c:pt>
                <c:pt idx="86">
                  <c:v>45687</c:v>
                </c:pt>
                <c:pt idx="87">
                  <c:v>45688</c:v>
                </c:pt>
                <c:pt idx="88">
                  <c:v>45689</c:v>
                </c:pt>
                <c:pt idx="89">
                  <c:v>45690</c:v>
                </c:pt>
                <c:pt idx="90">
                  <c:v>45691</c:v>
                </c:pt>
                <c:pt idx="91">
                  <c:v>45692</c:v>
                </c:pt>
                <c:pt idx="92">
                  <c:v>45693</c:v>
                </c:pt>
                <c:pt idx="93">
                  <c:v>45694</c:v>
                </c:pt>
                <c:pt idx="94">
                  <c:v>45695</c:v>
                </c:pt>
                <c:pt idx="95">
                  <c:v>45956</c:v>
                </c:pt>
                <c:pt idx="96">
                  <c:v>45957</c:v>
                </c:pt>
                <c:pt idx="97">
                  <c:v>45958</c:v>
                </c:pt>
                <c:pt idx="98">
                  <c:v>45959</c:v>
                </c:pt>
                <c:pt idx="99">
                  <c:v>45960</c:v>
                </c:pt>
                <c:pt idx="100">
                  <c:v>45961</c:v>
                </c:pt>
                <c:pt idx="101">
                  <c:v>45962</c:v>
                </c:pt>
                <c:pt idx="102">
                  <c:v>45963</c:v>
                </c:pt>
                <c:pt idx="103">
                  <c:v>45964</c:v>
                </c:pt>
                <c:pt idx="104">
                  <c:v>45965</c:v>
                </c:pt>
                <c:pt idx="105">
                  <c:v>45966</c:v>
                </c:pt>
                <c:pt idx="106">
                  <c:v>45967</c:v>
                </c:pt>
                <c:pt idx="107">
                  <c:v>45968</c:v>
                </c:pt>
                <c:pt idx="108">
                  <c:v>45969</c:v>
                </c:pt>
                <c:pt idx="109">
                  <c:v>45970</c:v>
                </c:pt>
                <c:pt idx="110">
                  <c:v>45971</c:v>
                </c:pt>
                <c:pt idx="111">
                  <c:v>45972</c:v>
                </c:pt>
                <c:pt idx="112">
                  <c:v>45973</c:v>
                </c:pt>
                <c:pt idx="113">
                  <c:v>45974</c:v>
                </c:pt>
                <c:pt idx="114">
                  <c:v>45975</c:v>
                </c:pt>
                <c:pt idx="115">
                  <c:v>45976</c:v>
                </c:pt>
                <c:pt idx="116">
                  <c:v>45977</c:v>
                </c:pt>
                <c:pt idx="117">
                  <c:v>45978</c:v>
                </c:pt>
                <c:pt idx="118">
                  <c:v>45979</c:v>
                </c:pt>
                <c:pt idx="119">
                  <c:v>45980</c:v>
                </c:pt>
                <c:pt idx="120">
                  <c:v>45981</c:v>
                </c:pt>
                <c:pt idx="121">
                  <c:v>45982</c:v>
                </c:pt>
                <c:pt idx="122">
                  <c:v>45983</c:v>
                </c:pt>
                <c:pt idx="123">
                  <c:v>45984</c:v>
                </c:pt>
                <c:pt idx="124">
                  <c:v>45985</c:v>
                </c:pt>
                <c:pt idx="125">
                  <c:v>45986</c:v>
                </c:pt>
                <c:pt idx="126">
                  <c:v>45987</c:v>
                </c:pt>
                <c:pt idx="127">
                  <c:v>45988</c:v>
                </c:pt>
                <c:pt idx="128">
                  <c:v>45989</c:v>
                </c:pt>
                <c:pt idx="129">
                  <c:v>45990</c:v>
                </c:pt>
                <c:pt idx="130">
                  <c:v>45991</c:v>
                </c:pt>
                <c:pt idx="131">
                  <c:v>45992</c:v>
                </c:pt>
                <c:pt idx="132">
                  <c:v>45993</c:v>
                </c:pt>
                <c:pt idx="133">
                  <c:v>45994</c:v>
                </c:pt>
                <c:pt idx="134">
                  <c:v>45995</c:v>
                </c:pt>
                <c:pt idx="135">
                  <c:v>45996</c:v>
                </c:pt>
                <c:pt idx="136">
                  <c:v>45997</c:v>
                </c:pt>
                <c:pt idx="137">
                  <c:v>45998</c:v>
                </c:pt>
                <c:pt idx="138">
                  <c:v>45999</c:v>
                </c:pt>
                <c:pt idx="139">
                  <c:v>46000</c:v>
                </c:pt>
                <c:pt idx="140">
                  <c:v>46001</c:v>
                </c:pt>
                <c:pt idx="141">
                  <c:v>46002</c:v>
                </c:pt>
                <c:pt idx="142">
                  <c:v>46003</c:v>
                </c:pt>
                <c:pt idx="143">
                  <c:v>46005</c:v>
                </c:pt>
                <c:pt idx="144">
                  <c:v>46006</c:v>
                </c:pt>
                <c:pt idx="145">
                  <c:v>46007</c:v>
                </c:pt>
                <c:pt idx="146">
                  <c:v>46008</c:v>
                </c:pt>
                <c:pt idx="147">
                  <c:v>46009</c:v>
                </c:pt>
                <c:pt idx="148">
                  <c:v>46010</c:v>
                </c:pt>
                <c:pt idx="149">
                  <c:v>46011</c:v>
                </c:pt>
                <c:pt idx="150">
                  <c:v>46012</c:v>
                </c:pt>
                <c:pt idx="151">
                  <c:v>46013</c:v>
                </c:pt>
                <c:pt idx="152">
                  <c:v>46014</c:v>
                </c:pt>
                <c:pt idx="153">
                  <c:v>46015</c:v>
                </c:pt>
                <c:pt idx="154">
                  <c:v>46016</c:v>
                </c:pt>
                <c:pt idx="155">
                  <c:v>46017</c:v>
                </c:pt>
                <c:pt idx="156">
                  <c:v>46018</c:v>
                </c:pt>
                <c:pt idx="157">
                  <c:v>46019</c:v>
                </c:pt>
                <c:pt idx="158">
                  <c:v>46020</c:v>
                </c:pt>
                <c:pt idx="159">
                  <c:v>46021</c:v>
                </c:pt>
                <c:pt idx="160">
                  <c:v>46022</c:v>
                </c:pt>
                <c:pt idx="161">
                  <c:v>46023</c:v>
                </c:pt>
                <c:pt idx="162">
                  <c:v>46024</c:v>
                </c:pt>
                <c:pt idx="163">
                  <c:v>46025</c:v>
                </c:pt>
              </c:numCache>
            </c:numRef>
          </c:cat>
          <c:val>
            <c:numRef>
              <c:f>Sheet1!$F$11:$F$174</c:f>
              <c:numCache>
                <c:formatCode>General</c:formatCode>
                <c:ptCount val="164"/>
                <c:pt idx="0" formatCode="0.00">
                  <c:v>11</c:v>
                </c:pt>
                <c:pt idx="1">
                  <c:v>11.01</c:v>
                </c:pt>
                <c:pt idx="2">
                  <c:v>11.01</c:v>
                </c:pt>
                <c:pt idx="3">
                  <c:v>11.01</c:v>
                </c:pt>
                <c:pt idx="4">
                  <c:v>11.01</c:v>
                </c:pt>
                <c:pt idx="5">
                  <c:v>11.01</c:v>
                </c:pt>
                <c:pt idx="6">
                  <c:v>11.04</c:v>
                </c:pt>
                <c:pt idx="7">
                  <c:v>11.05</c:v>
                </c:pt>
                <c:pt idx="8">
                  <c:v>11.07</c:v>
                </c:pt>
                <c:pt idx="9">
                  <c:v>11.14</c:v>
                </c:pt>
                <c:pt idx="10">
                  <c:v>11.15</c:v>
                </c:pt>
                <c:pt idx="11">
                  <c:v>11.17</c:v>
                </c:pt>
                <c:pt idx="12">
                  <c:v>11.17</c:v>
                </c:pt>
                <c:pt idx="13">
                  <c:v>11.19</c:v>
                </c:pt>
                <c:pt idx="14">
                  <c:v>11.31</c:v>
                </c:pt>
                <c:pt idx="15">
                  <c:v>11.4</c:v>
                </c:pt>
                <c:pt idx="16">
                  <c:v>11.45</c:v>
                </c:pt>
                <c:pt idx="17">
                  <c:v>11.51</c:v>
                </c:pt>
                <c:pt idx="18">
                  <c:v>11.62</c:v>
                </c:pt>
                <c:pt idx="19">
                  <c:v>11.7</c:v>
                </c:pt>
                <c:pt idx="20">
                  <c:v>11.71</c:v>
                </c:pt>
                <c:pt idx="21">
                  <c:v>11.77</c:v>
                </c:pt>
                <c:pt idx="22">
                  <c:v>11.82</c:v>
                </c:pt>
                <c:pt idx="23">
                  <c:v>11.84</c:v>
                </c:pt>
                <c:pt idx="24">
                  <c:v>11.87</c:v>
                </c:pt>
                <c:pt idx="25">
                  <c:v>11.88</c:v>
                </c:pt>
                <c:pt idx="26">
                  <c:v>11.91</c:v>
                </c:pt>
                <c:pt idx="27">
                  <c:v>11.91</c:v>
                </c:pt>
                <c:pt idx="28">
                  <c:v>11.98</c:v>
                </c:pt>
                <c:pt idx="29">
                  <c:v>12.02</c:v>
                </c:pt>
                <c:pt idx="30">
                  <c:v>12.06</c:v>
                </c:pt>
                <c:pt idx="31" formatCode="0.00">
                  <c:v>12.1</c:v>
                </c:pt>
                <c:pt idx="32">
                  <c:v>12.11</c:v>
                </c:pt>
                <c:pt idx="33">
                  <c:v>12.19</c:v>
                </c:pt>
                <c:pt idx="34">
                  <c:v>12.26</c:v>
                </c:pt>
                <c:pt idx="35">
                  <c:v>12.33</c:v>
                </c:pt>
                <c:pt idx="36">
                  <c:v>12.42</c:v>
                </c:pt>
                <c:pt idx="37">
                  <c:v>12.45</c:v>
                </c:pt>
                <c:pt idx="38">
                  <c:v>12.48</c:v>
                </c:pt>
                <c:pt idx="39">
                  <c:v>12.53</c:v>
                </c:pt>
                <c:pt idx="40">
                  <c:v>12.61</c:v>
                </c:pt>
                <c:pt idx="41">
                  <c:v>12.67</c:v>
                </c:pt>
                <c:pt idx="42">
                  <c:v>12.7</c:v>
                </c:pt>
                <c:pt idx="43">
                  <c:v>12.73</c:v>
                </c:pt>
                <c:pt idx="44">
                  <c:v>12.73</c:v>
                </c:pt>
                <c:pt idx="45">
                  <c:v>12.74</c:v>
                </c:pt>
                <c:pt idx="46">
                  <c:v>12.75</c:v>
                </c:pt>
                <c:pt idx="47">
                  <c:v>12.86</c:v>
                </c:pt>
                <c:pt idx="48">
                  <c:v>12.95</c:v>
                </c:pt>
                <c:pt idx="49">
                  <c:v>13.06</c:v>
                </c:pt>
                <c:pt idx="50" formatCode="0.00">
                  <c:v>13.2</c:v>
                </c:pt>
                <c:pt idx="51" formatCode="0.00">
                  <c:v>13.3</c:v>
                </c:pt>
                <c:pt idx="52">
                  <c:v>13.35</c:v>
                </c:pt>
                <c:pt idx="53">
                  <c:v>13.39</c:v>
                </c:pt>
                <c:pt idx="54">
                  <c:v>13.41</c:v>
                </c:pt>
                <c:pt idx="55" formatCode="0.00">
                  <c:v>13.4</c:v>
                </c:pt>
                <c:pt idx="56">
                  <c:v>13.43</c:v>
                </c:pt>
                <c:pt idx="57">
                  <c:v>13.42</c:v>
                </c:pt>
                <c:pt idx="58">
                  <c:v>13.42</c:v>
                </c:pt>
                <c:pt idx="59">
                  <c:v>13.42</c:v>
                </c:pt>
                <c:pt idx="60">
                  <c:v>13.43</c:v>
                </c:pt>
                <c:pt idx="61">
                  <c:v>13.41</c:v>
                </c:pt>
                <c:pt idx="62">
                  <c:v>13.42</c:v>
                </c:pt>
                <c:pt idx="63">
                  <c:v>13.43</c:v>
                </c:pt>
                <c:pt idx="64">
                  <c:v>13.47</c:v>
                </c:pt>
                <c:pt idx="65">
                  <c:v>13.48</c:v>
                </c:pt>
                <c:pt idx="66" formatCode="0.00">
                  <c:v>13.5</c:v>
                </c:pt>
                <c:pt idx="67" formatCode="0.00">
                  <c:v>13.5</c:v>
                </c:pt>
                <c:pt idx="68">
                  <c:v>13.56</c:v>
                </c:pt>
                <c:pt idx="69">
                  <c:v>13.56</c:v>
                </c:pt>
                <c:pt idx="70">
                  <c:v>13.58</c:v>
                </c:pt>
                <c:pt idx="71" formatCode="0.00">
                  <c:v>13.6</c:v>
                </c:pt>
                <c:pt idx="72">
                  <c:v>13.62</c:v>
                </c:pt>
                <c:pt idx="73">
                  <c:v>13.62</c:v>
                </c:pt>
                <c:pt idx="74">
                  <c:v>13.62</c:v>
                </c:pt>
                <c:pt idx="75">
                  <c:v>13.66</c:v>
                </c:pt>
                <c:pt idx="76">
                  <c:v>13.66</c:v>
                </c:pt>
                <c:pt idx="77" formatCode="0.00">
                  <c:v>13.7</c:v>
                </c:pt>
                <c:pt idx="78" formatCode="0.00">
                  <c:v>13.71</c:v>
                </c:pt>
                <c:pt idx="79">
                  <c:v>13.71</c:v>
                </c:pt>
                <c:pt idx="80">
                  <c:v>13.71</c:v>
                </c:pt>
                <c:pt idx="81">
                  <c:v>13.73</c:v>
                </c:pt>
                <c:pt idx="82">
                  <c:v>13.74</c:v>
                </c:pt>
                <c:pt idx="83">
                  <c:v>13.74</c:v>
                </c:pt>
                <c:pt idx="84">
                  <c:v>13.74</c:v>
                </c:pt>
                <c:pt idx="85">
                  <c:v>13.74</c:v>
                </c:pt>
                <c:pt idx="86">
                  <c:v>13.79</c:v>
                </c:pt>
                <c:pt idx="87">
                  <c:v>13.83</c:v>
                </c:pt>
                <c:pt idx="88">
                  <c:v>13.86</c:v>
                </c:pt>
                <c:pt idx="89">
                  <c:v>13.86</c:v>
                </c:pt>
                <c:pt idx="90">
                  <c:v>13.89</c:v>
                </c:pt>
                <c:pt idx="91" formatCode="0.00">
                  <c:v>13.9</c:v>
                </c:pt>
                <c:pt idx="92">
                  <c:v>13.91</c:v>
                </c:pt>
                <c:pt idx="93">
                  <c:v>13.95</c:v>
                </c:pt>
                <c:pt idx="94">
                  <c:v>13.95</c:v>
                </c:pt>
                <c:pt idx="95" formatCode="0.00">
                  <c:v>10.82</c:v>
                </c:pt>
                <c:pt idx="96" formatCode="0.00">
                  <c:v>10.9</c:v>
                </c:pt>
                <c:pt idx="97" formatCode="0.00">
                  <c:v>10.9</c:v>
                </c:pt>
                <c:pt idx="98" formatCode="0.00">
                  <c:v>10.89</c:v>
                </c:pt>
                <c:pt idx="99" formatCode="0.00">
                  <c:v>10.89</c:v>
                </c:pt>
                <c:pt idx="100" formatCode="0.00">
                  <c:v>10.91</c:v>
                </c:pt>
                <c:pt idx="101">
                  <c:v>10.91</c:v>
                </c:pt>
                <c:pt idx="102" formatCode="0.00">
                  <c:v>10.9</c:v>
                </c:pt>
                <c:pt idx="103" formatCode="0.00">
                  <c:v>10.9</c:v>
                </c:pt>
                <c:pt idx="104">
                  <c:v>10.88</c:v>
                </c:pt>
                <c:pt idx="105">
                  <c:v>10.95</c:v>
                </c:pt>
                <c:pt idx="106">
                  <c:v>10.98</c:v>
                </c:pt>
                <c:pt idx="107">
                  <c:v>10.98</c:v>
                </c:pt>
                <c:pt idx="108">
                  <c:v>10.99</c:v>
                </c:pt>
                <c:pt idx="109">
                  <c:v>11.01</c:v>
                </c:pt>
                <c:pt idx="110">
                  <c:v>11.03</c:v>
                </c:pt>
                <c:pt idx="111">
                  <c:v>11.08</c:v>
                </c:pt>
                <c:pt idx="112">
                  <c:v>11.08</c:v>
                </c:pt>
                <c:pt idx="113">
                  <c:v>11.12</c:v>
                </c:pt>
                <c:pt idx="114">
                  <c:v>11.15</c:v>
                </c:pt>
                <c:pt idx="115">
                  <c:v>11.19</c:v>
                </c:pt>
                <c:pt idx="116">
                  <c:v>11.22</c:v>
                </c:pt>
                <c:pt idx="117">
                  <c:v>11.25</c:v>
                </c:pt>
                <c:pt idx="118">
                  <c:v>11.28</c:v>
                </c:pt>
                <c:pt idx="119">
                  <c:v>11.31</c:v>
                </c:pt>
                <c:pt idx="120">
                  <c:v>11.35</c:v>
                </c:pt>
                <c:pt idx="121">
                  <c:v>11.45</c:v>
                </c:pt>
                <c:pt idx="122">
                  <c:v>11.48</c:v>
                </c:pt>
                <c:pt idx="123">
                  <c:v>11.55</c:v>
                </c:pt>
                <c:pt idx="124">
                  <c:v>11.62</c:v>
                </c:pt>
                <c:pt idx="125">
                  <c:v>11.73</c:v>
                </c:pt>
                <c:pt idx="126">
                  <c:v>11.86</c:v>
                </c:pt>
                <c:pt idx="127">
                  <c:v>11.92</c:v>
                </c:pt>
                <c:pt idx="128">
                  <c:v>11.97</c:v>
                </c:pt>
                <c:pt idx="129">
                  <c:v>12.02</c:v>
                </c:pt>
                <c:pt idx="130">
                  <c:v>12.11</c:v>
                </c:pt>
                <c:pt idx="131" formatCode="0.00">
                  <c:v>12.2</c:v>
                </c:pt>
                <c:pt idx="132" formatCode="0.00">
                  <c:v>12.3</c:v>
                </c:pt>
                <c:pt idx="133">
                  <c:v>12.35</c:v>
                </c:pt>
                <c:pt idx="134">
                  <c:v>12.41</c:v>
                </c:pt>
                <c:pt idx="135">
                  <c:v>12.53</c:v>
                </c:pt>
                <c:pt idx="136">
                  <c:v>12.55</c:v>
                </c:pt>
                <c:pt idx="137">
                  <c:v>12.55</c:v>
                </c:pt>
                <c:pt idx="138">
                  <c:v>12.57</c:v>
                </c:pt>
                <c:pt idx="139">
                  <c:v>12.61</c:v>
                </c:pt>
                <c:pt idx="140">
                  <c:v>12.71</c:v>
                </c:pt>
                <c:pt idx="141" formatCode="0.00">
                  <c:v>12.8</c:v>
                </c:pt>
                <c:pt idx="142">
                  <c:v>12.86</c:v>
                </c:pt>
                <c:pt idx="143">
                  <c:v>12.86</c:v>
                </c:pt>
                <c:pt idx="144">
                  <c:v>12.88</c:v>
                </c:pt>
                <c:pt idx="145" formatCode="0.00">
                  <c:v>12.9</c:v>
                </c:pt>
                <c:pt idx="146" formatCode="0.00">
                  <c:v>12.9</c:v>
                </c:pt>
                <c:pt idx="147">
                  <c:v>12.91</c:v>
                </c:pt>
                <c:pt idx="148">
                  <c:v>12.92</c:v>
                </c:pt>
                <c:pt idx="149" formatCode="0.00">
                  <c:v>12.9</c:v>
                </c:pt>
                <c:pt idx="150">
                  <c:v>12.92</c:v>
                </c:pt>
                <c:pt idx="151">
                  <c:v>12.93</c:v>
                </c:pt>
                <c:pt idx="152">
                  <c:v>12.93</c:v>
                </c:pt>
                <c:pt idx="153">
                  <c:v>12.93</c:v>
                </c:pt>
                <c:pt idx="154">
                  <c:v>12.93</c:v>
                </c:pt>
                <c:pt idx="155" formatCode="0.00">
                  <c:v>13</c:v>
                </c:pt>
                <c:pt idx="156">
                  <c:v>13.01</c:v>
                </c:pt>
                <c:pt idx="157">
                  <c:v>13.01</c:v>
                </c:pt>
                <c:pt idx="158">
                  <c:v>13.02</c:v>
                </c:pt>
                <c:pt idx="159">
                  <c:v>13.03</c:v>
                </c:pt>
                <c:pt idx="160">
                  <c:v>13.02</c:v>
                </c:pt>
                <c:pt idx="161">
                  <c:v>13.02</c:v>
                </c:pt>
                <c:pt idx="162">
                  <c:v>13.03</c:v>
                </c:pt>
                <c:pt idx="163">
                  <c:v>13.02</c:v>
                </c:pt>
              </c:numCache>
            </c:numRef>
          </c:val>
          <c:smooth val="0"/>
          <c:extLst>
            <c:ext xmlns:c16="http://schemas.microsoft.com/office/drawing/2014/chart" uri="{C3380CC4-5D6E-409C-BE32-E72D297353CC}">
              <c16:uniqueId val="{00000004-12BB-4CC9-B364-F624B1F738BE}"/>
            </c:ext>
          </c:extLst>
        </c:ser>
        <c:dLbls>
          <c:showLegendKey val="0"/>
          <c:showVal val="0"/>
          <c:showCatName val="0"/>
          <c:showSerName val="0"/>
          <c:showPercent val="0"/>
          <c:showBubbleSize val="0"/>
        </c:dLbls>
        <c:marker val="1"/>
        <c:smooth val="0"/>
        <c:axId val="1157146383"/>
        <c:axId val="1157147343"/>
      </c:lineChart>
      <c:lineChart>
        <c:grouping val="standard"/>
        <c:varyColors val="0"/>
        <c:ser>
          <c:idx val="0"/>
          <c:order val="0"/>
          <c:tx>
            <c:strRef>
              <c:f>Sheet1!$B$1</c:f>
              <c:strCache>
                <c:ptCount val="1"/>
                <c:pt idx="0">
                  <c:v>POL IN BAGASSE</c:v>
                </c:pt>
              </c:strCache>
            </c:strRef>
          </c:tx>
          <c:spPr>
            <a:ln w="28575" cap="rnd">
              <a:solidFill>
                <a:srgbClr val="002060"/>
              </a:solidFill>
              <a:round/>
            </a:ln>
            <a:effectLst/>
          </c:spPr>
          <c:marker>
            <c:symbol val="circle"/>
            <c:size val="5"/>
            <c:spPr>
              <a:solidFill>
                <a:schemeClr val="accent1"/>
              </a:solidFill>
              <a:ln w="9525">
                <a:solidFill>
                  <a:schemeClr val="accent1"/>
                </a:solidFill>
              </a:ln>
              <a:effectLst/>
            </c:spPr>
          </c:marker>
          <c:cat>
            <c:numRef>
              <c:f>Sheet1!$A$11:$A$174</c:f>
              <c:numCache>
                <c:formatCode>m/d/yyyy</c:formatCode>
                <c:ptCount val="164"/>
                <c:pt idx="0">
                  <c:v>45601</c:v>
                </c:pt>
                <c:pt idx="1">
                  <c:v>45602</c:v>
                </c:pt>
                <c:pt idx="2">
                  <c:v>45603</c:v>
                </c:pt>
                <c:pt idx="3">
                  <c:v>45604</c:v>
                </c:pt>
                <c:pt idx="4">
                  <c:v>45605</c:v>
                </c:pt>
                <c:pt idx="5">
                  <c:v>45606</c:v>
                </c:pt>
                <c:pt idx="6">
                  <c:v>45607</c:v>
                </c:pt>
                <c:pt idx="7">
                  <c:v>45608</c:v>
                </c:pt>
                <c:pt idx="8">
                  <c:v>45609</c:v>
                </c:pt>
                <c:pt idx="9">
                  <c:v>45610</c:v>
                </c:pt>
                <c:pt idx="10">
                  <c:v>45611</c:v>
                </c:pt>
                <c:pt idx="11">
                  <c:v>45612</c:v>
                </c:pt>
                <c:pt idx="12">
                  <c:v>45613</c:v>
                </c:pt>
                <c:pt idx="13">
                  <c:v>45614</c:v>
                </c:pt>
                <c:pt idx="14">
                  <c:v>45615</c:v>
                </c:pt>
                <c:pt idx="15">
                  <c:v>45616</c:v>
                </c:pt>
                <c:pt idx="16">
                  <c:v>45617</c:v>
                </c:pt>
                <c:pt idx="17">
                  <c:v>45618</c:v>
                </c:pt>
                <c:pt idx="18">
                  <c:v>45619</c:v>
                </c:pt>
                <c:pt idx="19">
                  <c:v>45620</c:v>
                </c:pt>
                <c:pt idx="20">
                  <c:v>45621</c:v>
                </c:pt>
                <c:pt idx="21">
                  <c:v>45622</c:v>
                </c:pt>
                <c:pt idx="22">
                  <c:v>45623</c:v>
                </c:pt>
                <c:pt idx="23">
                  <c:v>45624</c:v>
                </c:pt>
                <c:pt idx="24">
                  <c:v>45625</c:v>
                </c:pt>
                <c:pt idx="25">
                  <c:v>45626</c:v>
                </c:pt>
                <c:pt idx="26">
                  <c:v>45627</c:v>
                </c:pt>
                <c:pt idx="27">
                  <c:v>45628</c:v>
                </c:pt>
                <c:pt idx="28">
                  <c:v>45629</c:v>
                </c:pt>
                <c:pt idx="29">
                  <c:v>45630</c:v>
                </c:pt>
                <c:pt idx="30">
                  <c:v>45631</c:v>
                </c:pt>
                <c:pt idx="31">
                  <c:v>45632</c:v>
                </c:pt>
                <c:pt idx="32">
                  <c:v>45633</c:v>
                </c:pt>
                <c:pt idx="33">
                  <c:v>45634</c:v>
                </c:pt>
                <c:pt idx="34">
                  <c:v>45635</c:v>
                </c:pt>
                <c:pt idx="35">
                  <c:v>45636</c:v>
                </c:pt>
                <c:pt idx="36">
                  <c:v>45637</c:v>
                </c:pt>
                <c:pt idx="37">
                  <c:v>45638</c:v>
                </c:pt>
                <c:pt idx="38">
                  <c:v>45639</c:v>
                </c:pt>
                <c:pt idx="39">
                  <c:v>45640</c:v>
                </c:pt>
                <c:pt idx="40">
                  <c:v>45641</c:v>
                </c:pt>
                <c:pt idx="41">
                  <c:v>45642</c:v>
                </c:pt>
                <c:pt idx="42">
                  <c:v>45643</c:v>
                </c:pt>
                <c:pt idx="43">
                  <c:v>45644</c:v>
                </c:pt>
                <c:pt idx="44">
                  <c:v>45645</c:v>
                </c:pt>
                <c:pt idx="45">
                  <c:v>45646</c:v>
                </c:pt>
                <c:pt idx="46">
                  <c:v>45647</c:v>
                </c:pt>
                <c:pt idx="47">
                  <c:v>45648</c:v>
                </c:pt>
                <c:pt idx="48">
                  <c:v>45649</c:v>
                </c:pt>
                <c:pt idx="49">
                  <c:v>45650</c:v>
                </c:pt>
                <c:pt idx="50">
                  <c:v>45651</c:v>
                </c:pt>
                <c:pt idx="51">
                  <c:v>45652</c:v>
                </c:pt>
                <c:pt idx="52">
                  <c:v>45653</c:v>
                </c:pt>
                <c:pt idx="53">
                  <c:v>45654</c:v>
                </c:pt>
                <c:pt idx="54">
                  <c:v>45655</c:v>
                </c:pt>
                <c:pt idx="55">
                  <c:v>45656</c:v>
                </c:pt>
                <c:pt idx="56">
                  <c:v>45657</c:v>
                </c:pt>
                <c:pt idx="57">
                  <c:v>45658</c:v>
                </c:pt>
                <c:pt idx="58">
                  <c:v>45659</c:v>
                </c:pt>
                <c:pt idx="59">
                  <c:v>45660</c:v>
                </c:pt>
                <c:pt idx="60">
                  <c:v>45661</c:v>
                </c:pt>
                <c:pt idx="61">
                  <c:v>45662</c:v>
                </c:pt>
                <c:pt idx="62">
                  <c:v>45663</c:v>
                </c:pt>
                <c:pt idx="63">
                  <c:v>45664</c:v>
                </c:pt>
                <c:pt idx="64">
                  <c:v>45665</c:v>
                </c:pt>
                <c:pt idx="65">
                  <c:v>45666</c:v>
                </c:pt>
                <c:pt idx="66">
                  <c:v>45667</c:v>
                </c:pt>
                <c:pt idx="67">
                  <c:v>45668</c:v>
                </c:pt>
                <c:pt idx="68">
                  <c:v>45669</c:v>
                </c:pt>
                <c:pt idx="69">
                  <c:v>45670</c:v>
                </c:pt>
                <c:pt idx="70">
                  <c:v>45671</c:v>
                </c:pt>
                <c:pt idx="71">
                  <c:v>45672</c:v>
                </c:pt>
                <c:pt idx="72">
                  <c:v>45673</c:v>
                </c:pt>
                <c:pt idx="73">
                  <c:v>45674</c:v>
                </c:pt>
                <c:pt idx="74">
                  <c:v>45675</c:v>
                </c:pt>
                <c:pt idx="75">
                  <c:v>45676</c:v>
                </c:pt>
                <c:pt idx="76">
                  <c:v>45677</c:v>
                </c:pt>
                <c:pt idx="77">
                  <c:v>45678</c:v>
                </c:pt>
                <c:pt idx="78">
                  <c:v>45679</c:v>
                </c:pt>
                <c:pt idx="79">
                  <c:v>45680</c:v>
                </c:pt>
                <c:pt idx="80">
                  <c:v>45681</c:v>
                </c:pt>
                <c:pt idx="81">
                  <c:v>45682</c:v>
                </c:pt>
                <c:pt idx="82">
                  <c:v>45683</c:v>
                </c:pt>
                <c:pt idx="83">
                  <c:v>45684</c:v>
                </c:pt>
                <c:pt idx="84">
                  <c:v>45685</c:v>
                </c:pt>
                <c:pt idx="85">
                  <c:v>45686</c:v>
                </c:pt>
                <c:pt idx="86">
                  <c:v>45687</c:v>
                </c:pt>
                <c:pt idx="87">
                  <c:v>45688</c:v>
                </c:pt>
                <c:pt idx="88">
                  <c:v>45689</c:v>
                </c:pt>
                <c:pt idx="89">
                  <c:v>45690</c:v>
                </c:pt>
                <c:pt idx="90">
                  <c:v>45691</c:v>
                </c:pt>
                <c:pt idx="91">
                  <c:v>45692</c:v>
                </c:pt>
                <c:pt idx="92">
                  <c:v>45693</c:v>
                </c:pt>
                <c:pt idx="93">
                  <c:v>45694</c:v>
                </c:pt>
                <c:pt idx="94">
                  <c:v>45695</c:v>
                </c:pt>
                <c:pt idx="95">
                  <c:v>45956</c:v>
                </c:pt>
                <c:pt idx="96">
                  <c:v>45957</c:v>
                </c:pt>
                <c:pt idx="97">
                  <c:v>45958</c:v>
                </c:pt>
                <c:pt idx="98">
                  <c:v>45959</c:v>
                </c:pt>
                <c:pt idx="99">
                  <c:v>45960</c:v>
                </c:pt>
                <c:pt idx="100">
                  <c:v>45961</c:v>
                </c:pt>
                <c:pt idx="101">
                  <c:v>45962</c:v>
                </c:pt>
                <c:pt idx="102">
                  <c:v>45963</c:v>
                </c:pt>
                <c:pt idx="103">
                  <c:v>45964</c:v>
                </c:pt>
                <c:pt idx="104">
                  <c:v>45965</c:v>
                </c:pt>
                <c:pt idx="105">
                  <c:v>45966</c:v>
                </c:pt>
                <c:pt idx="106">
                  <c:v>45967</c:v>
                </c:pt>
                <c:pt idx="107">
                  <c:v>45968</c:v>
                </c:pt>
                <c:pt idx="108">
                  <c:v>45969</c:v>
                </c:pt>
                <c:pt idx="109">
                  <c:v>45970</c:v>
                </c:pt>
                <c:pt idx="110">
                  <c:v>45971</c:v>
                </c:pt>
                <c:pt idx="111">
                  <c:v>45972</c:v>
                </c:pt>
                <c:pt idx="112">
                  <c:v>45973</c:v>
                </c:pt>
                <c:pt idx="113">
                  <c:v>45974</c:v>
                </c:pt>
                <c:pt idx="114">
                  <c:v>45975</c:v>
                </c:pt>
                <c:pt idx="115">
                  <c:v>45976</c:v>
                </c:pt>
                <c:pt idx="116">
                  <c:v>45977</c:v>
                </c:pt>
                <c:pt idx="117">
                  <c:v>45978</c:v>
                </c:pt>
                <c:pt idx="118">
                  <c:v>45979</c:v>
                </c:pt>
                <c:pt idx="119">
                  <c:v>45980</c:v>
                </c:pt>
                <c:pt idx="120">
                  <c:v>45981</c:v>
                </c:pt>
                <c:pt idx="121">
                  <c:v>45982</c:v>
                </c:pt>
                <c:pt idx="122">
                  <c:v>45983</c:v>
                </c:pt>
                <c:pt idx="123">
                  <c:v>45984</c:v>
                </c:pt>
                <c:pt idx="124">
                  <c:v>45985</c:v>
                </c:pt>
                <c:pt idx="125">
                  <c:v>45986</c:v>
                </c:pt>
                <c:pt idx="126">
                  <c:v>45987</c:v>
                </c:pt>
                <c:pt idx="127">
                  <c:v>45988</c:v>
                </c:pt>
                <c:pt idx="128">
                  <c:v>45989</c:v>
                </c:pt>
                <c:pt idx="129">
                  <c:v>45990</c:v>
                </c:pt>
                <c:pt idx="130">
                  <c:v>45991</c:v>
                </c:pt>
                <c:pt idx="131">
                  <c:v>45992</c:v>
                </c:pt>
                <c:pt idx="132">
                  <c:v>45993</c:v>
                </c:pt>
                <c:pt idx="133">
                  <c:v>45994</c:v>
                </c:pt>
                <c:pt idx="134">
                  <c:v>45995</c:v>
                </c:pt>
                <c:pt idx="135">
                  <c:v>45996</c:v>
                </c:pt>
                <c:pt idx="136">
                  <c:v>45997</c:v>
                </c:pt>
                <c:pt idx="137">
                  <c:v>45998</c:v>
                </c:pt>
                <c:pt idx="138">
                  <c:v>45999</c:v>
                </c:pt>
                <c:pt idx="139">
                  <c:v>46000</c:v>
                </c:pt>
                <c:pt idx="140">
                  <c:v>46001</c:v>
                </c:pt>
                <c:pt idx="141">
                  <c:v>46002</c:v>
                </c:pt>
                <c:pt idx="142">
                  <c:v>46003</c:v>
                </c:pt>
                <c:pt idx="143">
                  <c:v>46005</c:v>
                </c:pt>
                <c:pt idx="144">
                  <c:v>46006</c:v>
                </c:pt>
                <c:pt idx="145">
                  <c:v>46007</c:v>
                </c:pt>
                <c:pt idx="146">
                  <c:v>46008</c:v>
                </c:pt>
                <c:pt idx="147">
                  <c:v>46009</c:v>
                </c:pt>
                <c:pt idx="148">
                  <c:v>46010</c:v>
                </c:pt>
                <c:pt idx="149">
                  <c:v>46011</c:v>
                </c:pt>
                <c:pt idx="150">
                  <c:v>46012</c:v>
                </c:pt>
                <c:pt idx="151">
                  <c:v>46013</c:v>
                </c:pt>
                <c:pt idx="152">
                  <c:v>46014</c:v>
                </c:pt>
                <c:pt idx="153">
                  <c:v>46015</c:v>
                </c:pt>
                <c:pt idx="154">
                  <c:v>46016</c:v>
                </c:pt>
                <c:pt idx="155">
                  <c:v>46017</c:v>
                </c:pt>
                <c:pt idx="156">
                  <c:v>46018</c:v>
                </c:pt>
                <c:pt idx="157">
                  <c:v>46019</c:v>
                </c:pt>
                <c:pt idx="158">
                  <c:v>46020</c:v>
                </c:pt>
                <c:pt idx="159">
                  <c:v>46021</c:v>
                </c:pt>
                <c:pt idx="160">
                  <c:v>46022</c:v>
                </c:pt>
                <c:pt idx="161">
                  <c:v>46023</c:v>
                </c:pt>
                <c:pt idx="162">
                  <c:v>46024</c:v>
                </c:pt>
                <c:pt idx="163">
                  <c:v>46025</c:v>
                </c:pt>
              </c:numCache>
            </c:numRef>
          </c:cat>
          <c:val>
            <c:numRef>
              <c:f>Sheet1!$B$11:$B$174</c:f>
              <c:numCache>
                <c:formatCode>General</c:formatCode>
                <c:ptCount val="164"/>
                <c:pt idx="0">
                  <c:v>0.54</c:v>
                </c:pt>
                <c:pt idx="1">
                  <c:v>0.54</c:v>
                </c:pt>
                <c:pt idx="2">
                  <c:v>0.52</c:v>
                </c:pt>
                <c:pt idx="3">
                  <c:v>0.49</c:v>
                </c:pt>
                <c:pt idx="4">
                  <c:v>0.5</c:v>
                </c:pt>
                <c:pt idx="5">
                  <c:v>0.5</c:v>
                </c:pt>
                <c:pt idx="6">
                  <c:v>0.5</c:v>
                </c:pt>
                <c:pt idx="7">
                  <c:v>0.5</c:v>
                </c:pt>
                <c:pt idx="8">
                  <c:v>0.49</c:v>
                </c:pt>
                <c:pt idx="9">
                  <c:v>0.5</c:v>
                </c:pt>
                <c:pt idx="10">
                  <c:v>0.49</c:v>
                </c:pt>
                <c:pt idx="11">
                  <c:v>0.49</c:v>
                </c:pt>
                <c:pt idx="12">
                  <c:v>0.49</c:v>
                </c:pt>
                <c:pt idx="13">
                  <c:v>0.49</c:v>
                </c:pt>
                <c:pt idx="14">
                  <c:v>0.49</c:v>
                </c:pt>
                <c:pt idx="15">
                  <c:v>0.54</c:v>
                </c:pt>
                <c:pt idx="16">
                  <c:v>0.49</c:v>
                </c:pt>
                <c:pt idx="17">
                  <c:v>0.49</c:v>
                </c:pt>
                <c:pt idx="18">
                  <c:v>0.48</c:v>
                </c:pt>
                <c:pt idx="19">
                  <c:v>0.47</c:v>
                </c:pt>
                <c:pt idx="20">
                  <c:v>0.47</c:v>
                </c:pt>
                <c:pt idx="21">
                  <c:v>0.47</c:v>
                </c:pt>
                <c:pt idx="22">
                  <c:v>0.47</c:v>
                </c:pt>
                <c:pt idx="23">
                  <c:v>0.46</c:v>
                </c:pt>
                <c:pt idx="24">
                  <c:v>0.46</c:v>
                </c:pt>
                <c:pt idx="25">
                  <c:v>0.47</c:v>
                </c:pt>
                <c:pt idx="26">
                  <c:v>0.47</c:v>
                </c:pt>
                <c:pt idx="27">
                  <c:v>0.46</c:v>
                </c:pt>
                <c:pt idx="28">
                  <c:v>0.46</c:v>
                </c:pt>
                <c:pt idx="29">
                  <c:v>0.46</c:v>
                </c:pt>
                <c:pt idx="30">
                  <c:v>0.46</c:v>
                </c:pt>
                <c:pt idx="31">
                  <c:v>0.48</c:v>
                </c:pt>
                <c:pt idx="32">
                  <c:v>0.47</c:v>
                </c:pt>
                <c:pt idx="33">
                  <c:v>0.46</c:v>
                </c:pt>
                <c:pt idx="34">
                  <c:v>0.46</c:v>
                </c:pt>
                <c:pt idx="35" formatCode="0.00">
                  <c:v>0.5</c:v>
                </c:pt>
                <c:pt idx="36" formatCode="0.00">
                  <c:v>0.47</c:v>
                </c:pt>
                <c:pt idx="37" formatCode="0.00">
                  <c:v>0.5</c:v>
                </c:pt>
                <c:pt idx="38">
                  <c:v>0.46</c:v>
                </c:pt>
                <c:pt idx="39">
                  <c:v>0.46</c:v>
                </c:pt>
                <c:pt idx="40">
                  <c:v>0.46</c:v>
                </c:pt>
                <c:pt idx="41">
                  <c:v>0.47</c:v>
                </c:pt>
                <c:pt idx="42">
                  <c:v>0.47</c:v>
                </c:pt>
                <c:pt idx="43">
                  <c:v>0.46</c:v>
                </c:pt>
                <c:pt idx="44">
                  <c:v>0.46</c:v>
                </c:pt>
                <c:pt idx="45">
                  <c:v>0.46</c:v>
                </c:pt>
                <c:pt idx="46">
                  <c:v>0.46</c:v>
                </c:pt>
                <c:pt idx="47">
                  <c:v>0.47</c:v>
                </c:pt>
                <c:pt idx="48">
                  <c:v>0.46</c:v>
                </c:pt>
                <c:pt idx="49">
                  <c:v>0.46</c:v>
                </c:pt>
                <c:pt idx="50">
                  <c:v>0.46</c:v>
                </c:pt>
                <c:pt idx="51">
                  <c:v>0.46</c:v>
                </c:pt>
                <c:pt idx="52">
                  <c:v>0.46</c:v>
                </c:pt>
                <c:pt idx="53">
                  <c:v>0.46</c:v>
                </c:pt>
                <c:pt idx="54">
                  <c:v>0.46</c:v>
                </c:pt>
                <c:pt idx="55">
                  <c:v>0.46</c:v>
                </c:pt>
                <c:pt idx="56">
                  <c:v>0.46</c:v>
                </c:pt>
                <c:pt idx="57">
                  <c:v>0.46</c:v>
                </c:pt>
                <c:pt idx="58">
                  <c:v>0.46</c:v>
                </c:pt>
                <c:pt idx="59">
                  <c:v>0.47</c:v>
                </c:pt>
                <c:pt idx="60">
                  <c:v>0.47</c:v>
                </c:pt>
                <c:pt idx="61">
                  <c:v>0.47</c:v>
                </c:pt>
                <c:pt idx="62">
                  <c:v>0.47</c:v>
                </c:pt>
                <c:pt idx="63">
                  <c:v>0.47</c:v>
                </c:pt>
                <c:pt idx="64">
                  <c:v>0.47</c:v>
                </c:pt>
                <c:pt idx="65">
                  <c:v>0.46</c:v>
                </c:pt>
                <c:pt idx="66">
                  <c:v>0.46</c:v>
                </c:pt>
                <c:pt idx="67">
                  <c:v>0.46</c:v>
                </c:pt>
                <c:pt idx="68">
                  <c:v>0.47</c:v>
                </c:pt>
                <c:pt idx="69">
                  <c:v>0.46</c:v>
                </c:pt>
                <c:pt idx="70">
                  <c:v>0.46</c:v>
                </c:pt>
                <c:pt idx="71">
                  <c:v>0.47</c:v>
                </c:pt>
                <c:pt idx="72">
                  <c:v>0.46</c:v>
                </c:pt>
                <c:pt idx="73">
                  <c:v>0.46</c:v>
                </c:pt>
                <c:pt idx="74">
                  <c:v>0.46</c:v>
                </c:pt>
                <c:pt idx="75">
                  <c:v>0.46</c:v>
                </c:pt>
                <c:pt idx="76">
                  <c:v>0.47</c:v>
                </c:pt>
                <c:pt idx="77">
                  <c:v>0.46</c:v>
                </c:pt>
                <c:pt idx="78">
                  <c:v>0.47</c:v>
                </c:pt>
                <c:pt idx="79">
                  <c:v>0.47</c:v>
                </c:pt>
                <c:pt idx="80">
                  <c:v>0.47</c:v>
                </c:pt>
                <c:pt idx="81">
                  <c:v>0.47</c:v>
                </c:pt>
                <c:pt idx="82">
                  <c:v>0.47</c:v>
                </c:pt>
                <c:pt idx="83">
                  <c:v>0.48</c:v>
                </c:pt>
                <c:pt idx="84">
                  <c:v>0.48</c:v>
                </c:pt>
                <c:pt idx="85">
                  <c:v>0.46</c:v>
                </c:pt>
                <c:pt idx="86">
                  <c:v>0.47</c:v>
                </c:pt>
                <c:pt idx="87">
                  <c:v>0.48</c:v>
                </c:pt>
                <c:pt idx="88">
                  <c:v>0.47</c:v>
                </c:pt>
                <c:pt idx="89">
                  <c:v>0.47</c:v>
                </c:pt>
                <c:pt idx="90">
                  <c:v>0.47</c:v>
                </c:pt>
                <c:pt idx="91">
                  <c:v>0.47</c:v>
                </c:pt>
                <c:pt idx="92">
                  <c:v>0.48</c:v>
                </c:pt>
                <c:pt idx="93">
                  <c:v>0.48</c:v>
                </c:pt>
                <c:pt idx="94">
                  <c:v>0.49</c:v>
                </c:pt>
                <c:pt idx="95" formatCode="0.00">
                  <c:v>0.55000000000000004</c:v>
                </c:pt>
                <c:pt idx="96" formatCode="0.00">
                  <c:v>0.59</c:v>
                </c:pt>
                <c:pt idx="97" formatCode="0.00">
                  <c:v>0.59</c:v>
                </c:pt>
                <c:pt idx="98" formatCode="0.00">
                  <c:v>0.57999999999999996</c:v>
                </c:pt>
                <c:pt idx="99" formatCode="0.00">
                  <c:v>0.54</c:v>
                </c:pt>
                <c:pt idx="100" formatCode="0.00">
                  <c:v>0.5</c:v>
                </c:pt>
                <c:pt idx="101">
                  <c:v>0.51</c:v>
                </c:pt>
                <c:pt idx="102">
                  <c:v>0.56000000000000005</c:v>
                </c:pt>
                <c:pt idx="103">
                  <c:v>0.52</c:v>
                </c:pt>
                <c:pt idx="104" formatCode="0.00">
                  <c:v>0.5</c:v>
                </c:pt>
                <c:pt idx="105">
                  <c:v>0.52</c:v>
                </c:pt>
                <c:pt idx="106">
                  <c:v>0.52</c:v>
                </c:pt>
                <c:pt idx="107">
                  <c:v>0.52</c:v>
                </c:pt>
                <c:pt idx="108">
                  <c:v>0.51</c:v>
                </c:pt>
                <c:pt idx="109" formatCode="0.00">
                  <c:v>0.5</c:v>
                </c:pt>
                <c:pt idx="110">
                  <c:v>0.51</c:v>
                </c:pt>
                <c:pt idx="111" formatCode="0.00">
                  <c:v>0.5</c:v>
                </c:pt>
                <c:pt idx="112">
                  <c:v>0.51</c:v>
                </c:pt>
                <c:pt idx="113">
                  <c:v>0.51</c:v>
                </c:pt>
                <c:pt idx="114">
                  <c:v>0.51</c:v>
                </c:pt>
                <c:pt idx="115" formatCode="0.00">
                  <c:v>0.5</c:v>
                </c:pt>
                <c:pt idx="116">
                  <c:v>0.48</c:v>
                </c:pt>
                <c:pt idx="117">
                  <c:v>0.49</c:v>
                </c:pt>
                <c:pt idx="118">
                  <c:v>0.48</c:v>
                </c:pt>
                <c:pt idx="119">
                  <c:v>0.48</c:v>
                </c:pt>
                <c:pt idx="120">
                  <c:v>0.47</c:v>
                </c:pt>
                <c:pt idx="121">
                  <c:v>0.47</c:v>
                </c:pt>
                <c:pt idx="122">
                  <c:v>0.48</c:v>
                </c:pt>
                <c:pt idx="123">
                  <c:v>0.47</c:v>
                </c:pt>
                <c:pt idx="124">
                  <c:v>0.47</c:v>
                </c:pt>
                <c:pt idx="125">
                  <c:v>0.47</c:v>
                </c:pt>
                <c:pt idx="126">
                  <c:v>0.46</c:v>
                </c:pt>
                <c:pt idx="127">
                  <c:v>0.46</c:v>
                </c:pt>
                <c:pt idx="128">
                  <c:v>0.46</c:v>
                </c:pt>
                <c:pt idx="129">
                  <c:v>0.46</c:v>
                </c:pt>
                <c:pt idx="130">
                  <c:v>0.46</c:v>
                </c:pt>
                <c:pt idx="131">
                  <c:v>0.47</c:v>
                </c:pt>
                <c:pt idx="132">
                  <c:v>0.47</c:v>
                </c:pt>
                <c:pt idx="133">
                  <c:v>0.47</c:v>
                </c:pt>
                <c:pt idx="134">
                  <c:v>0.47</c:v>
                </c:pt>
                <c:pt idx="135">
                  <c:v>0.47</c:v>
                </c:pt>
                <c:pt idx="136">
                  <c:v>0.47</c:v>
                </c:pt>
                <c:pt idx="137">
                  <c:v>0.46</c:v>
                </c:pt>
                <c:pt idx="138">
                  <c:v>0.48</c:v>
                </c:pt>
                <c:pt idx="139">
                  <c:v>0.48</c:v>
                </c:pt>
                <c:pt idx="140">
                  <c:v>0.48</c:v>
                </c:pt>
                <c:pt idx="141">
                  <c:v>0.48</c:v>
                </c:pt>
                <c:pt idx="142">
                  <c:v>0.49</c:v>
                </c:pt>
                <c:pt idx="143">
                  <c:v>0.48</c:v>
                </c:pt>
                <c:pt idx="144">
                  <c:v>0.48</c:v>
                </c:pt>
                <c:pt idx="145">
                  <c:v>0.48</c:v>
                </c:pt>
                <c:pt idx="146">
                  <c:v>0.49</c:v>
                </c:pt>
                <c:pt idx="147">
                  <c:v>0.48</c:v>
                </c:pt>
                <c:pt idx="148">
                  <c:v>0.48</c:v>
                </c:pt>
                <c:pt idx="149">
                  <c:v>0.48</c:v>
                </c:pt>
                <c:pt idx="150">
                  <c:v>0.49</c:v>
                </c:pt>
                <c:pt idx="151">
                  <c:v>0.49</c:v>
                </c:pt>
                <c:pt idx="152">
                  <c:v>0.48</c:v>
                </c:pt>
                <c:pt idx="153">
                  <c:v>0.48</c:v>
                </c:pt>
                <c:pt idx="154">
                  <c:v>0.48</c:v>
                </c:pt>
                <c:pt idx="155">
                  <c:v>0.48</c:v>
                </c:pt>
                <c:pt idx="156">
                  <c:v>0.48</c:v>
                </c:pt>
                <c:pt idx="157">
                  <c:v>0.47</c:v>
                </c:pt>
                <c:pt idx="158">
                  <c:v>0.48</c:v>
                </c:pt>
                <c:pt idx="159">
                  <c:v>0.48</c:v>
                </c:pt>
                <c:pt idx="160">
                  <c:v>0.48</c:v>
                </c:pt>
                <c:pt idx="161">
                  <c:v>0.48</c:v>
                </c:pt>
                <c:pt idx="162">
                  <c:v>0.49</c:v>
                </c:pt>
                <c:pt idx="163">
                  <c:v>0.49</c:v>
                </c:pt>
              </c:numCache>
            </c:numRef>
          </c:val>
          <c:smooth val="0"/>
          <c:extLst>
            <c:ext xmlns:c16="http://schemas.microsoft.com/office/drawing/2014/chart" uri="{C3380CC4-5D6E-409C-BE32-E72D297353CC}">
              <c16:uniqueId val="{00000000-12BB-4CC9-B364-F624B1F738BE}"/>
            </c:ext>
          </c:extLst>
        </c:ser>
        <c:ser>
          <c:idx val="1"/>
          <c:order val="1"/>
          <c:tx>
            <c:strRef>
              <c:f>Sheet1!$C$1</c:f>
              <c:strCache>
                <c:ptCount val="1"/>
                <c:pt idx="0">
                  <c:v>POL IN F CAKE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Sheet1!$A$11:$A$174</c:f>
              <c:numCache>
                <c:formatCode>m/d/yyyy</c:formatCode>
                <c:ptCount val="164"/>
                <c:pt idx="0">
                  <c:v>45601</c:v>
                </c:pt>
                <c:pt idx="1">
                  <c:v>45602</c:v>
                </c:pt>
                <c:pt idx="2">
                  <c:v>45603</c:v>
                </c:pt>
                <c:pt idx="3">
                  <c:v>45604</c:v>
                </c:pt>
                <c:pt idx="4">
                  <c:v>45605</c:v>
                </c:pt>
                <c:pt idx="5">
                  <c:v>45606</c:v>
                </c:pt>
                <c:pt idx="6">
                  <c:v>45607</c:v>
                </c:pt>
                <c:pt idx="7">
                  <c:v>45608</c:v>
                </c:pt>
                <c:pt idx="8">
                  <c:v>45609</c:v>
                </c:pt>
                <c:pt idx="9">
                  <c:v>45610</c:v>
                </c:pt>
                <c:pt idx="10">
                  <c:v>45611</c:v>
                </c:pt>
                <c:pt idx="11">
                  <c:v>45612</c:v>
                </c:pt>
                <c:pt idx="12">
                  <c:v>45613</c:v>
                </c:pt>
                <c:pt idx="13">
                  <c:v>45614</c:v>
                </c:pt>
                <c:pt idx="14">
                  <c:v>45615</c:v>
                </c:pt>
                <c:pt idx="15">
                  <c:v>45616</c:v>
                </c:pt>
                <c:pt idx="16">
                  <c:v>45617</c:v>
                </c:pt>
                <c:pt idx="17">
                  <c:v>45618</c:v>
                </c:pt>
                <c:pt idx="18">
                  <c:v>45619</c:v>
                </c:pt>
                <c:pt idx="19">
                  <c:v>45620</c:v>
                </c:pt>
                <c:pt idx="20">
                  <c:v>45621</c:v>
                </c:pt>
                <c:pt idx="21">
                  <c:v>45622</c:v>
                </c:pt>
                <c:pt idx="22">
                  <c:v>45623</c:v>
                </c:pt>
                <c:pt idx="23">
                  <c:v>45624</c:v>
                </c:pt>
                <c:pt idx="24">
                  <c:v>45625</c:v>
                </c:pt>
                <c:pt idx="25">
                  <c:v>45626</c:v>
                </c:pt>
                <c:pt idx="26">
                  <c:v>45627</c:v>
                </c:pt>
                <c:pt idx="27">
                  <c:v>45628</c:v>
                </c:pt>
                <c:pt idx="28">
                  <c:v>45629</c:v>
                </c:pt>
                <c:pt idx="29">
                  <c:v>45630</c:v>
                </c:pt>
                <c:pt idx="30">
                  <c:v>45631</c:v>
                </c:pt>
                <c:pt idx="31">
                  <c:v>45632</c:v>
                </c:pt>
                <c:pt idx="32">
                  <c:v>45633</c:v>
                </c:pt>
                <c:pt idx="33">
                  <c:v>45634</c:v>
                </c:pt>
                <c:pt idx="34">
                  <c:v>45635</c:v>
                </c:pt>
                <c:pt idx="35">
                  <c:v>45636</c:v>
                </c:pt>
                <c:pt idx="36">
                  <c:v>45637</c:v>
                </c:pt>
                <c:pt idx="37">
                  <c:v>45638</c:v>
                </c:pt>
                <c:pt idx="38">
                  <c:v>45639</c:v>
                </c:pt>
                <c:pt idx="39">
                  <c:v>45640</c:v>
                </c:pt>
                <c:pt idx="40">
                  <c:v>45641</c:v>
                </c:pt>
                <c:pt idx="41">
                  <c:v>45642</c:v>
                </c:pt>
                <c:pt idx="42">
                  <c:v>45643</c:v>
                </c:pt>
                <c:pt idx="43">
                  <c:v>45644</c:v>
                </c:pt>
                <c:pt idx="44">
                  <c:v>45645</c:v>
                </c:pt>
                <c:pt idx="45">
                  <c:v>45646</c:v>
                </c:pt>
                <c:pt idx="46">
                  <c:v>45647</c:v>
                </c:pt>
                <c:pt idx="47">
                  <c:v>45648</c:v>
                </c:pt>
                <c:pt idx="48">
                  <c:v>45649</c:v>
                </c:pt>
                <c:pt idx="49">
                  <c:v>45650</c:v>
                </c:pt>
                <c:pt idx="50">
                  <c:v>45651</c:v>
                </c:pt>
                <c:pt idx="51">
                  <c:v>45652</c:v>
                </c:pt>
                <c:pt idx="52">
                  <c:v>45653</c:v>
                </c:pt>
                <c:pt idx="53">
                  <c:v>45654</c:v>
                </c:pt>
                <c:pt idx="54">
                  <c:v>45655</c:v>
                </c:pt>
                <c:pt idx="55">
                  <c:v>45656</c:v>
                </c:pt>
                <c:pt idx="56">
                  <c:v>45657</c:v>
                </c:pt>
                <c:pt idx="57">
                  <c:v>45658</c:v>
                </c:pt>
                <c:pt idx="58">
                  <c:v>45659</c:v>
                </c:pt>
                <c:pt idx="59">
                  <c:v>45660</c:v>
                </c:pt>
                <c:pt idx="60">
                  <c:v>45661</c:v>
                </c:pt>
                <c:pt idx="61">
                  <c:v>45662</c:v>
                </c:pt>
                <c:pt idx="62">
                  <c:v>45663</c:v>
                </c:pt>
                <c:pt idx="63">
                  <c:v>45664</c:v>
                </c:pt>
                <c:pt idx="64">
                  <c:v>45665</c:v>
                </c:pt>
                <c:pt idx="65">
                  <c:v>45666</c:v>
                </c:pt>
                <c:pt idx="66">
                  <c:v>45667</c:v>
                </c:pt>
                <c:pt idx="67">
                  <c:v>45668</c:v>
                </c:pt>
                <c:pt idx="68">
                  <c:v>45669</c:v>
                </c:pt>
                <c:pt idx="69">
                  <c:v>45670</c:v>
                </c:pt>
                <c:pt idx="70">
                  <c:v>45671</c:v>
                </c:pt>
                <c:pt idx="71">
                  <c:v>45672</c:v>
                </c:pt>
                <c:pt idx="72">
                  <c:v>45673</c:v>
                </c:pt>
                <c:pt idx="73">
                  <c:v>45674</c:v>
                </c:pt>
                <c:pt idx="74">
                  <c:v>45675</c:v>
                </c:pt>
                <c:pt idx="75">
                  <c:v>45676</c:v>
                </c:pt>
                <c:pt idx="76">
                  <c:v>45677</c:v>
                </c:pt>
                <c:pt idx="77">
                  <c:v>45678</c:v>
                </c:pt>
                <c:pt idx="78">
                  <c:v>45679</c:v>
                </c:pt>
                <c:pt idx="79">
                  <c:v>45680</c:v>
                </c:pt>
                <c:pt idx="80">
                  <c:v>45681</c:v>
                </c:pt>
                <c:pt idx="81">
                  <c:v>45682</c:v>
                </c:pt>
                <c:pt idx="82">
                  <c:v>45683</c:v>
                </c:pt>
                <c:pt idx="83">
                  <c:v>45684</c:v>
                </c:pt>
                <c:pt idx="84">
                  <c:v>45685</c:v>
                </c:pt>
                <c:pt idx="85">
                  <c:v>45686</c:v>
                </c:pt>
                <c:pt idx="86">
                  <c:v>45687</c:v>
                </c:pt>
                <c:pt idx="87">
                  <c:v>45688</c:v>
                </c:pt>
                <c:pt idx="88">
                  <c:v>45689</c:v>
                </c:pt>
                <c:pt idx="89">
                  <c:v>45690</c:v>
                </c:pt>
                <c:pt idx="90">
                  <c:v>45691</c:v>
                </c:pt>
                <c:pt idx="91">
                  <c:v>45692</c:v>
                </c:pt>
                <c:pt idx="92">
                  <c:v>45693</c:v>
                </c:pt>
                <c:pt idx="93">
                  <c:v>45694</c:v>
                </c:pt>
                <c:pt idx="94">
                  <c:v>45695</c:v>
                </c:pt>
                <c:pt idx="95">
                  <c:v>45956</c:v>
                </c:pt>
                <c:pt idx="96">
                  <c:v>45957</c:v>
                </c:pt>
                <c:pt idx="97">
                  <c:v>45958</c:v>
                </c:pt>
                <c:pt idx="98">
                  <c:v>45959</c:v>
                </c:pt>
                <c:pt idx="99">
                  <c:v>45960</c:v>
                </c:pt>
                <c:pt idx="100">
                  <c:v>45961</c:v>
                </c:pt>
                <c:pt idx="101">
                  <c:v>45962</c:v>
                </c:pt>
                <c:pt idx="102">
                  <c:v>45963</c:v>
                </c:pt>
                <c:pt idx="103">
                  <c:v>45964</c:v>
                </c:pt>
                <c:pt idx="104">
                  <c:v>45965</c:v>
                </c:pt>
                <c:pt idx="105">
                  <c:v>45966</c:v>
                </c:pt>
                <c:pt idx="106">
                  <c:v>45967</c:v>
                </c:pt>
                <c:pt idx="107">
                  <c:v>45968</c:v>
                </c:pt>
                <c:pt idx="108">
                  <c:v>45969</c:v>
                </c:pt>
                <c:pt idx="109">
                  <c:v>45970</c:v>
                </c:pt>
                <c:pt idx="110">
                  <c:v>45971</c:v>
                </c:pt>
                <c:pt idx="111">
                  <c:v>45972</c:v>
                </c:pt>
                <c:pt idx="112">
                  <c:v>45973</c:v>
                </c:pt>
                <c:pt idx="113">
                  <c:v>45974</c:v>
                </c:pt>
                <c:pt idx="114">
                  <c:v>45975</c:v>
                </c:pt>
                <c:pt idx="115">
                  <c:v>45976</c:v>
                </c:pt>
                <c:pt idx="116">
                  <c:v>45977</c:v>
                </c:pt>
                <c:pt idx="117">
                  <c:v>45978</c:v>
                </c:pt>
                <c:pt idx="118">
                  <c:v>45979</c:v>
                </c:pt>
                <c:pt idx="119">
                  <c:v>45980</c:v>
                </c:pt>
                <c:pt idx="120">
                  <c:v>45981</c:v>
                </c:pt>
                <c:pt idx="121">
                  <c:v>45982</c:v>
                </c:pt>
                <c:pt idx="122">
                  <c:v>45983</c:v>
                </c:pt>
                <c:pt idx="123">
                  <c:v>45984</c:v>
                </c:pt>
                <c:pt idx="124">
                  <c:v>45985</c:v>
                </c:pt>
                <c:pt idx="125">
                  <c:v>45986</c:v>
                </c:pt>
                <c:pt idx="126">
                  <c:v>45987</c:v>
                </c:pt>
                <c:pt idx="127">
                  <c:v>45988</c:v>
                </c:pt>
                <c:pt idx="128">
                  <c:v>45989</c:v>
                </c:pt>
                <c:pt idx="129">
                  <c:v>45990</c:v>
                </c:pt>
                <c:pt idx="130">
                  <c:v>45991</c:v>
                </c:pt>
                <c:pt idx="131">
                  <c:v>45992</c:v>
                </c:pt>
                <c:pt idx="132">
                  <c:v>45993</c:v>
                </c:pt>
                <c:pt idx="133">
                  <c:v>45994</c:v>
                </c:pt>
                <c:pt idx="134">
                  <c:v>45995</c:v>
                </c:pt>
                <c:pt idx="135">
                  <c:v>45996</c:v>
                </c:pt>
                <c:pt idx="136">
                  <c:v>45997</c:v>
                </c:pt>
                <c:pt idx="137">
                  <c:v>45998</c:v>
                </c:pt>
                <c:pt idx="138">
                  <c:v>45999</c:v>
                </c:pt>
                <c:pt idx="139">
                  <c:v>46000</c:v>
                </c:pt>
                <c:pt idx="140">
                  <c:v>46001</c:v>
                </c:pt>
                <c:pt idx="141">
                  <c:v>46002</c:v>
                </c:pt>
                <c:pt idx="142">
                  <c:v>46003</c:v>
                </c:pt>
                <c:pt idx="143">
                  <c:v>46005</c:v>
                </c:pt>
                <c:pt idx="144">
                  <c:v>46006</c:v>
                </c:pt>
                <c:pt idx="145">
                  <c:v>46007</c:v>
                </c:pt>
                <c:pt idx="146">
                  <c:v>46008</c:v>
                </c:pt>
                <c:pt idx="147">
                  <c:v>46009</c:v>
                </c:pt>
                <c:pt idx="148">
                  <c:v>46010</c:v>
                </c:pt>
                <c:pt idx="149">
                  <c:v>46011</c:v>
                </c:pt>
                <c:pt idx="150">
                  <c:v>46012</c:v>
                </c:pt>
                <c:pt idx="151">
                  <c:v>46013</c:v>
                </c:pt>
                <c:pt idx="152">
                  <c:v>46014</c:v>
                </c:pt>
                <c:pt idx="153">
                  <c:v>46015</c:v>
                </c:pt>
                <c:pt idx="154">
                  <c:v>46016</c:v>
                </c:pt>
                <c:pt idx="155">
                  <c:v>46017</c:v>
                </c:pt>
                <c:pt idx="156">
                  <c:v>46018</c:v>
                </c:pt>
                <c:pt idx="157">
                  <c:v>46019</c:v>
                </c:pt>
                <c:pt idx="158">
                  <c:v>46020</c:v>
                </c:pt>
                <c:pt idx="159">
                  <c:v>46021</c:v>
                </c:pt>
                <c:pt idx="160">
                  <c:v>46022</c:v>
                </c:pt>
                <c:pt idx="161">
                  <c:v>46023</c:v>
                </c:pt>
                <c:pt idx="162">
                  <c:v>46024</c:v>
                </c:pt>
                <c:pt idx="163">
                  <c:v>46025</c:v>
                </c:pt>
              </c:numCache>
            </c:numRef>
          </c:cat>
          <c:val>
            <c:numRef>
              <c:f>Sheet1!$C$11:$C$174</c:f>
              <c:numCache>
                <c:formatCode>General</c:formatCode>
                <c:ptCount val="164"/>
                <c:pt idx="0">
                  <c:v>7.0000000000000007E-2</c:v>
                </c:pt>
                <c:pt idx="1">
                  <c:v>7.0000000000000007E-2</c:v>
                </c:pt>
                <c:pt idx="2">
                  <c:v>7.0000000000000007E-2</c:v>
                </c:pt>
                <c:pt idx="3">
                  <c:v>0.08</c:v>
                </c:pt>
                <c:pt idx="4">
                  <c:v>0.08</c:v>
                </c:pt>
                <c:pt idx="5">
                  <c:v>0.08</c:v>
                </c:pt>
                <c:pt idx="6">
                  <c:v>0.08</c:v>
                </c:pt>
                <c:pt idx="7">
                  <c:v>0.08</c:v>
                </c:pt>
                <c:pt idx="8">
                  <c:v>7.0000000000000007E-2</c:v>
                </c:pt>
                <c:pt idx="9">
                  <c:v>0.08</c:v>
                </c:pt>
                <c:pt idx="10">
                  <c:v>0.08</c:v>
                </c:pt>
                <c:pt idx="11">
                  <c:v>7.0000000000000007E-2</c:v>
                </c:pt>
                <c:pt idx="12">
                  <c:v>7.0000000000000007E-2</c:v>
                </c:pt>
                <c:pt idx="13">
                  <c:v>7.0000000000000007E-2</c:v>
                </c:pt>
                <c:pt idx="14">
                  <c:v>7.0000000000000007E-2</c:v>
                </c:pt>
                <c:pt idx="15">
                  <c:v>0.08</c:v>
                </c:pt>
                <c:pt idx="16">
                  <c:v>0.08</c:v>
                </c:pt>
                <c:pt idx="17">
                  <c:v>0.08</c:v>
                </c:pt>
                <c:pt idx="18">
                  <c:v>7.0000000000000007E-2</c:v>
                </c:pt>
                <c:pt idx="19">
                  <c:v>0.08</c:v>
                </c:pt>
                <c:pt idx="20">
                  <c:v>0.08</c:v>
                </c:pt>
                <c:pt idx="21">
                  <c:v>0.08</c:v>
                </c:pt>
                <c:pt idx="22">
                  <c:v>0.08</c:v>
                </c:pt>
                <c:pt idx="23">
                  <c:v>0.08</c:v>
                </c:pt>
                <c:pt idx="24">
                  <c:v>7.0000000000000007E-2</c:v>
                </c:pt>
                <c:pt idx="25">
                  <c:v>7.0000000000000007E-2</c:v>
                </c:pt>
                <c:pt idx="26">
                  <c:v>7.0000000000000007E-2</c:v>
                </c:pt>
                <c:pt idx="27">
                  <c:v>7.0000000000000007E-2</c:v>
                </c:pt>
                <c:pt idx="28">
                  <c:v>7.0000000000000007E-2</c:v>
                </c:pt>
                <c:pt idx="29">
                  <c:v>7.0000000000000007E-2</c:v>
                </c:pt>
                <c:pt idx="30">
                  <c:v>7.0000000000000007E-2</c:v>
                </c:pt>
                <c:pt idx="31">
                  <c:v>7.0000000000000007E-2</c:v>
                </c:pt>
                <c:pt idx="32">
                  <c:v>7.0000000000000007E-2</c:v>
                </c:pt>
                <c:pt idx="33">
                  <c:v>7.0000000000000007E-2</c:v>
                </c:pt>
                <c:pt idx="34">
                  <c:v>7.0000000000000007E-2</c:v>
                </c:pt>
                <c:pt idx="35">
                  <c:v>7.0000000000000007E-2</c:v>
                </c:pt>
                <c:pt idx="36">
                  <c:v>7.0000000000000007E-2</c:v>
                </c:pt>
                <c:pt idx="37">
                  <c:v>7.0000000000000007E-2</c:v>
                </c:pt>
                <c:pt idx="38">
                  <c:v>7.0000000000000007E-2</c:v>
                </c:pt>
                <c:pt idx="39">
                  <c:v>7.0000000000000007E-2</c:v>
                </c:pt>
                <c:pt idx="40">
                  <c:v>7.0000000000000007E-2</c:v>
                </c:pt>
                <c:pt idx="41">
                  <c:v>7.0000000000000007E-2</c:v>
                </c:pt>
                <c:pt idx="42">
                  <c:v>7.0000000000000007E-2</c:v>
                </c:pt>
                <c:pt idx="43">
                  <c:v>7.0000000000000007E-2</c:v>
                </c:pt>
                <c:pt idx="44">
                  <c:v>7.0000000000000007E-2</c:v>
                </c:pt>
                <c:pt idx="45">
                  <c:v>7.0000000000000007E-2</c:v>
                </c:pt>
                <c:pt idx="46">
                  <c:v>7.0000000000000007E-2</c:v>
                </c:pt>
                <c:pt idx="47">
                  <c:v>7.0000000000000007E-2</c:v>
                </c:pt>
                <c:pt idx="48">
                  <c:v>7.0000000000000007E-2</c:v>
                </c:pt>
                <c:pt idx="49">
                  <c:v>7.0000000000000007E-2</c:v>
                </c:pt>
                <c:pt idx="50">
                  <c:v>7.0000000000000007E-2</c:v>
                </c:pt>
                <c:pt idx="51">
                  <c:v>7.0000000000000007E-2</c:v>
                </c:pt>
                <c:pt idx="52">
                  <c:v>7.0000000000000007E-2</c:v>
                </c:pt>
                <c:pt idx="53">
                  <c:v>7.0000000000000007E-2</c:v>
                </c:pt>
                <c:pt idx="54">
                  <c:v>7.0000000000000007E-2</c:v>
                </c:pt>
                <c:pt idx="55">
                  <c:v>7.0000000000000007E-2</c:v>
                </c:pt>
                <c:pt idx="56">
                  <c:v>7.0000000000000007E-2</c:v>
                </c:pt>
                <c:pt idx="57">
                  <c:v>7.0000000000000007E-2</c:v>
                </c:pt>
                <c:pt idx="58">
                  <c:v>7.0000000000000007E-2</c:v>
                </c:pt>
                <c:pt idx="59">
                  <c:v>7.0000000000000007E-2</c:v>
                </c:pt>
                <c:pt idx="60">
                  <c:v>7.0000000000000007E-2</c:v>
                </c:pt>
                <c:pt idx="61">
                  <c:v>7.0000000000000007E-2</c:v>
                </c:pt>
                <c:pt idx="62">
                  <c:v>7.0000000000000007E-2</c:v>
                </c:pt>
                <c:pt idx="63">
                  <c:v>7.0000000000000007E-2</c:v>
                </c:pt>
                <c:pt idx="64">
                  <c:v>7.0000000000000007E-2</c:v>
                </c:pt>
                <c:pt idx="65">
                  <c:v>7.0000000000000007E-2</c:v>
                </c:pt>
                <c:pt idx="66">
                  <c:v>7.0000000000000007E-2</c:v>
                </c:pt>
                <c:pt idx="67">
                  <c:v>7.0000000000000007E-2</c:v>
                </c:pt>
                <c:pt idx="68">
                  <c:v>7.0000000000000007E-2</c:v>
                </c:pt>
                <c:pt idx="69">
                  <c:v>7.0000000000000007E-2</c:v>
                </c:pt>
                <c:pt idx="70">
                  <c:v>7.0000000000000007E-2</c:v>
                </c:pt>
                <c:pt idx="71">
                  <c:v>7.0000000000000007E-2</c:v>
                </c:pt>
                <c:pt idx="72">
                  <c:v>7.0000000000000007E-2</c:v>
                </c:pt>
                <c:pt idx="73">
                  <c:v>7.0000000000000007E-2</c:v>
                </c:pt>
                <c:pt idx="74">
                  <c:v>7.0000000000000007E-2</c:v>
                </c:pt>
                <c:pt idx="75">
                  <c:v>7.0000000000000007E-2</c:v>
                </c:pt>
                <c:pt idx="76">
                  <c:v>7.0000000000000007E-2</c:v>
                </c:pt>
                <c:pt idx="77">
                  <c:v>7.0000000000000007E-2</c:v>
                </c:pt>
                <c:pt idx="78">
                  <c:v>7.0000000000000007E-2</c:v>
                </c:pt>
                <c:pt idx="79">
                  <c:v>7.0000000000000007E-2</c:v>
                </c:pt>
                <c:pt idx="80">
                  <c:v>7.0000000000000007E-2</c:v>
                </c:pt>
                <c:pt idx="81">
                  <c:v>7.0000000000000007E-2</c:v>
                </c:pt>
                <c:pt idx="82">
                  <c:v>0.09</c:v>
                </c:pt>
                <c:pt idx="83">
                  <c:v>0.08</c:v>
                </c:pt>
                <c:pt idx="84">
                  <c:v>0.08</c:v>
                </c:pt>
                <c:pt idx="85">
                  <c:v>0.08</c:v>
                </c:pt>
                <c:pt idx="86">
                  <c:v>0.08</c:v>
                </c:pt>
                <c:pt idx="87">
                  <c:v>0.08</c:v>
                </c:pt>
                <c:pt idx="88">
                  <c:v>0.08</c:v>
                </c:pt>
                <c:pt idx="89">
                  <c:v>0.08</c:v>
                </c:pt>
                <c:pt idx="90">
                  <c:v>0.08</c:v>
                </c:pt>
                <c:pt idx="91">
                  <c:v>7.0000000000000007E-2</c:v>
                </c:pt>
                <c:pt idx="92">
                  <c:v>0.08</c:v>
                </c:pt>
                <c:pt idx="93">
                  <c:v>0.08</c:v>
                </c:pt>
                <c:pt idx="94">
                  <c:v>0.08</c:v>
                </c:pt>
                <c:pt idx="95" formatCode="0.00">
                  <c:v>0.11</c:v>
                </c:pt>
                <c:pt idx="96" formatCode="0.00">
                  <c:v>0.09</c:v>
                </c:pt>
                <c:pt idx="97" formatCode="0.00">
                  <c:v>7.0000000000000007E-2</c:v>
                </c:pt>
                <c:pt idx="98" formatCode="0.00">
                  <c:v>0.08</c:v>
                </c:pt>
                <c:pt idx="99" formatCode="0.00">
                  <c:v>0.08</c:v>
                </c:pt>
                <c:pt idx="100" formatCode="0.00">
                  <c:v>0.09</c:v>
                </c:pt>
                <c:pt idx="101">
                  <c:v>0.09</c:v>
                </c:pt>
                <c:pt idx="102">
                  <c:v>0.09</c:v>
                </c:pt>
                <c:pt idx="103">
                  <c:v>0.09</c:v>
                </c:pt>
                <c:pt idx="104">
                  <c:v>0.08</c:v>
                </c:pt>
                <c:pt idx="105">
                  <c:v>7.0000000000000007E-2</c:v>
                </c:pt>
                <c:pt idx="106">
                  <c:v>0.08</c:v>
                </c:pt>
                <c:pt idx="107">
                  <c:v>7.0000000000000007E-2</c:v>
                </c:pt>
                <c:pt idx="108">
                  <c:v>0.08</c:v>
                </c:pt>
                <c:pt idx="109">
                  <c:v>0.08</c:v>
                </c:pt>
                <c:pt idx="110">
                  <c:v>0.08</c:v>
                </c:pt>
                <c:pt idx="111">
                  <c:v>0.08</c:v>
                </c:pt>
                <c:pt idx="112">
                  <c:v>7.0000000000000007E-2</c:v>
                </c:pt>
                <c:pt idx="113">
                  <c:v>7.0000000000000007E-2</c:v>
                </c:pt>
                <c:pt idx="114">
                  <c:v>7.0000000000000007E-2</c:v>
                </c:pt>
                <c:pt idx="115">
                  <c:v>0.08</c:v>
                </c:pt>
                <c:pt idx="116">
                  <c:v>7.0000000000000007E-2</c:v>
                </c:pt>
                <c:pt idx="117">
                  <c:v>0.08</c:v>
                </c:pt>
                <c:pt idx="118">
                  <c:v>0.08</c:v>
                </c:pt>
                <c:pt idx="119">
                  <c:v>7.0000000000000007E-2</c:v>
                </c:pt>
                <c:pt idx="120">
                  <c:v>0.08</c:v>
                </c:pt>
                <c:pt idx="121">
                  <c:v>7.0000000000000007E-2</c:v>
                </c:pt>
                <c:pt idx="122">
                  <c:v>7.0000000000000007E-2</c:v>
                </c:pt>
                <c:pt idx="123">
                  <c:v>7.0000000000000007E-2</c:v>
                </c:pt>
                <c:pt idx="124">
                  <c:v>7.0000000000000007E-2</c:v>
                </c:pt>
                <c:pt idx="125">
                  <c:v>7.0000000000000007E-2</c:v>
                </c:pt>
                <c:pt idx="126">
                  <c:v>0.08</c:v>
                </c:pt>
                <c:pt idx="127">
                  <c:v>7.0000000000000007E-2</c:v>
                </c:pt>
                <c:pt idx="128">
                  <c:v>0.08</c:v>
                </c:pt>
                <c:pt idx="129">
                  <c:v>7.0000000000000007E-2</c:v>
                </c:pt>
                <c:pt idx="130">
                  <c:v>0.08</c:v>
                </c:pt>
                <c:pt idx="131">
                  <c:v>7.0000000000000007E-2</c:v>
                </c:pt>
                <c:pt idx="132">
                  <c:v>7.0000000000000007E-2</c:v>
                </c:pt>
                <c:pt idx="133">
                  <c:v>0.08</c:v>
                </c:pt>
                <c:pt idx="134">
                  <c:v>7.0000000000000007E-2</c:v>
                </c:pt>
                <c:pt idx="135">
                  <c:v>0.08</c:v>
                </c:pt>
                <c:pt idx="136">
                  <c:v>7.0000000000000007E-2</c:v>
                </c:pt>
                <c:pt idx="137">
                  <c:v>0.08</c:v>
                </c:pt>
                <c:pt idx="138">
                  <c:v>0.08</c:v>
                </c:pt>
                <c:pt idx="139">
                  <c:v>7.0000000000000007E-2</c:v>
                </c:pt>
                <c:pt idx="140">
                  <c:v>7.0000000000000007E-2</c:v>
                </c:pt>
                <c:pt idx="141">
                  <c:v>7.0000000000000007E-2</c:v>
                </c:pt>
                <c:pt idx="142">
                  <c:v>7.0000000000000007E-2</c:v>
                </c:pt>
                <c:pt idx="143">
                  <c:v>7.0000000000000007E-2</c:v>
                </c:pt>
                <c:pt idx="144">
                  <c:v>0.08</c:v>
                </c:pt>
                <c:pt idx="145">
                  <c:v>7.0000000000000007E-2</c:v>
                </c:pt>
                <c:pt idx="146">
                  <c:v>7.0000000000000007E-2</c:v>
                </c:pt>
                <c:pt idx="147">
                  <c:v>7.0000000000000007E-2</c:v>
                </c:pt>
                <c:pt idx="148">
                  <c:v>7.0000000000000007E-2</c:v>
                </c:pt>
                <c:pt idx="149">
                  <c:v>7.0000000000000007E-2</c:v>
                </c:pt>
                <c:pt idx="150">
                  <c:v>0.08</c:v>
                </c:pt>
                <c:pt idx="151">
                  <c:v>7.0000000000000007E-2</c:v>
                </c:pt>
                <c:pt idx="152">
                  <c:v>7.0000000000000007E-2</c:v>
                </c:pt>
                <c:pt idx="153">
                  <c:v>7.0000000000000007E-2</c:v>
                </c:pt>
                <c:pt idx="154">
                  <c:v>7.0000000000000007E-2</c:v>
                </c:pt>
                <c:pt idx="155">
                  <c:v>7.0000000000000007E-2</c:v>
                </c:pt>
                <c:pt idx="156">
                  <c:v>7.0000000000000007E-2</c:v>
                </c:pt>
                <c:pt idx="157">
                  <c:v>7.0000000000000007E-2</c:v>
                </c:pt>
                <c:pt idx="158">
                  <c:v>0.08</c:v>
                </c:pt>
                <c:pt idx="159">
                  <c:v>7.0000000000000007E-2</c:v>
                </c:pt>
                <c:pt idx="160">
                  <c:v>7.0000000000000007E-2</c:v>
                </c:pt>
                <c:pt idx="161">
                  <c:v>7.0000000000000007E-2</c:v>
                </c:pt>
                <c:pt idx="162">
                  <c:v>0.08</c:v>
                </c:pt>
                <c:pt idx="163">
                  <c:v>0.08</c:v>
                </c:pt>
              </c:numCache>
            </c:numRef>
          </c:val>
          <c:smooth val="0"/>
          <c:extLst>
            <c:ext xmlns:c16="http://schemas.microsoft.com/office/drawing/2014/chart" uri="{C3380CC4-5D6E-409C-BE32-E72D297353CC}">
              <c16:uniqueId val="{00000001-12BB-4CC9-B364-F624B1F738BE}"/>
            </c:ext>
          </c:extLst>
        </c:ser>
        <c:ser>
          <c:idx val="2"/>
          <c:order val="2"/>
          <c:tx>
            <c:strRef>
              <c:f>Sheet1!$D$1</c:f>
              <c:strCache>
                <c:ptCount val="1"/>
                <c:pt idx="0">
                  <c:v>POL IN F MOL</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Sheet1!$A$11:$A$174</c:f>
              <c:numCache>
                <c:formatCode>m/d/yyyy</c:formatCode>
                <c:ptCount val="164"/>
                <c:pt idx="0">
                  <c:v>45601</c:v>
                </c:pt>
                <c:pt idx="1">
                  <c:v>45602</c:v>
                </c:pt>
                <c:pt idx="2">
                  <c:v>45603</c:v>
                </c:pt>
                <c:pt idx="3">
                  <c:v>45604</c:v>
                </c:pt>
                <c:pt idx="4">
                  <c:v>45605</c:v>
                </c:pt>
                <c:pt idx="5">
                  <c:v>45606</c:v>
                </c:pt>
                <c:pt idx="6">
                  <c:v>45607</c:v>
                </c:pt>
                <c:pt idx="7">
                  <c:v>45608</c:v>
                </c:pt>
                <c:pt idx="8">
                  <c:v>45609</c:v>
                </c:pt>
                <c:pt idx="9">
                  <c:v>45610</c:v>
                </c:pt>
                <c:pt idx="10">
                  <c:v>45611</c:v>
                </c:pt>
                <c:pt idx="11">
                  <c:v>45612</c:v>
                </c:pt>
                <c:pt idx="12">
                  <c:v>45613</c:v>
                </c:pt>
                <c:pt idx="13">
                  <c:v>45614</c:v>
                </c:pt>
                <c:pt idx="14">
                  <c:v>45615</c:v>
                </c:pt>
                <c:pt idx="15">
                  <c:v>45616</c:v>
                </c:pt>
                <c:pt idx="16">
                  <c:v>45617</c:v>
                </c:pt>
                <c:pt idx="17">
                  <c:v>45618</c:v>
                </c:pt>
                <c:pt idx="18">
                  <c:v>45619</c:v>
                </c:pt>
                <c:pt idx="19">
                  <c:v>45620</c:v>
                </c:pt>
                <c:pt idx="20">
                  <c:v>45621</c:v>
                </c:pt>
                <c:pt idx="21">
                  <c:v>45622</c:v>
                </c:pt>
                <c:pt idx="22">
                  <c:v>45623</c:v>
                </c:pt>
                <c:pt idx="23">
                  <c:v>45624</c:v>
                </c:pt>
                <c:pt idx="24">
                  <c:v>45625</c:v>
                </c:pt>
                <c:pt idx="25">
                  <c:v>45626</c:v>
                </c:pt>
                <c:pt idx="26">
                  <c:v>45627</c:v>
                </c:pt>
                <c:pt idx="27">
                  <c:v>45628</c:v>
                </c:pt>
                <c:pt idx="28">
                  <c:v>45629</c:v>
                </c:pt>
                <c:pt idx="29">
                  <c:v>45630</c:v>
                </c:pt>
                <c:pt idx="30">
                  <c:v>45631</c:v>
                </c:pt>
                <c:pt idx="31">
                  <c:v>45632</c:v>
                </c:pt>
                <c:pt idx="32">
                  <c:v>45633</c:v>
                </c:pt>
                <c:pt idx="33">
                  <c:v>45634</c:v>
                </c:pt>
                <c:pt idx="34">
                  <c:v>45635</c:v>
                </c:pt>
                <c:pt idx="35">
                  <c:v>45636</c:v>
                </c:pt>
                <c:pt idx="36">
                  <c:v>45637</c:v>
                </c:pt>
                <c:pt idx="37">
                  <c:v>45638</c:v>
                </c:pt>
                <c:pt idx="38">
                  <c:v>45639</c:v>
                </c:pt>
                <c:pt idx="39">
                  <c:v>45640</c:v>
                </c:pt>
                <c:pt idx="40">
                  <c:v>45641</c:v>
                </c:pt>
                <c:pt idx="41">
                  <c:v>45642</c:v>
                </c:pt>
                <c:pt idx="42">
                  <c:v>45643</c:v>
                </c:pt>
                <c:pt idx="43">
                  <c:v>45644</c:v>
                </c:pt>
                <c:pt idx="44">
                  <c:v>45645</c:v>
                </c:pt>
                <c:pt idx="45">
                  <c:v>45646</c:v>
                </c:pt>
                <c:pt idx="46">
                  <c:v>45647</c:v>
                </c:pt>
                <c:pt idx="47">
                  <c:v>45648</c:v>
                </c:pt>
                <c:pt idx="48">
                  <c:v>45649</c:v>
                </c:pt>
                <c:pt idx="49">
                  <c:v>45650</c:v>
                </c:pt>
                <c:pt idx="50">
                  <c:v>45651</c:v>
                </c:pt>
                <c:pt idx="51">
                  <c:v>45652</c:v>
                </c:pt>
                <c:pt idx="52">
                  <c:v>45653</c:v>
                </c:pt>
                <c:pt idx="53">
                  <c:v>45654</c:v>
                </c:pt>
                <c:pt idx="54">
                  <c:v>45655</c:v>
                </c:pt>
                <c:pt idx="55">
                  <c:v>45656</c:v>
                </c:pt>
                <c:pt idx="56">
                  <c:v>45657</c:v>
                </c:pt>
                <c:pt idx="57">
                  <c:v>45658</c:v>
                </c:pt>
                <c:pt idx="58">
                  <c:v>45659</c:v>
                </c:pt>
                <c:pt idx="59">
                  <c:v>45660</c:v>
                </c:pt>
                <c:pt idx="60">
                  <c:v>45661</c:v>
                </c:pt>
                <c:pt idx="61">
                  <c:v>45662</c:v>
                </c:pt>
                <c:pt idx="62">
                  <c:v>45663</c:v>
                </c:pt>
                <c:pt idx="63">
                  <c:v>45664</c:v>
                </c:pt>
                <c:pt idx="64">
                  <c:v>45665</c:v>
                </c:pt>
                <c:pt idx="65">
                  <c:v>45666</c:v>
                </c:pt>
                <c:pt idx="66">
                  <c:v>45667</c:v>
                </c:pt>
                <c:pt idx="67">
                  <c:v>45668</c:v>
                </c:pt>
                <c:pt idx="68">
                  <c:v>45669</c:v>
                </c:pt>
                <c:pt idx="69">
                  <c:v>45670</c:v>
                </c:pt>
                <c:pt idx="70">
                  <c:v>45671</c:v>
                </c:pt>
                <c:pt idx="71">
                  <c:v>45672</c:v>
                </c:pt>
                <c:pt idx="72">
                  <c:v>45673</c:v>
                </c:pt>
                <c:pt idx="73">
                  <c:v>45674</c:v>
                </c:pt>
                <c:pt idx="74">
                  <c:v>45675</c:v>
                </c:pt>
                <c:pt idx="75">
                  <c:v>45676</c:v>
                </c:pt>
                <c:pt idx="76">
                  <c:v>45677</c:v>
                </c:pt>
                <c:pt idx="77">
                  <c:v>45678</c:v>
                </c:pt>
                <c:pt idx="78">
                  <c:v>45679</c:v>
                </c:pt>
                <c:pt idx="79">
                  <c:v>45680</c:v>
                </c:pt>
                <c:pt idx="80">
                  <c:v>45681</c:v>
                </c:pt>
                <c:pt idx="81">
                  <c:v>45682</c:v>
                </c:pt>
                <c:pt idx="82">
                  <c:v>45683</c:v>
                </c:pt>
                <c:pt idx="83">
                  <c:v>45684</c:v>
                </c:pt>
                <c:pt idx="84">
                  <c:v>45685</c:v>
                </c:pt>
                <c:pt idx="85">
                  <c:v>45686</c:v>
                </c:pt>
                <c:pt idx="86">
                  <c:v>45687</c:v>
                </c:pt>
                <c:pt idx="87">
                  <c:v>45688</c:v>
                </c:pt>
                <c:pt idx="88">
                  <c:v>45689</c:v>
                </c:pt>
                <c:pt idx="89">
                  <c:v>45690</c:v>
                </c:pt>
                <c:pt idx="90">
                  <c:v>45691</c:v>
                </c:pt>
                <c:pt idx="91">
                  <c:v>45692</c:v>
                </c:pt>
                <c:pt idx="92">
                  <c:v>45693</c:v>
                </c:pt>
                <c:pt idx="93">
                  <c:v>45694</c:v>
                </c:pt>
                <c:pt idx="94">
                  <c:v>45695</c:v>
                </c:pt>
                <c:pt idx="95">
                  <c:v>45956</c:v>
                </c:pt>
                <c:pt idx="96">
                  <c:v>45957</c:v>
                </c:pt>
                <c:pt idx="97">
                  <c:v>45958</c:v>
                </c:pt>
                <c:pt idx="98">
                  <c:v>45959</c:v>
                </c:pt>
                <c:pt idx="99">
                  <c:v>45960</c:v>
                </c:pt>
                <c:pt idx="100">
                  <c:v>45961</c:v>
                </c:pt>
                <c:pt idx="101">
                  <c:v>45962</c:v>
                </c:pt>
                <c:pt idx="102">
                  <c:v>45963</c:v>
                </c:pt>
                <c:pt idx="103">
                  <c:v>45964</c:v>
                </c:pt>
                <c:pt idx="104">
                  <c:v>45965</c:v>
                </c:pt>
                <c:pt idx="105">
                  <c:v>45966</c:v>
                </c:pt>
                <c:pt idx="106">
                  <c:v>45967</c:v>
                </c:pt>
                <c:pt idx="107">
                  <c:v>45968</c:v>
                </c:pt>
                <c:pt idx="108">
                  <c:v>45969</c:v>
                </c:pt>
                <c:pt idx="109">
                  <c:v>45970</c:v>
                </c:pt>
                <c:pt idx="110">
                  <c:v>45971</c:v>
                </c:pt>
                <c:pt idx="111">
                  <c:v>45972</c:v>
                </c:pt>
                <c:pt idx="112">
                  <c:v>45973</c:v>
                </c:pt>
                <c:pt idx="113">
                  <c:v>45974</c:v>
                </c:pt>
                <c:pt idx="114">
                  <c:v>45975</c:v>
                </c:pt>
                <c:pt idx="115">
                  <c:v>45976</c:v>
                </c:pt>
                <c:pt idx="116">
                  <c:v>45977</c:v>
                </c:pt>
                <c:pt idx="117">
                  <c:v>45978</c:v>
                </c:pt>
                <c:pt idx="118">
                  <c:v>45979</c:v>
                </c:pt>
                <c:pt idx="119">
                  <c:v>45980</c:v>
                </c:pt>
                <c:pt idx="120">
                  <c:v>45981</c:v>
                </c:pt>
                <c:pt idx="121">
                  <c:v>45982</c:v>
                </c:pt>
                <c:pt idx="122">
                  <c:v>45983</c:v>
                </c:pt>
                <c:pt idx="123">
                  <c:v>45984</c:v>
                </c:pt>
                <c:pt idx="124">
                  <c:v>45985</c:v>
                </c:pt>
                <c:pt idx="125">
                  <c:v>45986</c:v>
                </c:pt>
                <c:pt idx="126">
                  <c:v>45987</c:v>
                </c:pt>
                <c:pt idx="127">
                  <c:v>45988</c:v>
                </c:pt>
                <c:pt idx="128">
                  <c:v>45989</c:v>
                </c:pt>
                <c:pt idx="129">
                  <c:v>45990</c:v>
                </c:pt>
                <c:pt idx="130">
                  <c:v>45991</c:v>
                </c:pt>
                <c:pt idx="131">
                  <c:v>45992</c:v>
                </c:pt>
                <c:pt idx="132">
                  <c:v>45993</c:v>
                </c:pt>
                <c:pt idx="133">
                  <c:v>45994</c:v>
                </c:pt>
                <c:pt idx="134">
                  <c:v>45995</c:v>
                </c:pt>
                <c:pt idx="135">
                  <c:v>45996</c:v>
                </c:pt>
                <c:pt idx="136">
                  <c:v>45997</c:v>
                </c:pt>
                <c:pt idx="137">
                  <c:v>45998</c:v>
                </c:pt>
                <c:pt idx="138">
                  <c:v>45999</c:v>
                </c:pt>
                <c:pt idx="139">
                  <c:v>46000</c:v>
                </c:pt>
                <c:pt idx="140">
                  <c:v>46001</c:v>
                </c:pt>
                <c:pt idx="141">
                  <c:v>46002</c:v>
                </c:pt>
                <c:pt idx="142">
                  <c:v>46003</c:v>
                </c:pt>
                <c:pt idx="143">
                  <c:v>46005</c:v>
                </c:pt>
                <c:pt idx="144">
                  <c:v>46006</c:v>
                </c:pt>
                <c:pt idx="145">
                  <c:v>46007</c:v>
                </c:pt>
                <c:pt idx="146">
                  <c:v>46008</c:v>
                </c:pt>
                <c:pt idx="147">
                  <c:v>46009</c:v>
                </c:pt>
                <c:pt idx="148">
                  <c:v>46010</c:v>
                </c:pt>
                <c:pt idx="149">
                  <c:v>46011</c:v>
                </c:pt>
                <c:pt idx="150">
                  <c:v>46012</c:v>
                </c:pt>
                <c:pt idx="151">
                  <c:v>46013</c:v>
                </c:pt>
                <c:pt idx="152">
                  <c:v>46014</c:v>
                </c:pt>
                <c:pt idx="153">
                  <c:v>46015</c:v>
                </c:pt>
                <c:pt idx="154">
                  <c:v>46016</c:v>
                </c:pt>
                <c:pt idx="155">
                  <c:v>46017</c:v>
                </c:pt>
                <c:pt idx="156">
                  <c:v>46018</c:v>
                </c:pt>
                <c:pt idx="157">
                  <c:v>46019</c:v>
                </c:pt>
                <c:pt idx="158">
                  <c:v>46020</c:v>
                </c:pt>
                <c:pt idx="159">
                  <c:v>46021</c:v>
                </c:pt>
                <c:pt idx="160">
                  <c:v>46022</c:v>
                </c:pt>
                <c:pt idx="161">
                  <c:v>46023</c:v>
                </c:pt>
                <c:pt idx="162">
                  <c:v>46024</c:v>
                </c:pt>
                <c:pt idx="163">
                  <c:v>46025</c:v>
                </c:pt>
              </c:numCache>
            </c:numRef>
          </c:cat>
          <c:val>
            <c:numRef>
              <c:f>Sheet1!$D$11:$D$174</c:f>
              <c:numCache>
                <c:formatCode>General</c:formatCode>
                <c:ptCount val="164"/>
                <c:pt idx="0">
                  <c:v>1.53</c:v>
                </c:pt>
                <c:pt idx="1">
                  <c:v>1.51</c:v>
                </c:pt>
                <c:pt idx="2">
                  <c:v>1.52</c:v>
                </c:pt>
                <c:pt idx="3">
                  <c:v>1.49</c:v>
                </c:pt>
                <c:pt idx="4">
                  <c:v>1.45</c:v>
                </c:pt>
                <c:pt idx="5">
                  <c:v>1.45</c:v>
                </c:pt>
                <c:pt idx="6">
                  <c:v>1.43</c:v>
                </c:pt>
                <c:pt idx="7">
                  <c:v>1.39</c:v>
                </c:pt>
                <c:pt idx="8">
                  <c:v>1.37</c:v>
                </c:pt>
                <c:pt idx="9">
                  <c:v>1.35</c:v>
                </c:pt>
                <c:pt idx="10">
                  <c:v>1.34</c:v>
                </c:pt>
                <c:pt idx="11">
                  <c:v>1.34</c:v>
                </c:pt>
                <c:pt idx="12">
                  <c:v>1.34</c:v>
                </c:pt>
                <c:pt idx="13">
                  <c:v>1.35</c:v>
                </c:pt>
                <c:pt idx="14">
                  <c:v>1.36</c:v>
                </c:pt>
                <c:pt idx="15">
                  <c:v>1.39</c:v>
                </c:pt>
                <c:pt idx="16">
                  <c:v>1.4</c:v>
                </c:pt>
                <c:pt idx="17">
                  <c:v>1.34</c:v>
                </c:pt>
                <c:pt idx="18">
                  <c:v>1.39</c:v>
                </c:pt>
                <c:pt idx="19">
                  <c:v>1.37</c:v>
                </c:pt>
                <c:pt idx="20">
                  <c:v>1.37</c:v>
                </c:pt>
                <c:pt idx="21">
                  <c:v>1.37</c:v>
                </c:pt>
                <c:pt idx="22">
                  <c:v>1.37</c:v>
                </c:pt>
                <c:pt idx="23">
                  <c:v>1.37</c:v>
                </c:pt>
                <c:pt idx="24">
                  <c:v>1.36</c:v>
                </c:pt>
                <c:pt idx="25">
                  <c:v>1.31</c:v>
                </c:pt>
                <c:pt idx="26">
                  <c:v>1.3</c:v>
                </c:pt>
                <c:pt idx="27">
                  <c:v>1.31</c:v>
                </c:pt>
                <c:pt idx="28">
                  <c:v>1.32</c:v>
                </c:pt>
                <c:pt idx="29">
                  <c:v>1.31</c:v>
                </c:pt>
                <c:pt idx="30">
                  <c:v>1.29</c:v>
                </c:pt>
                <c:pt idx="31">
                  <c:v>1.29</c:v>
                </c:pt>
                <c:pt idx="32">
                  <c:v>1.28</c:v>
                </c:pt>
                <c:pt idx="33">
                  <c:v>1.29</c:v>
                </c:pt>
                <c:pt idx="34">
                  <c:v>1.28</c:v>
                </c:pt>
                <c:pt idx="35">
                  <c:v>1.28</c:v>
                </c:pt>
                <c:pt idx="36">
                  <c:v>1.27</c:v>
                </c:pt>
                <c:pt idx="37">
                  <c:v>1.27</c:v>
                </c:pt>
                <c:pt idx="38">
                  <c:v>1.28</c:v>
                </c:pt>
                <c:pt idx="39">
                  <c:v>1.27</c:v>
                </c:pt>
                <c:pt idx="40">
                  <c:v>1.31</c:v>
                </c:pt>
                <c:pt idx="41">
                  <c:v>1.32</c:v>
                </c:pt>
                <c:pt idx="42">
                  <c:v>1.31</c:v>
                </c:pt>
                <c:pt idx="43">
                  <c:v>1.31</c:v>
                </c:pt>
                <c:pt idx="44">
                  <c:v>1.31</c:v>
                </c:pt>
                <c:pt idx="45">
                  <c:v>1.32</c:v>
                </c:pt>
                <c:pt idx="46">
                  <c:v>1.3</c:v>
                </c:pt>
                <c:pt idx="47">
                  <c:v>2.14</c:v>
                </c:pt>
                <c:pt idx="48" formatCode="0.00">
                  <c:v>2.1</c:v>
                </c:pt>
                <c:pt idx="49" formatCode="0.00">
                  <c:v>2.12</c:v>
                </c:pt>
                <c:pt idx="50" formatCode="0.00">
                  <c:v>2.17</c:v>
                </c:pt>
                <c:pt idx="51" formatCode="0.00">
                  <c:v>2.16</c:v>
                </c:pt>
                <c:pt idx="52" formatCode="0.00">
                  <c:v>2.11</c:v>
                </c:pt>
                <c:pt idx="53" formatCode="0.00">
                  <c:v>2.09</c:v>
                </c:pt>
                <c:pt idx="54" formatCode="0.00">
                  <c:v>2.11</c:v>
                </c:pt>
                <c:pt idx="55" formatCode="0.00">
                  <c:v>2.0499999999999998</c:v>
                </c:pt>
                <c:pt idx="56" formatCode="0.00">
                  <c:v>2.02</c:v>
                </c:pt>
                <c:pt idx="57" formatCode="0.00">
                  <c:v>2.0699999999999998</c:v>
                </c:pt>
                <c:pt idx="58" formatCode="0.00">
                  <c:v>2.0699999999999998</c:v>
                </c:pt>
                <c:pt idx="59" formatCode="0.00">
                  <c:v>1.93</c:v>
                </c:pt>
                <c:pt idx="60" formatCode="0.00">
                  <c:v>2.0299999999999998</c:v>
                </c:pt>
                <c:pt idx="61" formatCode="0.00">
                  <c:v>2.09</c:v>
                </c:pt>
                <c:pt idx="62" formatCode="0.00">
                  <c:v>2.0699999999999998</c:v>
                </c:pt>
                <c:pt idx="63" formatCode="0.00">
                  <c:v>2.1</c:v>
                </c:pt>
                <c:pt idx="64" formatCode="0.00">
                  <c:v>3.1</c:v>
                </c:pt>
                <c:pt idx="65" formatCode="0.00">
                  <c:v>3.09</c:v>
                </c:pt>
                <c:pt idx="66" formatCode="0.00">
                  <c:v>3.08</c:v>
                </c:pt>
                <c:pt idx="67" formatCode="0.00">
                  <c:v>3.08</c:v>
                </c:pt>
                <c:pt idx="68" formatCode="0.00">
                  <c:v>3.02</c:v>
                </c:pt>
                <c:pt idx="69" formatCode="0.00">
                  <c:v>3</c:v>
                </c:pt>
                <c:pt idx="70" formatCode="0.00">
                  <c:v>2.98</c:v>
                </c:pt>
                <c:pt idx="71" formatCode="0.00">
                  <c:v>2.97</c:v>
                </c:pt>
                <c:pt idx="72" formatCode="0.00">
                  <c:v>2.95</c:v>
                </c:pt>
                <c:pt idx="73" formatCode="0.00">
                  <c:v>2.94</c:v>
                </c:pt>
                <c:pt idx="74" formatCode="0.00">
                  <c:v>2.93</c:v>
                </c:pt>
                <c:pt idx="75" formatCode="0.00">
                  <c:v>2.91</c:v>
                </c:pt>
                <c:pt idx="76" formatCode="0.00">
                  <c:v>2.87</c:v>
                </c:pt>
                <c:pt idx="77" formatCode="0.00">
                  <c:v>2.9</c:v>
                </c:pt>
                <c:pt idx="78" formatCode="0.00">
                  <c:v>2.88</c:v>
                </c:pt>
                <c:pt idx="79" formatCode="0.00">
                  <c:v>2.83</c:v>
                </c:pt>
                <c:pt idx="80" formatCode="0.00">
                  <c:v>2.82</c:v>
                </c:pt>
                <c:pt idx="81" formatCode="0.00">
                  <c:v>2.82</c:v>
                </c:pt>
                <c:pt idx="82" formatCode="0.00">
                  <c:v>2.8</c:v>
                </c:pt>
                <c:pt idx="83" formatCode="0.00">
                  <c:v>2.78</c:v>
                </c:pt>
                <c:pt idx="84" formatCode="0.00">
                  <c:v>2.77</c:v>
                </c:pt>
                <c:pt idx="85" formatCode="0.00">
                  <c:v>2.76</c:v>
                </c:pt>
                <c:pt idx="86" formatCode="0.00">
                  <c:v>2.75</c:v>
                </c:pt>
                <c:pt idx="87" formatCode="0.00">
                  <c:v>2.76</c:v>
                </c:pt>
                <c:pt idx="88" formatCode="0.00">
                  <c:v>2.75</c:v>
                </c:pt>
                <c:pt idx="89" formatCode="0.00">
                  <c:v>2.74</c:v>
                </c:pt>
                <c:pt idx="90" formatCode="0.00">
                  <c:v>2.73</c:v>
                </c:pt>
                <c:pt idx="91" formatCode="0.00">
                  <c:v>2.7</c:v>
                </c:pt>
                <c:pt idx="92" formatCode="0.00">
                  <c:v>2.68</c:v>
                </c:pt>
                <c:pt idx="93" formatCode="0.00">
                  <c:v>2.69</c:v>
                </c:pt>
                <c:pt idx="94" formatCode="0.00">
                  <c:v>2.68</c:v>
                </c:pt>
                <c:pt idx="95" formatCode="0.00">
                  <c:v>1.07</c:v>
                </c:pt>
                <c:pt idx="96" formatCode="0.00">
                  <c:v>1.07</c:v>
                </c:pt>
                <c:pt idx="97" formatCode="0.00">
                  <c:v>1.06</c:v>
                </c:pt>
                <c:pt idx="98" formatCode="0.00">
                  <c:v>1.06</c:v>
                </c:pt>
                <c:pt idx="99" formatCode="0.00">
                  <c:v>1.08</c:v>
                </c:pt>
                <c:pt idx="100" formatCode="0.00">
                  <c:v>1.1399999999999999</c:v>
                </c:pt>
                <c:pt idx="101">
                  <c:v>1.1299999999999999</c:v>
                </c:pt>
                <c:pt idx="102">
                  <c:v>1.0900000000000001</c:v>
                </c:pt>
                <c:pt idx="103">
                  <c:v>1.1200000000000001</c:v>
                </c:pt>
                <c:pt idx="104">
                  <c:v>1.1399999999999999</c:v>
                </c:pt>
                <c:pt idx="105">
                  <c:v>1.21</c:v>
                </c:pt>
                <c:pt idx="106">
                  <c:v>1.23</c:v>
                </c:pt>
                <c:pt idx="107">
                  <c:v>1.24</c:v>
                </c:pt>
                <c:pt idx="108">
                  <c:v>1.27</c:v>
                </c:pt>
                <c:pt idx="109" formatCode="0.00">
                  <c:v>1.3</c:v>
                </c:pt>
                <c:pt idx="110" formatCode="0.00">
                  <c:v>1.3</c:v>
                </c:pt>
                <c:pt idx="111">
                  <c:v>1.31</c:v>
                </c:pt>
                <c:pt idx="112">
                  <c:v>1.31</c:v>
                </c:pt>
                <c:pt idx="113">
                  <c:v>1.29</c:v>
                </c:pt>
                <c:pt idx="114">
                  <c:v>1.32</c:v>
                </c:pt>
                <c:pt idx="115">
                  <c:v>1.31</c:v>
                </c:pt>
                <c:pt idx="116">
                  <c:v>1.31</c:v>
                </c:pt>
                <c:pt idx="117">
                  <c:v>1.26</c:v>
                </c:pt>
                <c:pt idx="118">
                  <c:v>1.25</c:v>
                </c:pt>
                <c:pt idx="119" formatCode="0.00">
                  <c:v>1.2</c:v>
                </c:pt>
                <c:pt idx="120" formatCode="0.00">
                  <c:v>1.1599999999999999</c:v>
                </c:pt>
                <c:pt idx="121" formatCode="0.00">
                  <c:v>1.17</c:v>
                </c:pt>
                <c:pt idx="122" formatCode="0.00">
                  <c:v>1.17</c:v>
                </c:pt>
                <c:pt idx="123" formatCode="0.00">
                  <c:v>1.17</c:v>
                </c:pt>
                <c:pt idx="124" formatCode="0.00">
                  <c:v>1.18</c:v>
                </c:pt>
                <c:pt idx="125" formatCode="0.00">
                  <c:v>1.2</c:v>
                </c:pt>
                <c:pt idx="126" formatCode="0.00">
                  <c:v>1.26</c:v>
                </c:pt>
                <c:pt idx="127" formatCode="0.00">
                  <c:v>1.25</c:v>
                </c:pt>
                <c:pt idx="128" formatCode="0.00">
                  <c:v>1.22</c:v>
                </c:pt>
                <c:pt idx="129" formatCode="0.00">
                  <c:v>1.2</c:v>
                </c:pt>
                <c:pt idx="130" formatCode="0.00">
                  <c:v>1.22</c:v>
                </c:pt>
                <c:pt idx="131" formatCode="0.00">
                  <c:v>1.19</c:v>
                </c:pt>
                <c:pt idx="132" formatCode="0.00">
                  <c:v>1.18</c:v>
                </c:pt>
                <c:pt idx="133" formatCode="0.00">
                  <c:v>1.1599999999999999</c:v>
                </c:pt>
                <c:pt idx="134" formatCode="0.00">
                  <c:v>1.1599999999999999</c:v>
                </c:pt>
                <c:pt idx="135" formatCode="0.00">
                  <c:v>1.18</c:v>
                </c:pt>
                <c:pt idx="136" formatCode="0.00">
                  <c:v>1.1399999999999999</c:v>
                </c:pt>
                <c:pt idx="137" formatCode="0.00">
                  <c:v>1.1299999999999999</c:v>
                </c:pt>
                <c:pt idx="138" formatCode="0.00">
                  <c:v>1.1100000000000001</c:v>
                </c:pt>
                <c:pt idx="139" formatCode="0.00">
                  <c:v>1.77</c:v>
                </c:pt>
                <c:pt idx="140" formatCode="0.00">
                  <c:v>1.82</c:v>
                </c:pt>
                <c:pt idx="141" formatCode="0.00">
                  <c:v>1.82</c:v>
                </c:pt>
                <c:pt idx="142" formatCode="0.00">
                  <c:v>1.81</c:v>
                </c:pt>
                <c:pt idx="143" formatCode="0.00">
                  <c:v>1.84</c:v>
                </c:pt>
                <c:pt idx="144" formatCode="0.00">
                  <c:v>1.86</c:v>
                </c:pt>
                <c:pt idx="145" formatCode="0.00">
                  <c:v>1.86</c:v>
                </c:pt>
                <c:pt idx="146" formatCode="0.00">
                  <c:v>1.88</c:v>
                </c:pt>
                <c:pt idx="147" formatCode="0.00">
                  <c:v>1.86</c:v>
                </c:pt>
                <c:pt idx="148" formatCode="0.00">
                  <c:v>1.86</c:v>
                </c:pt>
                <c:pt idx="149" formatCode="0.00">
                  <c:v>1.87</c:v>
                </c:pt>
                <c:pt idx="150" formatCode="0.00">
                  <c:v>1.86</c:v>
                </c:pt>
                <c:pt idx="151" formatCode="0.00">
                  <c:v>1.86</c:v>
                </c:pt>
                <c:pt idx="152" formatCode="0.00">
                  <c:v>1.88</c:v>
                </c:pt>
                <c:pt idx="153" formatCode="0.00">
                  <c:v>1.89</c:v>
                </c:pt>
                <c:pt idx="154" formatCode="0.00">
                  <c:v>1.9</c:v>
                </c:pt>
                <c:pt idx="155" formatCode="0.00">
                  <c:v>1.96</c:v>
                </c:pt>
                <c:pt idx="156" formatCode="0.00">
                  <c:v>1.98</c:v>
                </c:pt>
                <c:pt idx="157" formatCode="0.00">
                  <c:v>1.99</c:v>
                </c:pt>
                <c:pt idx="158" formatCode="0.00">
                  <c:v>1.98</c:v>
                </c:pt>
                <c:pt idx="159" formatCode="0.00">
                  <c:v>2.0099999999999998</c:v>
                </c:pt>
                <c:pt idx="160" formatCode="0.00">
                  <c:v>1.96</c:v>
                </c:pt>
                <c:pt idx="161" formatCode="0.00">
                  <c:v>1.98</c:v>
                </c:pt>
                <c:pt idx="162">
                  <c:v>1.92</c:v>
                </c:pt>
                <c:pt idx="163">
                  <c:v>1.92</c:v>
                </c:pt>
              </c:numCache>
            </c:numRef>
          </c:val>
          <c:smooth val="0"/>
          <c:extLst>
            <c:ext xmlns:c16="http://schemas.microsoft.com/office/drawing/2014/chart" uri="{C3380CC4-5D6E-409C-BE32-E72D297353CC}">
              <c16:uniqueId val="{00000002-12BB-4CC9-B364-F624B1F738BE}"/>
            </c:ext>
          </c:extLst>
        </c:ser>
        <c:ser>
          <c:idx val="3"/>
          <c:order val="3"/>
          <c:tx>
            <c:strRef>
              <c:f>Sheet1!$E$1</c:f>
              <c:strCache>
                <c:ptCount val="1"/>
                <c:pt idx="0">
                  <c:v>UNKNOWN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Sheet1!$A$11:$A$174</c:f>
              <c:numCache>
                <c:formatCode>m/d/yyyy</c:formatCode>
                <c:ptCount val="164"/>
                <c:pt idx="0">
                  <c:v>45601</c:v>
                </c:pt>
                <c:pt idx="1">
                  <c:v>45602</c:v>
                </c:pt>
                <c:pt idx="2">
                  <c:v>45603</c:v>
                </c:pt>
                <c:pt idx="3">
                  <c:v>45604</c:v>
                </c:pt>
                <c:pt idx="4">
                  <c:v>45605</c:v>
                </c:pt>
                <c:pt idx="5">
                  <c:v>45606</c:v>
                </c:pt>
                <c:pt idx="6">
                  <c:v>45607</c:v>
                </c:pt>
                <c:pt idx="7">
                  <c:v>45608</c:v>
                </c:pt>
                <c:pt idx="8">
                  <c:v>45609</c:v>
                </c:pt>
                <c:pt idx="9">
                  <c:v>45610</c:v>
                </c:pt>
                <c:pt idx="10">
                  <c:v>45611</c:v>
                </c:pt>
                <c:pt idx="11">
                  <c:v>45612</c:v>
                </c:pt>
                <c:pt idx="12">
                  <c:v>45613</c:v>
                </c:pt>
                <c:pt idx="13">
                  <c:v>45614</c:v>
                </c:pt>
                <c:pt idx="14">
                  <c:v>45615</c:v>
                </c:pt>
                <c:pt idx="15">
                  <c:v>45616</c:v>
                </c:pt>
                <c:pt idx="16">
                  <c:v>45617</c:v>
                </c:pt>
                <c:pt idx="17">
                  <c:v>45618</c:v>
                </c:pt>
                <c:pt idx="18">
                  <c:v>45619</c:v>
                </c:pt>
                <c:pt idx="19">
                  <c:v>45620</c:v>
                </c:pt>
                <c:pt idx="20">
                  <c:v>45621</c:v>
                </c:pt>
                <c:pt idx="21">
                  <c:v>45622</c:v>
                </c:pt>
                <c:pt idx="22">
                  <c:v>45623</c:v>
                </c:pt>
                <c:pt idx="23">
                  <c:v>45624</c:v>
                </c:pt>
                <c:pt idx="24">
                  <c:v>45625</c:v>
                </c:pt>
                <c:pt idx="25">
                  <c:v>45626</c:v>
                </c:pt>
                <c:pt idx="26">
                  <c:v>45627</c:v>
                </c:pt>
                <c:pt idx="27">
                  <c:v>45628</c:v>
                </c:pt>
                <c:pt idx="28">
                  <c:v>45629</c:v>
                </c:pt>
                <c:pt idx="29">
                  <c:v>45630</c:v>
                </c:pt>
                <c:pt idx="30">
                  <c:v>45631</c:v>
                </c:pt>
                <c:pt idx="31">
                  <c:v>45632</c:v>
                </c:pt>
                <c:pt idx="32">
                  <c:v>45633</c:v>
                </c:pt>
                <c:pt idx="33">
                  <c:v>45634</c:v>
                </c:pt>
                <c:pt idx="34">
                  <c:v>45635</c:v>
                </c:pt>
                <c:pt idx="35">
                  <c:v>45636</c:v>
                </c:pt>
                <c:pt idx="36">
                  <c:v>45637</c:v>
                </c:pt>
                <c:pt idx="37">
                  <c:v>45638</c:v>
                </c:pt>
                <c:pt idx="38">
                  <c:v>45639</c:v>
                </c:pt>
                <c:pt idx="39">
                  <c:v>45640</c:v>
                </c:pt>
                <c:pt idx="40">
                  <c:v>45641</c:v>
                </c:pt>
                <c:pt idx="41">
                  <c:v>45642</c:v>
                </c:pt>
                <c:pt idx="42">
                  <c:v>45643</c:v>
                </c:pt>
                <c:pt idx="43">
                  <c:v>45644</c:v>
                </c:pt>
                <c:pt idx="44">
                  <c:v>45645</c:v>
                </c:pt>
                <c:pt idx="45">
                  <c:v>45646</c:v>
                </c:pt>
                <c:pt idx="46">
                  <c:v>45647</c:v>
                </c:pt>
                <c:pt idx="47">
                  <c:v>45648</c:v>
                </c:pt>
                <c:pt idx="48">
                  <c:v>45649</c:v>
                </c:pt>
                <c:pt idx="49">
                  <c:v>45650</c:v>
                </c:pt>
                <c:pt idx="50">
                  <c:v>45651</c:v>
                </c:pt>
                <c:pt idx="51">
                  <c:v>45652</c:v>
                </c:pt>
                <c:pt idx="52">
                  <c:v>45653</c:v>
                </c:pt>
                <c:pt idx="53">
                  <c:v>45654</c:v>
                </c:pt>
                <c:pt idx="54">
                  <c:v>45655</c:v>
                </c:pt>
                <c:pt idx="55">
                  <c:v>45656</c:v>
                </c:pt>
                <c:pt idx="56">
                  <c:v>45657</c:v>
                </c:pt>
                <c:pt idx="57">
                  <c:v>45658</c:v>
                </c:pt>
                <c:pt idx="58">
                  <c:v>45659</c:v>
                </c:pt>
                <c:pt idx="59">
                  <c:v>45660</c:v>
                </c:pt>
                <c:pt idx="60">
                  <c:v>45661</c:v>
                </c:pt>
                <c:pt idx="61">
                  <c:v>45662</c:v>
                </c:pt>
                <c:pt idx="62">
                  <c:v>45663</c:v>
                </c:pt>
                <c:pt idx="63">
                  <c:v>45664</c:v>
                </c:pt>
                <c:pt idx="64">
                  <c:v>45665</c:v>
                </c:pt>
                <c:pt idx="65">
                  <c:v>45666</c:v>
                </c:pt>
                <c:pt idx="66">
                  <c:v>45667</c:v>
                </c:pt>
                <c:pt idx="67">
                  <c:v>45668</c:v>
                </c:pt>
                <c:pt idx="68">
                  <c:v>45669</c:v>
                </c:pt>
                <c:pt idx="69">
                  <c:v>45670</c:v>
                </c:pt>
                <c:pt idx="70">
                  <c:v>45671</c:v>
                </c:pt>
                <c:pt idx="71">
                  <c:v>45672</c:v>
                </c:pt>
                <c:pt idx="72">
                  <c:v>45673</c:v>
                </c:pt>
                <c:pt idx="73">
                  <c:v>45674</c:v>
                </c:pt>
                <c:pt idx="74">
                  <c:v>45675</c:v>
                </c:pt>
                <c:pt idx="75">
                  <c:v>45676</c:v>
                </c:pt>
                <c:pt idx="76">
                  <c:v>45677</c:v>
                </c:pt>
                <c:pt idx="77">
                  <c:v>45678</c:v>
                </c:pt>
                <c:pt idx="78">
                  <c:v>45679</c:v>
                </c:pt>
                <c:pt idx="79">
                  <c:v>45680</c:v>
                </c:pt>
                <c:pt idx="80">
                  <c:v>45681</c:v>
                </c:pt>
                <c:pt idx="81">
                  <c:v>45682</c:v>
                </c:pt>
                <c:pt idx="82">
                  <c:v>45683</c:v>
                </c:pt>
                <c:pt idx="83">
                  <c:v>45684</c:v>
                </c:pt>
                <c:pt idx="84">
                  <c:v>45685</c:v>
                </c:pt>
                <c:pt idx="85">
                  <c:v>45686</c:v>
                </c:pt>
                <c:pt idx="86">
                  <c:v>45687</c:v>
                </c:pt>
                <c:pt idx="87">
                  <c:v>45688</c:v>
                </c:pt>
                <c:pt idx="88">
                  <c:v>45689</c:v>
                </c:pt>
                <c:pt idx="89">
                  <c:v>45690</c:v>
                </c:pt>
                <c:pt idx="90">
                  <c:v>45691</c:v>
                </c:pt>
                <c:pt idx="91">
                  <c:v>45692</c:v>
                </c:pt>
                <c:pt idx="92">
                  <c:v>45693</c:v>
                </c:pt>
                <c:pt idx="93">
                  <c:v>45694</c:v>
                </c:pt>
                <c:pt idx="94">
                  <c:v>45695</c:v>
                </c:pt>
                <c:pt idx="95">
                  <c:v>45956</c:v>
                </c:pt>
                <c:pt idx="96">
                  <c:v>45957</c:v>
                </c:pt>
                <c:pt idx="97">
                  <c:v>45958</c:v>
                </c:pt>
                <c:pt idx="98">
                  <c:v>45959</c:v>
                </c:pt>
                <c:pt idx="99">
                  <c:v>45960</c:v>
                </c:pt>
                <c:pt idx="100">
                  <c:v>45961</c:v>
                </c:pt>
                <c:pt idx="101">
                  <c:v>45962</c:v>
                </c:pt>
                <c:pt idx="102">
                  <c:v>45963</c:v>
                </c:pt>
                <c:pt idx="103">
                  <c:v>45964</c:v>
                </c:pt>
                <c:pt idx="104">
                  <c:v>45965</c:v>
                </c:pt>
                <c:pt idx="105">
                  <c:v>45966</c:v>
                </c:pt>
                <c:pt idx="106">
                  <c:v>45967</c:v>
                </c:pt>
                <c:pt idx="107">
                  <c:v>45968</c:v>
                </c:pt>
                <c:pt idx="108">
                  <c:v>45969</c:v>
                </c:pt>
                <c:pt idx="109">
                  <c:v>45970</c:v>
                </c:pt>
                <c:pt idx="110">
                  <c:v>45971</c:v>
                </c:pt>
                <c:pt idx="111">
                  <c:v>45972</c:v>
                </c:pt>
                <c:pt idx="112">
                  <c:v>45973</c:v>
                </c:pt>
                <c:pt idx="113">
                  <c:v>45974</c:v>
                </c:pt>
                <c:pt idx="114">
                  <c:v>45975</c:v>
                </c:pt>
                <c:pt idx="115">
                  <c:v>45976</c:v>
                </c:pt>
                <c:pt idx="116">
                  <c:v>45977</c:v>
                </c:pt>
                <c:pt idx="117">
                  <c:v>45978</c:v>
                </c:pt>
                <c:pt idx="118">
                  <c:v>45979</c:v>
                </c:pt>
                <c:pt idx="119">
                  <c:v>45980</c:v>
                </c:pt>
                <c:pt idx="120">
                  <c:v>45981</c:v>
                </c:pt>
                <c:pt idx="121">
                  <c:v>45982</c:v>
                </c:pt>
                <c:pt idx="122">
                  <c:v>45983</c:v>
                </c:pt>
                <c:pt idx="123">
                  <c:v>45984</c:v>
                </c:pt>
                <c:pt idx="124">
                  <c:v>45985</c:v>
                </c:pt>
                <c:pt idx="125">
                  <c:v>45986</c:v>
                </c:pt>
                <c:pt idx="126">
                  <c:v>45987</c:v>
                </c:pt>
                <c:pt idx="127">
                  <c:v>45988</c:v>
                </c:pt>
                <c:pt idx="128">
                  <c:v>45989</c:v>
                </c:pt>
                <c:pt idx="129">
                  <c:v>45990</c:v>
                </c:pt>
                <c:pt idx="130">
                  <c:v>45991</c:v>
                </c:pt>
                <c:pt idx="131">
                  <c:v>45992</c:v>
                </c:pt>
                <c:pt idx="132">
                  <c:v>45993</c:v>
                </c:pt>
                <c:pt idx="133">
                  <c:v>45994</c:v>
                </c:pt>
                <c:pt idx="134">
                  <c:v>45995</c:v>
                </c:pt>
                <c:pt idx="135">
                  <c:v>45996</c:v>
                </c:pt>
                <c:pt idx="136">
                  <c:v>45997</c:v>
                </c:pt>
                <c:pt idx="137">
                  <c:v>45998</c:v>
                </c:pt>
                <c:pt idx="138">
                  <c:v>45999</c:v>
                </c:pt>
                <c:pt idx="139">
                  <c:v>46000</c:v>
                </c:pt>
                <c:pt idx="140">
                  <c:v>46001</c:v>
                </c:pt>
                <c:pt idx="141">
                  <c:v>46002</c:v>
                </c:pt>
                <c:pt idx="142">
                  <c:v>46003</c:v>
                </c:pt>
                <c:pt idx="143">
                  <c:v>46005</c:v>
                </c:pt>
                <c:pt idx="144">
                  <c:v>46006</c:v>
                </c:pt>
                <c:pt idx="145">
                  <c:v>46007</c:v>
                </c:pt>
                <c:pt idx="146">
                  <c:v>46008</c:v>
                </c:pt>
                <c:pt idx="147">
                  <c:v>46009</c:v>
                </c:pt>
                <c:pt idx="148">
                  <c:v>46010</c:v>
                </c:pt>
                <c:pt idx="149">
                  <c:v>46011</c:v>
                </c:pt>
                <c:pt idx="150">
                  <c:v>46012</c:v>
                </c:pt>
                <c:pt idx="151">
                  <c:v>46013</c:v>
                </c:pt>
                <c:pt idx="152">
                  <c:v>46014</c:v>
                </c:pt>
                <c:pt idx="153">
                  <c:v>46015</c:v>
                </c:pt>
                <c:pt idx="154">
                  <c:v>46016</c:v>
                </c:pt>
                <c:pt idx="155">
                  <c:v>46017</c:v>
                </c:pt>
                <c:pt idx="156">
                  <c:v>46018</c:v>
                </c:pt>
                <c:pt idx="157">
                  <c:v>46019</c:v>
                </c:pt>
                <c:pt idx="158">
                  <c:v>46020</c:v>
                </c:pt>
                <c:pt idx="159">
                  <c:v>46021</c:v>
                </c:pt>
                <c:pt idx="160">
                  <c:v>46022</c:v>
                </c:pt>
                <c:pt idx="161">
                  <c:v>46023</c:v>
                </c:pt>
                <c:pt idx="162">
                  <c:v>46024</c:v>
                </c:pt>
                <c:pt idx="163">
                  <c:v>46025</c:v>
                </c:pt>
              </c:numCache>
            </c:numRef>
          </c:cat>
          <c:val>
            <c:numRef>
              <c:f>Sheet1!$E$11:$E$174</c:f>
              <c:numCache>
                <c:formatCode>0.00</c:formatCode>
                <c:ptCount val="164"/>
                <c:pt idx="0" formatCode="General">
                  <c:v>0.15</c:v>
                </c:pt>
                <c:pt idx="1">
                  <c:v>0.1</c:v>
                </c:pt>
                <c:pt idx="2">
                  <c:v>0.1</c:v>
                </c:pt>
                <c:pt idx="3">
                  <c:v>0.1</c:v>
                </c:pt>
                <c:pt idx="4">
                  <c:v>0.1</c:v>
                </c:pt>
                <c:pt idx="5" formatCode="General">
                  <c:v>0.08</c:v>
                </c:pt>
                <c:pt idx="6" formatCode="General">
                  <c:v>0.08</c:v>
                </c:pt>
                <c:pt idx="7" formatCode="General">
                  <c:v>0.08</c:v>
                </c:pt>
                <c:pt idx="8" formatCode="General">
                  <c:v>0.08</c:v>
                </c:pt>
                <c:pt idx="9" formatCode="General">
                  <c:v>0.08</c:v>
                </c:pt>
                <c:pt idx="10" formatCode="General">
                  <c:v>0.08</c:v>
                </c:pt>
                <c:pt idx="11" formatCode="General">
                  <c:v>0.08</c:v>
                </c:pt>
                <c:pt idx="12" formatCode="General">
                  <c:v>0.08</c:v>
                </c:pt>
                <c:pt idx="13" formatCode="General">
                  <c:v>0.08</c:v>
                </c:pt>
                <c:pt idx="14" formatCode="General">
                  <c:v>0.08</c:v>
                </c:pt>
                <c:pt idx="15" formatCode="General">
                  <c:v>0.08</c:v>
                </c:pt>
                <c:pt idx="16" formatCode="General">
                  <c:v>0.08</c:v>
                </c:pt>
                <c:pt idx="17" formatCode="General">
                  <c:v>0.08</c:v>
                </c:pt>
                <c:pt idx="18" formatCode="General">
                  <c:v>0.08</c:v>
                </c:pt>
                <c:pt idx="19" formatCode="General">
                  <c:v>0.08</c:v>
                </c:pt>
                <c:pt idx="20" formatCode="General">
                  <c:v>0.08</c:v>
                </c:pt>
                <c:pt idx="21" formatCode="General">
                  <c:v>0.08</c:v>
                </c:pt>
                <c:pt idx="22" formatCode="General">
                  <c:v>0.08</c:v>
                </c:pt>
                <c:pt idx="23" formatCode="General">
                  <c:v>0.08</c:v>
                </c:pt>
                <c:pt idx="24" formatCode="General">
                  <c:v>0.08</c:v>
                </c:pt>
                <c:pt idx="25" formatCode="General">
                  <c:v>7.0000000000000007E-2</c:v>
                </c:pt>
                <c:pt idx="26" formatCode="General">
                  <c:v>7.0000000000000007E-2</c:v>
                </c:pt>
                <c:pt idx="27" formatCode="General">
                  <c:v>7.0000000000000007E-2</c:v>
                </c:pt>
                <c:pt idx="28" formatCode="General">
                  <c:v>7.0000000000000007E-2</c:v>
                </c:pt>
                <c:pt idx="29" formatCode="General">
                  <c:v>7.0000000000000007E-2</c:v>
                </c:pt>
                <c:pt idx="30" formatCode="General">
                  <c:v>7.0000000000000007E-2</c:v>
                </c:pt>
                <c:pt idx="31" formatCode="General">
                  <c:v>7.0000000000000007E-2</c:v>
                </c:pt>
                <c:pt idx="32" formatCode="General">
                  <c:v>7.0000000000000007E-2</c:v>
                </c:pt>
                <c:pt idx="33" formatCode="General">
                  <c:v>7.0000000000000007E-2</c:v>
                </c:pt>
                <c:pt idx="34" formatCode="General">
                  <c:v>7.0000000000000007E-2</c:v>
                </c:pt>
                <c:pt idx="35" formatCode="General">
                  <c:v>7.0000000000000007E-2</c:v>
                </c:pt>
                <c:pt idx="36" formatCode="General">
                  <c:v>7.0000000000000007E-2</c:v>
                </c:pt>
                <c:pt idx="37" formatCode="General">
                  <c:v>7.0000000000000007E-2</c:v>
                </c:pt>
                <c:pt idx="38" formatCode="General">
                  <c:v>7.0000000000000007E-2</c:v>
                </c:pt>
                <c:pt idx="39" formatCode="General">
                  <c:v>7.0000000000000007E-2</c:v>
                </c:pt>
                <c:pt idx="40" formatCode="General">
                  <c:v>7.0000000000000007E-2</c:v>
                </c:pt>
                <c:pt idx="41" formatCode="General">
                  <c:v>7.0000000000000007E-2</c:v>
                </c:pt>
                <c:pt idx="42" formatCode="General">
                  <c:v>7.0000000000000007E-2</c:v>
                </c:pt>
                <c:pt idx="43" formatCode="General">
                  <c:v>7.0000000000000007E-2</c:v>
                </c:pt>
                <c:pt idx="44" formatCode="General">
                  <c:v>7.0000000000000007E-2</c:v>
                </c:pt>
                <c:pt idx="45" formatCode="General">
                  <c:v>7.0000000000000007E-2</c:v>
                </c:pt>
                <c:pt idx="46" formatCode="General">
                  <c:v>7.0000000000000007E-2</c:v>
                </c:pt>
                <c:pt idx="47" formatCode="General">
                  <c:v>7.0000000000000007E-2</c:v>
                </c:pt>
                <c:pt idx="48" formatCode="General">
                  <c:v>7.0000000000000007E-2</c:v>
                </c:pt>
                <c:pt idx="49" formatCode="General">
                  <c:v>7.0000000000000007E-2</c:v>
                </c:pt>
                <c:pt idx="50" formatCode="General">
                  <c:v>7.0000000000000007E-2</c:v>
                </c:pt>
                <c:pt idx="51" formatCode="General">
                  <c:v>7.0000000000000007E-2</c:v>
                </c:pt>
                <c:pt idx="52" formatCode="General">
                  <c:v>7.0000000000000007E-2</c:v>
                </c:pt>
                <c:pt idx="53" formatCode="General">
                  <c:v>7.0000000000000007E-2</c:v>
                </c:pt>
                <c:pt idx="54" formatCode="General">
                  <c:v>7.0000000000000007E-2</c:v>
                </c:pt>
                <c:pt idx="55" formatCode="General">
                  <c:v>7.0000000000000007E-2</c:v>
                </c:pt>
                <c:pt idx="56" formatCode="General">
                  <c:v>7.0000000000000007E-2</c:v>
                </c:pt>
                <c:pt idx="57" formatCode="General">
                  <c:v>7.0000000000000007E-2</c:v>
                </c:pt>
                <c:pt idx="58" formatCode="General">
                  <c:v>7.0000000000000007E-2</c:v>
                </c:pt>
                <c:pt idx="59" formatCode="General">
                  <c:v>7.0000000000000007E-2</c:v>
                </c:pt>
                <c:pt idx="60" formatCode="General">
                  <c:v>7.0000000000000007E-2</c:v>
                </c:pt>
                <c:pt idx="61" formatCode="General">
                  <c:v>7.0000000000000007E-2</c:v>
                </c:pt>
                <c:pt idx="62" formatCode="General">
                  <c:v>7.0000000000000007E-2</c:v>
                </c:pt>
                <c:pt idx="63" formatCode="General">
                  <c:v>7.0000000000000007E-2</c:v>
                </c:pt>
                <c:pt idx="64" formatCode="General">
                  <c:v>7.0000000000000007E-2</c:v>
                </c:pt>
                <c:pt idx="65" formatCode="General">
                  <c:v>7.0000000000000007E-2</c:v>
                </c:pt>
                <c:pt idx="66" formatCode="General">
                  <c:v>7.0000000000000007E-2</c:v>
                </c:pt>
                <c:pt idx="67" formatCode="General">
                  <c:v>7.0000000000000007E-2</c:v>
                </c:pt>
                <c:pt idx="68" formatCode="General">
                  <c:v>7.0000000000000007E-2</c:v>
                </c:pt>
                <c:pt idx="69" formatCode="General">
                  <c:v>7.0000000000000007E-2</c:v>
                </c:pt>
                <c:pt idx="70" formatCode="General">
                  <c:v>7.0000000000000007E-2</c:v>
                </c:pt>
                <c:pt idx="71" formatCode="General">
                  <c:v>0.06</c:v>
                </c:pt>
                <c:pt idx="72" formatCode="General">
                  <c:v>0.06</c:v>
                </c:pt>
                <c:pt idx="73" formatCode="General">
                  <c:v>0.06</c:v>
                </c:pt>
                <c:pt idx="74" formatCode="General">
                  <c:v>0.06</c:v>
                </c:pt>
                <c:pt idx="75" formatCode="General">
                  <c:v>0.06</c:v>
                </c:pt>
                <c:pt idx="76" formatCode="General">
                  <c:v>0.06</c:v>
                </c:pt>
                <c:pt idx="77" formatCode="General">
                  <c:v>0.06</c:v>
                </c:pt>
                <c:pt idx="78" formatCode="General">
                  <c:v>0.06</c:v>
                </c:pt>
                <c:pt idx="79" formatCode="General">
                  <c:v>0.06</c:v>
                </c:pt>
                <c:pt idx="80" formatCode="General">
                  <c:v>0.06</c:v>
                </c:pt>
                <c:pt idx="81" formatCode="General">
                  <c:v>0.06</c:v>
                </c:pt>
                <c:pt idx="82" formatCode="General">
                  <c:v>0.06</c:v>
                </c:pt>
                <c:pt idx="83" formatCode="General">
                  <c:v>0.06</c:v>
                </c:pt>
                <c:pt idx="84" formatCode="General">
                  <c:v>0.06</c:v>
                </c:pt>
                <c:pt idx="85" formatCode="General">
                  <c:v>0.06</c:v>
                </c:pt>
                <c:pt idx="86" formatCode="General">
                  <c:v>0.06</c:v>
                </c:pt>
                <c:pt idx="87" formatCode="General">
                  <c:v>0.06</c:v>
                </c:pt>
                <c:pt idx="88" formatCode="General">
                  <c:v>0.06</c:v>
                </c:pt>
                <c:pt idx="89" formatCode="General">
                  <c:v>0.06</c:v>
                </c:pt>
                <c:pt idx="90" formatCode="General">
                  <c:v>0.06</c:v>
                </c:pt>
                <c:pt idx="91" formatCode="General">
                  <c:v>0.06</c:v>
                </c:pt>
                <c:pt idx="92" formatCode="General">
                  <c:v>0.06</c:v>
                </c:pt>
                <c:pt idx="93" formatCode="General">
                  <c:v>0.06</c:v>
                </c:pt>
                <c:pt idx="94" formatCode="General">
                  <c:v>0.06</c:v>
                </c:pt>
                <c:pt idx="95">
                  <c:v>0.17</c:v>
                </c:pt>
                <c:pt idx="96">
                  <c:v>0.17</c:v>
                </c:pt>
                <c:pt idx="97">
                  <c:v>0.17</c:v>
                </c:pt>
                <c:pt idx="98">
                  <c:v>0.17</c:v>
                </c:pt>
                <c:pt idx="99">
                  <c:v>0.17</c:v>
                </c:pt>
                <c:pt idx="100">
                  <c:v>0.17</c:v>
                </c:pt>
                <c:pt idx="101" formatCode="General">
                  <c:v>0.17</c:v>
                </c:pt>
                <c:pt idx="102" formatCode="General">
                  <c:v>0.15</c:v>
                </c:pt>
                <c:pt idx="103" formatCode="General">
                  <c:v>0.15</c:v>
                </c:pt>
                <c:pt idx="104" formatCode="General">
                  <c:v>0.13</c:v>
                </c:pt>
                <c:pt idx="105" formatCode="General">
                  <c:v>0.11</c:v>
                </c:pt>
                <c:pt idx="106" formatCode="General">
                  <c:v>0.11</c:v>
                </c:pt>
                <c:pt idx="107">
                  <c:v>0.1</c:v>
                </c:pt>
                <c:pt idx="108" formatCode="General">
                  <c:v>0.09</c:v>
                </c:pt>
                <c:pt idx="109" formatCode="General">
                  <c:v>0.08</c:v>
                </c:pt>
                <c:pt idx="110" formatCode="General">
                  <c:v>0.08</c:v>
                </c:pt>
                <c:pt idx="111" formatCode="General">
                  <c:v>0.08</c:v>
                </c:pt>
                <c:pt idx="112" formatCode="General">
                  <c:v>0.08</c:v>
                </c:pt>
                <c:pt idx="113" formatCode="General">
                  <c:v>0.08</c:v>
                </c:pt>
                <c:pt idx="114" formatCode="General">
                  <c:v>0.08</c:v>
                </c:pt>
                <c:pt idx="115" formatCode="General">
                  <c:v>0.08</c:v>
                </c:pt>
                <c:pt idx="116" formatCode="General">
                  <c:v>0.08</c:v>
                </c:pt>
                <c:pt idx="117" formatCode="General">
                  <c:v>0.08</c:v>
                </c:pt>
                <c:pt idx="118" formatCode="General">
                  <c:v>0.08</c:v>
                </c:pt>
                <c:pt idx="119" formatCode="General">
                  <c:v>0.08</c:v>
                </c:pt>
                <c:pt idx="120" formatCode="General">
                  <c:v>7.0000000000000007E-2</c:v>
                </c:pt>
                <c:pt idx="121" formatCode="General">
                  <c:v>0.06</c:v>
                </c:pt>
                <c:pt idx="122" formatCode="General">
                  <c:v>0.06</c:v>
                </c:pt>
                <c:pt idx="123" formatCode="General">
                  <c:v>0.06</c:v>
                </c:pt>
                <c:pt idx="124" formatCode="General">
                  <c:v>0.06</c:v>
                </c:pt>
                <c:pt idx="125" formatCode="General">
                  <c:v>0.06</c:v>
                </c:pt>
                <c:pt idx="126" formatCode="General">
                  <c:v>0.06</c:v>
                </c:pt>
                <c:pt idx="127" formatCode="General">
                  <c:v>0.06</c:v>
                </c:pt>
                <c:pt idx="128" formatCode="General">
                  <c:v>0.06</c:v>
                </c:pt>
                <c:pt idx="129" formatCode="General">
                  <c:v>0.06</c:v>
                </c:pt>
                <c:pt idx="130" formatCode="General">
                  <c:v>0.06</c:v>
                </c:pt>
                <c:pt idx="131" formatCode="General">
                  <c:v>0.06</c:v>
                </c:pt>
                <c:pt idx="132" formatCode="General">
                  <c:v>0.06</c:v>
                </c:pt>
                <c:pt idx="133" formatCode="General">
                  <c:v>0.06</c:v>
                </c:pt>
                <c:pt idx="134" formatCode="General">
                  <c:v>0.06</c:v>
                </c:pt>
                <c:pt idx="135" formatCode="General">
                  <c:v>0.06</c:v>
                </c:pt>
                <c:pt idx="136" formatCode="General">
                  <c:v>0.06</c:v>
                </c:pt>
                <c:pt idx="137" formatCode="General">
                  <c:v>0.06</c:v>
                </c:pt>
                <c:pt idx="138" formatCode="General">
                  <c:v>0.06</c:v>
                </c:pt>
                <c:pt idx="139" formatCode="General">
                  <c:v>0.06</c:v>
                </c:pt>
                <c:pt idx="140" formatCode="General">
                  <c:v>0.06</c:v>
                </c:pt>
                <c:pt idx="141" formatCode="General">
                  <c:v>0.06</c:v>
                </c:pt>
                <c:pt idx="142" formatCode="General">
                  <c:v>0.06</c:v>
                </c:pt>
                <c:pt idx="143" formatCode="General">
                  <c:v>0.06</c:v>
                </c:pt>
                <c:pt idx="144" formatCode="General">
                  <c:v>0.06</c:v>
                </c:pt>
                <c:pt idx="145" formatCode="General">
                  <c:v>0.06</c:v>
                </c:pt>
                <c:pt idx="146" formatCode="General">
                  <c:v>0.06</c:v>
                </c:pt>
                <c:pt idx="147" formatCode="General">
                  <c:v>0.06</c:v>
                </c:pt>
                <c:pt idx="148" formatCode="General">
                  <c:v>0.06</c:v>
                </c:pt>
                <c:pt idx="149" formatCode="General">
                  <c:v>0.06</c:v>
                </c:pt>
                <c:pt idx="150" formatCode="General">
                  <c:v>0.06</c:v>
                </c:pt>
                <c:pt idx="151" formatCode="General">
                  <c:v>0.06</c:v>
                </c:pt>
                <c:pt idx="152" formatCode="General">
                  <c:v>0.06</c:v>
                </c:pt>
                <c:pt idx="153" formatCode="General">
                  <c:v>0.06</c:v>
                </c:pt>
                <c:pt idx="154" formatCode="General">
                  <c:v>0.06</c:v>
                </c:pt>
                <c:pt idx="155" formatCode="General">
                  <c:v>0.06</c:v>
                </c:pt>
                <c:pt idx="156" formatCode="General">
                  <c:v>0.06</c:v>
                </c:pt>
                <c:pt idx="157" formatCode="General">
                  <c:v>0.06</c:v>
                </c:pt>
                <c:pt idx="158" formatCode="General">
                  <c:v>0.06</c:v>
                </c:pt>
                <c:pt idx="159" formatCode="General">
                  <c:v>0.06</c:v>
                </c:pt>
                <c:pt idx="160" formatCode="General">
                  <c:v>0.06</c:v>
                </c:pt>
                <c:pt idx="161" formatCode="General">
                  <c:v>0.06</c:v>
                </c:pt>
                <c:pt idx="162" formatCode="General">
                  <c:v>0.06</c:v>
                </c:pt>
                <c:pt idx="163" formatCode="General">
                  <c:v>0.06</c:v>
                </c:pt>
              </c:numCache>
            </c:numRef>
          </c:val>
          <c:smooth val="0"/>
          <c:extLst>
            <c:ext xmlns:c16="http://schemas.microsoft.com/office/drawing/2014/chart" uri="{C3380CC4-5D6E-409C-BE32-E72D297353CC}">
              <c16:uniqueId val="{00000003-12BB-4CC9-B364-F624B1F738BE}"/>
            </c:ext>
          </c:extLst>
        </c:ser>
        <c:dLbls>
          <c:showLegendKey val="0"/>
          <c:showVal val="0"/>
          <c:showCatName val="0"/>
          <c:showSerName val="0"/>
          <c:showPercent val="0"/>
          <c:showBubbleSize val="0"/>
        </c:dLbls>
        <c:marker val="1"/>
        <c:smooth val="0"/>
        <c:axId val="1157137263"/>
        <c:axId val="1157143983"/>
      </c:lineChart>
      <c:dateAx>
        <c:axId val="1157146383"/>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157147343"/>
        <c:crosses val="autoZero"/>
        <c:auto val="1"/>
        <c:lblOffset val="100"/>
        <c:baseTimeUnit val="days"/>
      </c:dateAx>
      <c:valAx>
        <c:axId val="1157147343"/>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157146383"/>
        <c:crosses val="autoZero"/>
        <c:crossBetween val="between"/>
      </c:valAx>
      <c:valAx>
        <c:axId val="115714398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157137263"/>
        <c:crosses val="max"/>
        <c:crossBetween val="between"/>
      </c:valAx>
      <c:dateAx>
        <c:axId val="1157137263"/>
        <c:scaling>
          <c:orientation val="minMax"/>
        </c:scaling>
        <c:delete val="1"/>
        <c:axPos val="b"/>
        <c:numFmt formatCode="m/d/yyyy" sourceLinked="1"/>
        <c:majorTickMark val="out"/>
        <c:minorTickMark val="none"/>
        <c:tickLblPos val="nextTo"/>
        <c:crossAx val="1157143983"/>
        <c:crosses val="autoZero"/>
        <c:auto val="1"/>
        <c:lblOffset val="100"/>
        <c:baseTimeUnit val="days"/>
      </c:dateAx>
      <c:spPr>
        <a:noFill/>
        <a:ln>
          <a:noFill/>
        </a:ln>
        <a:effectLst/>
      </c:spPr>
    </c:plotArea>
    <c:legend>
      <c:legendPos val="t"/>
      <c:layout>
        <c:manualLayout>
          <c:xMode val="edge"/>
          <c:yMode val="edge"/>
          <c:x val="9.5298231408307149E-3"/>
          <c:y val="4.278875123921505E-2"/>
          <c:w val="0.95795169366031518"/>
          <c:h val="9.5793857801387064E-2"/>
        </c:manualLayout>
      </c:layout>
      <c:overlay val="0"/>
      <c:spPr>
        <a:noFill/>
        <a:ln>
          <a:noFill/>
        </a:ln>
        <a:effectLst/>
      </c:spPr>
      <c:txPr>
        <a:bodyPr rot="0" spcFirstLastPara="1" vertOverflow="ellipsis" vert="horz" wrap="square" anchor="ctr" anchorCtr="1"/>
        <a:lstStyle/>
        <a:p>
          <a:pPr>
            <a:defRPr sz="900" b="1" i="1"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Water</a:t>
            </a:r>
            <a:r>
              <a:rPr lang="en-US" baseline="0" dirty="0"/>
              <a:t> Extraction/Use in KL</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'Jan-W-1'!$A$8</c:f>
              <c:strCache>
                <c:ptCount val="1"/>
                <c:pt idx="0">
                  <c:v>This Week</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'Jan-W-1'!$B$7:$G$7</c:f>
              <c:strCache>
                <c:ptCount val="6"/>
                <c:pt idx="0">
                  <c:v>Refinery</c:v>
                </c:pt>
                <c:pt idx="1">
                  <c:v>PP</c:v>
                </c:pt>
                <c:pt idx="2">
                  <c:v>Fire &amp; shed</c:v>
                </c:pt>
                <c:pt idx="3">
                  <c:v>coloney</c:v>
                </c:pt>
                <c:pt idx="4">
                  <c:v>Distillery</c:v>
                </c:pt>
                <c:pt idx="5">
                  <c:v>Total Ext</c:v>
                </c:pt>
              </c:strCache>
            </c:strRef>
          </c:cat>
          <c:val>
            <c:numRef>
              <c:f>'Jan-W-1'!$B$8:$G$8</c:f>
              <c:numCache>
                <c:formatCode>General</c:formatCode>
                <c:ptCount val="6"/>
                <c:pt idx="0">
                  <c:v>692</c:v>
                </c:pt>
                <c:pt idx="1">
                  <c:v>370</c:v>
                </c:pt>
                <c:pt idx="2">
                  <c:v>1735</c:v>
                </c:pt>
                <c:pt idx="3">
                  <c:v>2877</c:v>
                </c:pt>
                <c:pt idx="4">
                  <c:v>4428</c:v>
                </c:pt>
                <c:pt idx="5">
                  <c:v>10102</c:v>
                </c:pt>
              </c:numCache>
            </c:numRef>
          </c:val>
          <c:extLst>
            <c:ext xmlns:c16="http://schemas.microsoft.com/office/drawing/2014/chart" uri="{C3380CC4-5D6E-409C-BE32-E72D297353CC}">
              <c16:uniqueId val="{00000000-9AF3-4A99-A1B8-A34E5AF2E366}"/>
            </c:ext>
          </c:extLst>
        </c:ser>
        <c:ser>
          <c:idx val="1"/>
          <c:order val="1"/>
          <c:tx>
            <c:strRef>
              <c:f>'Jan-W-1'!$A$9</c:f>
              <c:strCache>
                <c:ptCount val="1"/>
                <c:pt idx="0">
                  <c:v>Last week</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'Jan-W-1'!$B$7:$G$7</c:f>
              <c:strCache>
                <c:ptCount val="6"/>
                <c:pt idx="0">
                  <c:v>Refinery</c:v>
                </c:pt>
                <c:pt idx="1">
                  <c:v>PP</c:v>
                </c:pt>
                <c:pt idx="2">
                  <c:v>Fire &amp; shed</c:v>
                </c:pt>
                <c:pt idx="3">
                  <c:v>coloney</c:v>
                </c:pt>
                <c:pt idx="4">
                  <c:v>Distillery</c:v>
                </c:pt>
                <c:pt idx="5">
                  <c:v>Total Ext</c:v>
                </c:pt>
              </c:strCache>
            </c:strRef>
          </c:cat>
          <c:val>
            <c:numRef>
              <c:f>'Jan-W-1'!$B$9:$G$9</c:f>
              <c:numCache>
                <c:formatCode>General</c:formatCode>
                <c:ptCount val="6"/>
                <c:pt idx="0">
                  <c:v>0</c:v>
                </c:pt>
                <c:pt idx="1">
                  <c:v>867</c:v>
                </c:pt>
                <c:pt idx="2">
                  <c:v>1915</c:v>
                </c:pt>
                <c:pt idx="3">
                  <c:v>2883</c:v>
                </c:pt>
                <c:pt idx="4">
                  <c:v>4870</c:v>
                </c:pt>
                <c:pt idx="5">
                  <c:v>8749</c:v>
                </c:pt>
              </c:numCache>
            </c:numRef>
          </c:val>
          <c:extLst>
            <c:ext xmlns:c16="http://schemas.microsoft.com/office/drawing/2014/chart" uri="{C3380CC4-5D6E-409C-BE32-E72D297353CC}">
              <c16:uniqueId val="{00000001-9AF3-4A99-A1B8-A34E5AF2E366}"/>
            </c:ext>
          </c:extLst>
        </c:ser>
        <c:dLbls>
          <c:dLblPos val="inEnd"/>
          <c:showLegendKey val="0"/>
          <c:showVal val="1"/>
          <c:showCatName val="0"/>
          <c:showSerName val="0"/>
          <c:showPercent val="0"/>
          <c:showBubbleSize val="0"/>
        </c:dLbls>
        <c:gapWidth val="65"/>
        <c:axId val="774825136"/>
        <c:axId val="774822256"/>
      </c:barChart>
      <c:catAx>
        <c:axId val="77482513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1" i="0" u="none" strike="noStrike" kern="1200" cap="all" baseline="0">
                <a:solidFill>
                  <a:schemeClr val="dk1">
                    <a:lumMod val="75000"/>
                    <a:lumOff val="25000"/>
                  </a:schemeClr>
                </a:solidFill>
                <a:latin typeface="+mn-lt"/>
                <a:ea typeface="+mn-ea"/>
                <a:cs typeface="+mn-cs"/>
              </a:defRPr>
            </a:pPr>
            <a:endParaRPr lang="en-US"/>
          </a:p>
        </c:txPr>
        <c:crossAx val="774822256"/>
        <c:crosses val="autoZero"/>
        <c:auto val="1"/>
        <c:lblAlgn val="ctr"/>
        <c:lblOffset val="100"/>
        <c:noMultiLvlLbl val="0"/>
      </c:catAx>
      <c:valAx>
        <c:axId val="77482225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7482513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Water</a:t>
            </a:r>
            <a:r>
              <a:rPr lang="en-US" baseline="0" dirty="0"/>
              <a:t> Use Ratio</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'Jan-W-1'!$A$33</c:f>
              <c:strCache>
                <c:ptCount val="1"/>
                <c:pt idx="0">
                  <c:v>This week</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'Jan-W-1'!$B$32:$D$32</c:f>
              <c:strCache>
                <c:ptCount val="3"/>
                <c:pt idx="0">
                  <c:v>Industrial L/T cane</c:v>
                </c:pt>
                <c:pt idx="1">
                  <c:v>Total L/T cane</c:v>
                </c:pt>
                <c:pt idx="2">
                  <c:v>L/L of Ethanol</c:v>
                </c:pt>
              </c:strCache>
            </c:strRef>
          </c:cat>
          <c:val>
            <c:numRef>
              <c:f>'Jan-W-1'!$B$33:$D$33</c:f>
              <c:numCache>
                <c:formatCode>General</c:formatCode>
                <c:ptCount val="3"/>
                <c:pt idx="0">
                  <c:v>16</c:v>
                </c:pt>
                <c:pt idx="1">
                  <c:v>64</c:v>
                </c:pt>
                <c:pt idx="2">
                  <c:v>5.3</c:v>
                </c:pt>
              </c:numCache>
            </c:numRef>
          </c:val>
          <c:extLst>
            <c:ext xmlns:c16="http://schemas.microsoft.com/office/drawing/2014/chart" uri="{C3380CC4-5D6E-409C-BE32-E72D297353CC}">
              <c16:uniqueId val="{00000000-8F60-4C54-AB04-1C04D83F4301}"/>
            </c:ext>
          </c:extLst>
        </c:ser>
        <c:ser>
          <c:idx val="1"/>
          <c:order val="1"/>
          <c:tx>
            <c:strRef>
              <c:f>'Jan-W-1'!$A$34</c:f>
              <c:strCache>
                <c:ptCount val="1"/>
                <c:pt idx="0">
                  <c:v>Last week</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'Jan-W-1'!$B$32:$D$32</c:f>
              <c:strCache>
                <c:ptCount val="3"/>
                <c:pt idx="0">
                  <c:v>Industrial L/T cane</c:v>
                </c:pt>
                <c:pt idx="1">
                  <c:v>Total L/T cane</c:v>
                </c:pt>
                <c:pt idx="2">
                  <c:v>L/L of Ethanol</c:v>
                </c:pt>
              </c:strCache>
            </c:strRef>
          </c:cat>
          <c:val>
            <c:numRef>
              <c:f>'Jan-W-1'!$B$34:$D$34</c:f>
              <c:numCache>
                <c:formatCode>General</c:formatCode>
                <c:ptCount val="3"/>
                <c:pt idx="0">
                  <c:v>6</c:v>
                </c:pt>
                <c:pt idx="1">
                  <c:v>51</c:v>
                </c:pt>
                <c:pt idx="2">
                  <c:v>5.7</c:v>
                </c:pt>
              </c:numCache>
            </c:numRef>
          </c:val>
          <c:extLst>
            <c:ext xmlns:c16="http://schemas.microsoft.com/office/drawing/2014/chart" uri="{C3380CC4-5D6E-409C-BE32-E72D297353CC}">
              <c16:uniqueId val="{00000001-8F60-4C54-AB04-1C04D83F4301}"/>
            </c:ext>
          </c:extLst>
        </c:ser>
        <c:dLbls>
          <c:dLblPos val="inEnd"/>
          <c:showLegendKey val="0"/>
          <c:showVal val="1"/>
          <c:showCatName val="0"/>
          <c:showSerName val="0"/>
          <c:showPercent val="0"/>
          <c:showBubbleSize val="0"/>
        </c:dLbls>
        <c:gapWidth val="65"/>
        <c:axId val="872202000"/>
        <c:axId val="872202480"/>
      </c:barChart>
      <c:catAx>
        <c:axId val="87220200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400" b="1" i="0" u="none" strike="noStrike" kern="1200" cap="all" baseline="0">
                <a:solidFill>
                  <a:schemeClr val="dk1">
                    <a:lumMod val="75000"/>
                    <a:lumOff val="25000"/>
                  </a:schemeClr>
                </a:solidFill>
                <a:latin typeface="+mn-lt"/>
                <a:ea typeface="+mn-ea"/>
                <a:cs typeface="+mn-cs"/>
              </a:defRPr>
            </a:pPr>
            <a:endParaRPr lang="en-US"/>
          </a:p>
        </c:txPr>
        <c:crossAx val="872202480"/>
        <c:crosses val="autoZero"/>
        <c:auto val="1"/>
        <c:lblAlgn val="ctr"/>
        <c:lblOffset val="100"/>
        <c:noMultiLvlLbl val="0"/>
      </c:catAx>
      <c:valAx>
        <c:axId val="87220248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87220200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ETP</a:t>
            </a:r>
            <a:r>
              <a:rPr lang="en-US" baseline="0"/>
              <a:t> PARAMETERS(Avg)</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'Jan-W-1'!$B$3</c:f>
              <c:strCache>
                <c:ptCount val="1"/>
                <c:pt idx="0">
                  <c:v>Inlet </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'Jan-W-1'!$C$2:$H$2</c:f>
              <c:strCache>
                <c:ptCount val="6"/>
                <c:pt idx="0">
                  <c:v>pH</c:v>
                </c:pt>
                <c:pt idx="1">
                  <c:v>TDS (mg/L)</c:v>
                </c:pt>
                <c:pt idx="2">
                  <c:v>TSS(mg/L)</c:v>
                </c:pt>
                <c:pt idx="3">
                  <c:v>COD(mg/L)</c:v>
                </c:pt>
                <c:pt idx="4">
                  <c:v>BOD(mg/L)</c:v>
                </c:pt>
                <c:pt idx="5">
                  <c:v>Flow KLD</c:v>
                </c:pt>
              </c:strCache>
            </c:strRef>
          </c:cat>
          <c:val>
            <c:numRef>
              <c:f>'Jan-W-1'!$C$3:$H$3</c:f>
              <c:numCache>
                <c:formatCode>General</c:formatCode>
                <c:ptCount val="6"/>
                <c:pt idx="0">
                  <c:v>5.8</c:v>
                </c:pt>
                <c:pt idx="1">
                  <c:v>1510</c:v>
                </c:pt>
                <c:pt idx="2">
                  <c:v>320</c:v>
                </c:pt>
                <c:pt idx="3">
                  <c:v>1680</c:v>
                </c:pt>
                <c:pt idx="4">
                  <c:v>680</c:v>
                </c:pt>
                <c:pt idx="5">
                  <c:v>1600</c:v>
                </c:pt>
              </c:numCache>
            </c:numRef>
          </c:val>
          <c:extLst>
            <c:ext xmlns:c16="http://schemas.microsoft.com/office/drawing/2014/chart" uri="{C3380CC4-5D6E-409C-BE32-E72D297353CC}">
              <c16:uniqueId val="{00000000-A99E-4378-ACBB-B93C4D7190AF}"/>
            </c:ext>
          </c:extLst>
        </c:ser>
        <c:ser>
          <c:idx val="1"/>
          <c:order val="1"/>
          <c:tx>
            <c:strRef>
              <c:f>'Jan-W-1'!$B$4</c:f>
              <c:strCache>
                <c:ptCount val="1"/>
                <c:pt idx="0">
                  <c:v>Outlet</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'Jan-W-1'!$C$2:$H$2</c:f>
              <c:strCache>
                <c:ptCount val="6"/>
                <c:pt idx="0">
                  <c:v>pH</c:v>
                </c:pt>
                <c:pt idx="1">
                  <c:v>TDS (mg/L)</c:v>
                </c:pt>
                <c:pt idx="2">
                  <c:v>TSS(mg/L)</c:v>
                </c:pt>
                <c:pt idx="3">
                  <c:v>COD(mg/L)</c:v>
                </c:pt>
                <c:pt idx="4">
                  <c:v>BOD(mg/L)</c:v>
                </c:pt>
                <c:pt idx="5">
                  <c:v>Flow KLD</c:v>
                </c:pt>
              </c:strCache>
            </c:strRef>
          </c:cat>
          <c:val>
            <c:numRef>
              <c:f>'Jan-W-1'!$C$4:$H$4</c:f>
              <c:numCache>
                <c:formatCode>General</c:formatCode>
                <c:ptCount val="6"/>
                <c:pt idx="0">
                  <c:v>7.6</c:v>
                </c:pt>
                <c:pt idx="1">
                  <c:v>1651</c:v>
                </c:pt>
                <c:pt idx="2">
                  <c:v>14</c:v>
                </c:pt>
                <c:pt idx="3">
                  <c:v>180</c:v>
                </c:pt>
                <c:pt idx="4">
                  <c:v>15</c:v>
                </c:pt>
                <c:pt idx="5">
                  <c:v>1550</c:v>
                </c:pt>
              </c:numCache>
            </c:numRef>
          </c:val>
          <c:extLst>
            <c:ext xmlns:c16="http://schemas.microsoft.com/office/drawing/2014/chart" uri="{C3380CC4-5D6E-409C-BE32-E72D297353CC}">
              <c16:uniqueId val="{00000001-A99E-4378-ACBB-B93C4D7190AF}"/>
            </c:ext>
          </c:extLst>
        </c:ser>
        <c:ser>
          <c:idx val="2"/>
          <c:order val="2"/>
          <c:tx>
            <c:strRef>
              <c:f>'Jan-W-1'!$B$5</c:f>
              <c:strCache>
                <c:ptCount val="1"/>
                <c:pt idx="0">
                  <c:v>Std.</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'Jan-W-1'!$C$2:$H$2</c:f>
              <c:strCache>
                <c:ptCount val="6"/>
                <c:pt idx="0">
                  <c:v>pH</c:v>
                </c:pt>
                <c:pt idx="1">
                  <c:v>TDS (mg/L)</c:v>
                </c:pt>
                <c:pt idx="2">
                  <c:v>TSS(mg/L)</c:v>
                </c:pt>
                <c:pt idx="3">
                  <c:v>COD(mg/L)</c:v>
                </c:pt>
                <c:pt idx="4">
                  <c:v>BOD(mg/L)</c:v>
                </c:pt>
                <c:pt idx="5">
                  <c:v>Flow KLD</c:v>
                </c:pt>
              </c:strCache>
            </c:strRef>
          </c:cat>
          <c:val>
            <c:numRef>
              <c:f>'Jan-W-1'!$C$5:$H$5</c:f>
              <c:numCache>
                <c:formatCode>General</c:formatCode>
                <c:ptCount val="6"/>
                <c:pt idx="0">
                  <c:v>9</c:v>
                </c:pt>
                <c:pt idx="1">
                  <c:v>2100</c:v>
                </c:pt>
                <c:pt idx="2">
                  <c:v>100</c:v>
                </c:pt>
                <c:pt idx="3">
                  <c:v>250</c:v>
                </c:pt>
                <c:pt idx="4">
                  <c:v>30</c:v>
                </c:pt>
                <c:pt idx="5">
                  <c:v>2000</c:v>
                </c:pt>
              </c:numCache>
            </c:numRef>
          </c:val>
          <c:extLst>
            <c:ext xmlns:c16="http://schemas.microsoft.com/office/drawing/2014/chart" uri="{C3380CC4-5D6E-409C-BE32-E72D297353CC}">
              <c16:uniqueId val="{00000002-A99E-4378-ACBB-B93C4D7190AF}"/>
            </c:ext>
          </c:extLst>
        </c:ser>
        <c:dLbls>
          <c:dLblPos val="inEnd"/>
          <c:showLegendKey val="0"/>
          <c:showVal val="1"/>
          <c:showCatName val="0"/>
          <c:showSerName val="0"/>
          <c:showPercent val="0"/>
          <c:showBubbleSize val="0"/>
        </c:dLbls>
        <c:gapWidth val="65"/>
        <c:axId val="522642351"/>
        <c:axId val="522642831"/>
      </c:barChart>
      <c:catAx>
        <c:axId val="52264235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400" b="1" i="0" u="none" strike="noStrike" kern="1200" cap="all" baseline="0">
                <a:solidFill>
                  <a:schemeClr val="dk1">
                    <a:lumMod val="75000"/>
                    <a:lumOff val="25000"/>
                  </a:schemeClr>
                </a:solidFill>
                <a:latin typeface="+mn-lt"/>
                <a:ea typeface="+mn-ea"/>
                <a:cs typeface="+mn-cs"/>
              </a:defRPr>
            </a:pPr>
            <a:endParaRPr lang="en-US"/>
          </a:p>
        </c:txPr>
        <c:crossAx val="522642831"/>
        <c:crosses val="autoZero"/>
        <c:auto val="1"/>
        <c:lblAlgn val="ctr"/>
        <c:lblOffset val="100"/>
        <c:noMultiLvlLbl val="0"/>
      </c:catAx>
      <c:valAx>
        <c:axId val="52264283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522642351"/>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Water</a:t>
            </a:r>
            <a:r>
              <a:rPr lang="en-US" baseline="0" dirty="0"/>
              <a:t> Use Ratio</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'Jan-W-1'!$A$33</c:f>
              <c:strCache>
                <c:ptCount val="1"/>
                <c:pt idx="0">
                  <c:v>This week</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'Jan-W-1'!$B$32:$D$32</c:f>
              <c:strCache>
                <c:ptCount val="3"/>
                <c:pt idx="0">
                  <c:v>Industrial L/T cane</c:v>
                </c:pt>
                <c:pt idx="1">
                  <c:v>Total L/T cane</c:v>
                </c:pt>
                <c:pt idx="2">
                  <c:v>L/L of Ethanol</c:v>
                </c:pt>
              </c:strCache>
            </c:strRef>
          </c:cat>
          <c:val>
            <c:numRef>
              <c:f>'Jan-W-1'!$B$33:$D$33</c:f>
              <c:numCache>
                <c:formatCode>General</c:formatCode>
                <c:ptCount val="3"/>
                <c:pt idx="0">
                  <c:v>16</c:v>
                </c:pt>
                <c:pt idx="1">
                  <c:v>64</c:v>
                </c:pt>
                <c:pt idx="2">
                  <c:v>5.3</c:v>
                </c:pt>
              </c:numCache>
            </c:numRef>
          </c:val>
          <c:extLst>
            <c:ext xmlns:c16="http://schemas.microsoft.com/office/drawing/2014/chart" uri="{C3380CC4-5D6E-409C-BE32-E72D297353CC}">
              <c16:uniqueId val="{00000000-A6A8-4D6B-AFCA-2E3AC8E5FAED}"/>
            </c:ext>
          </c:extLst>
        </c:ser>
        <c:ser>
          <c:idx val="1"/>
          <c:order val="1"/>
          <c:tx>
            <c:strRef>
              <c:f>'Jan-W-1'!$A$34</c:f>
              <c:strCache>
                <c:ptCount val="1"/>
                <c:pt idx="0">
                  <c:v>Last week</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'Jan-W-1'!$B$32:$D$32</c:f>
              <c:strCache>
                <c:ptCount val="3"/>
                <c:pt idx="0">
                  <c:v>Industrial L/T cane</c:v>
                </c:pt>
                <c:pt idx="1">
                  <c:v>Total L/T cane</c:v>
                </c:pt>
                <c:pt idx="2">
                  <c:v>L/L of Ethanol</c:v>
                </c:pt>
              </c:strCache>
            </c:strRef>
          </c:cat>
          <c:val>
            <c:numRef>
              <c:f>'Jan-W-1'!$B$34:$D$34</c:f>
              <c:numCache>
                <c:formatCode>General</c:formatCode>
                <c:ptCount val="3"/>
                <c:pt idx="0">
                  <c:v>6</c:v>
                </c:pt>
                <c:pt idx="1">
                  <c:v>51</c:v>
                </c:pt>
                <c:pt idx="2">
                  <c:v>5.7</c:v>
                </c:pt>
              </c:numCache>
            </c:numRef>
          </c:val>
          <c:extLst>
            <c:ext xmlns:c16="http://schemas.microsoft.com/office/drawing/2014/chart" uri="{C3380CC4-5D6E-409C-BE32-E72D297353CC}">
              <c16:uniqueId val="{00000001-A6A8-4D6B-AFCA-2E3AC8E5FAED}"/>
            </c:ext>
          </c:extLst>
        </c:ser>
        <c:dLbls>
          <c:dLblPos val="inEnd"/>
          <c:showLegendKey val="0"/>
          <c:showVal val="1"/>
          <c:showCatName val="0"/>
          <c:showSerName val="0"/>
          <c:showPercent val="0"/>
          <c:showBubbleSize val="0"/>
        </c:dLbls>
        <c:gapWidth val="65"/>
        <c:axId val="872202000"/>
        <c:axId val="872202480"/>
      </c:barChart>
      <c:catAx>
        <c:axId val="87220200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400" b="1" i="0" u="none" strike="noStrike" kern="1200" cap="all" baseline="0">
                <a:solidFill>
                  <a:schemeClr val="dk1">
                    <a:lumMod val="75000"/>
                    <a:lumOff val="25000"/>
                  </a:schemeClr>
                </a:solidFill>
                <a:latin typeface="+mn-lt"/>
                <a:ea typeface="+mn-ea"/>
                <a:cs typeface="+mn-cs"/>
              </a:defRPr>
            </a:pPr>
            <a:endParaRPr lang="en-US"/>
          </a:p>
        </c:txPr>
        <c:crossAx val="872202480"/>
        <c:crosses val="autoZero"/>
        <c:auto val="1"/>
        <c:lblAlgn val="ctr"/>
        <c:lblOffset val="100"/>
        <c:noMultiLvlLbl val="0"/>
      </c:catAx>
      <c:valAx>
        <c:axId val="87220248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87220200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I_C_Yb!$K$2</c:f>
              <c:strCache>
                <c:ptCount val="1"/>
                <c:pt idx="0">
                  <c:v>Indent </c:v>
                </c:pt>
              </c:strCache>
            </c:strRef>
          </c:tx>
          <c:spPr>
            <a:solidFill>
              <a:schemeClr val="accent1"/>
            </a:solidFill>
            <a:ln>
              <a:noFill/>
            </a:ln>
            <a:effectLst/>
            <a:sp3d/>
          </c:spPr>
          <c:invertIfNegative val="0"/>
          <c:cat>
            <c:numRef>
              <c:f>I_C_Yb!$J$60:$J$74</c:f>
              <c:numCache>
                <c:formatCode>d\-mmm\-yy</c:formatCode>
                <c:ptCount val="15"/>
                <c:pt idx="0">
                  <c:v>46011</c:v>
                </c:pt>
                <c:pt idx="1">
                  <c:v>46012</c:v>
                </c:pt>
                <c:pt idx="2">
                  <c:v>46013</c:v>
                </c:pt>
                <c:pt idx="3">
                  <c:v>46014</c:v>
                </c:pt>
                <c:pt idx="4">
                  <c:v>46015</c:v>
                </c:pt>
                <c:pt idx="5">
                  <c:v>46016</c:v>
                </c:pt>
                <c:pt idx="6">
                  <c:v>46017</c:v>
                </c:pt>
                <c:pt idx="7">
                  <c:v>46018</c:v>
                </c:pt>
                <c:pt idx="8">
                  <c:v>46019</c:v>
                </c:pt>
                <c:pt idx="9">
                  <c:v>46020</c:v>
                </c:pt>
                <c:pt idx="10">
                  <c:v>46021</c:v>
                </c:pt>
                <c:pt idx="11">
                  <c:v>46022</c:v>
                </c:pt>
                <c:pt idx="12">
                  <c:v>46023</c:v>
                </c:pt>
                <c:pt idx="13">
                  <c:v>46024</c:v>
                </c:pt>
                <c:pt idx="14">
                  <c:v>46025</c:v>
                </c:pt>
              </c:numCache>
            </c:numRef>
          </c:cat>
          <c:val>
            <c:numRef>
              <c:f>I_C_Yb!$K$60:$K$74</c:f>
              <c:numCache>
                <c:formatCode>General</c:formatCode>
                <c:ptCount val="15"/>
                <c:pt idx="0">
                  <c:v>144750</c:v>
                </c:pt>
                <c:pt idx="1">
                  <c:v>114050</c:v>
                </c:pt>
                <c:pt idx="2">
                  <c:v>114600</c:v>
                </c:pt>
                <c:pt idx="3">
                  <c:v>115000</c:v>
                </c:pt>
                <c:pt idx="4">
                  <c:v>105000</c:v>
                </c:pt>
                <c:pt idx="5">
                  <c:v>100850</c:v>
                </c:pt>
                <c:pt idx="6">
                  <c:v>107000</c:v>
                </c:pt>
                <c:pt idx="7">
                  <c:v>107300</c:v>
                </c:pt>
                <c:pt idx="8">
                  <c:v>105650</c:v>
                </c:pt>
                <c:pt idx="9">
                  <c:v>113000</c:v>
                </c:pt>
                <c:pt idx="10">
                  <c:v>108000</c:v>
                </c:pt>
                <c:pt idx="11">
                  <c:v>96000</c:v>
                </c:pt>
                <c:pt idx="12">
                  <c:v>128500</c:v>
                </c:pt>
                <c:pt idx="13">
                  <c:v>107700</c:v>
                </c:pt>
                <c:pt idx="14">
                  <c:v>123850</c:v>
                </c:pt>
              </c:numCache>
            </c:numRef>
          </c:val>
          <c:extLst>
            <c:ext xmlns:c16="http://schemas.microsoft.com/office/drawing/2014/chart" uri="{C3380CC4-5D6E-409C-BE32-E72D297353CC}">
              <c16:uniqueId val="{00000000-6AB5-41A1-ACB6-EDAB96D60675}"/>
            </c:ext>
          </c:extLst>
        </c:ser>
        <c:ser>
          <c:idx val="1"/>
          <c:order val="1"/>
          <c:tx>
            <c:strRef>
              <c:f>I_C_Yb!$L$2</c:f>
              <c:strCache>
                <c:ptCount val="1"/>
                <c:pt idx="0">
                  <c:v>Crushing</c:v>
                </c:pt>
              </c:strCache>
            </c:strRef>
          </c:tx>
          <c:spPr>
            <a:solidFill>
              <a:schemeClr val="accent2"/>
            </a:solidFill>
            <a:ln>
              <a:noFill/>
            </a:ln>
            <a:effectLst/>
            <a:sp3d/>
          </c:spPr>
          <c:invertIfNegative val="0"/>
          <c:cat>
            <c:numRef>
              <c:f>I_C_Yb!$J$60:$J$74</c:f>
              <c:numCache>
                <c:formatCode>d\-mmm\-yy</c:formatCode>
                <c:ptCount val="15"/>
                <c:pt idx="0">
                  <c:v>46011</c:v>
                </c:pt>
                <c:pt idx="1">
                  <c:v>46012</c:v>
                </c:pt>
                <c:pt idx="2">
                  <c:v>46013</c:v>
                </c:pt>
                <c:pt idx="3">
                  <c:v>46014</c:v>
                </c:pt>
                <c:pt idx="4">
                  <c:v>46015</c:v>
                </c:pt>
                <c:pt idx="5">
                  <c:v>46016</c:v>
                </c:pt>
                <c:pt idx="6">
                  <c:v>46017</c:v>
                </c:pt>
                <c:pt idx="7">
                  <c:v>46018</c:v>
                </c:pt>
                <c:pt idx="8">
                  <c:v>46019</c:v>
                </c:pt>
                <c:pt idx="9">
                  <c:v>46020</c:v>
                </c:pt>
                <c:pt idx="10">
                  <c:v>46021</c:v>
                </c:pt>
                <c:pt idx="11">
                  <c:v>46022</c:v>
                </c:pt>
                <c:pt idx="12">
                  <c:v>46023</c:v>
                </c:pt>
                <c:pt idx="13">
                  <c:v>46024</c:v>
                </c:pt>
                <c:pt idx="14">
                  <c:v>46025</c:v>
                </c:pt>
              </c:numCache>
            </c:numRef>
          </c:cat>
          <c:val>
            <c:numRef>
              <c:f>I_C_Yb!$L$60:$L$74</c:f>
              <c:numCache>
                <c:formatCode>General</c:formatCode>
                <c:ptCount val="15"/>
                <c:pt idx="0">
                  <c:v>106000</c:v>
                </c:pt>
                <c:pt idx="1">
                  <c:v>106500</c:v>
                </c:pt>
                <c:pt idx="2">
                  <c:v>107500</c:v>
                </c:pt>
                <c:pt idx="3">
                  <c:v>107000</c:v>
                </c:pt>
                <c:pt idx="4">
                  <c:v>110000</c:v>
                </c:pt>
                <c:pt idx="5">
                  <c:v>107000</c:v>
                </c:pt>
                <c:pt idx="6">
                  <c:v>105500</c:v>
                </c:pt>
                <c:pt idx="7">
                  <c:v>107500</c:v>
                </c:pt>
                <c:pt idx="8">
                  <c:v>100000</c:v>
                </c:pt>
                <c:pt idx="9">
                  <c:v>106000</c:v>
                </c:pt>
                <c:pt idx="10">
                  <c:v>108000</c:v>
                </c:pt>
                <c:pt idx="11">
                  <c:v>100000</c:v>
                </c:pt>
                <c:pt idx="12">
                  <c:v>106500</c:v>
                </c:pt>
                <c:pt idx="13">
                  <c:v>101500</c:v>
                </c:pt>
                <c:pt idx="14">
                  <c:v>69500</c:v>
                </c:pt>
              </c:numCache>
            </c:numRef>
          </c:val>
          <c:extLst>
            <c:ext xmlns:c16="http://schemas.microsoft.com/office/drawing/2014/chart" uri="{C3380CC4-5D6E-409C-BE32-E72D297353CC}">
              <c16:uniqueId val="{00000001-6AB5-41A1-ACB6-EDAB96D60675}"/>
            </c:ext>
          </c:extLst>
        </c:ser>
        <c:ser>
          <c:idx val="2"/>
          <c:order val="2"/>
          <c:tx>
            <c:strRef>
              <c:f>I_C_Yb!$M$2</c:f>
              <c:strCache>
                <c:ptCount val="1"/>
                <c:pt idx="0">
                  <c:v>Yard Balance</c:v>
                </c:pt>
              </c:strCache>
            </c:strRef>
          </c:tx>
          <c:spPr>
            <a:solidFill>
              <a:schemeClr val="accent3"/>
            </a:solidFill>
            <a:ln>
              <a:noFill/>
            </a:ln>
            <a:effectLst/>
            <a:sp3d/>
          </c:spPr>
          <c:invertIfNegative val="0"/>
          <c:cat>
            <c:numRef>
              <c:f>I_C_Yb!$J$60:$J$74</c:f>
              <c:numCache>
                <c:formatCode>d\-mmm\-yy</c:formatCode>
                <c:ptCount val="15"/>
                <c:pt idx="0">
                  <c:v>46011</c:v>
                </c:pt>
                <c:pt idx="1">
                  <c:v>46012</c:v>
                </c:pt>
                <c:pt idx="2">
                  <c:v>46013</c:v>
                </c:pt>
                <c:pt idx="3">
                  <c:v>46014</c:v>
                </c:pt>
                <c:pt idx="4">
                  <c:v>46015</c:v>
                </c:pt>
                <c:pt idx="5">
                  <c:v>46016</c:v>
                </c:pt>
                <c:pt idx="6">
                  <c:v>46017</c:v>
                </c:pt>
                <c:pt idx="7">
                  <c:v>46018</c:v>
                </c:pt>
                <c:pt idx="8">
                  <c:v>46019</c:v>
                </c:pt>
                <c:pt idx="9">
                  <c:v>46020</c:v>
                </c:pt>
                <c:pt idx="10">
                  <c:v>46021</c:v>
                </c:pt>
                <c:pt idx="11">
                  <c:v>46022</c:v>
                </c:pt>
                <c:pt idx="12">
                  <c:v>46023</c:v>
                </c:pt>
                <c:pt idx="13">
                  <c:v>46024</c:v>
                </c:pt>
                <c:pt idx="14">
                  <c:v>46025</c:v>
                </c:pt>
              </c:numCache>
            </c:numRef>
          </c:cat>
          <c:val>
            <c:numRef>
              <c:f>I_C_Yb!$M$60:$M$74</c:f>
              <c:numCache>
                <c:formatCode>General</c:formatCode>
                <c:ptCount val="15"/>
                <c:pt idx="0">
                  <c:v>21542</c:v>
                </c:pt>
                <c:pt idx="1">
                  <c:v>23470</c:v>
                </c:pt>
                <c:pt idx="2">
                  <c:v>25648</c:v>
                </c:pt>
                <c:pt idx="3">
                  <c:v>24646</c:v>
                </c:pt>
                <c:pt idx="4">
                  <c:v>25065</c:v>
                </c:pt>
                <c:pt idx="5">
                  <c:v>19152</c:v>
                </c:pt>
                <c:pt idx="6">
                  <c:v>15486</c:v>
                </c:pt>
                <c:pt idx="7">
                  <c:v>9626</c:v>
                </c:pt>
                <c:pt idx="8">
                  <c:v>20256</c:v>
                </c:pt>
                <c:pt idx="9">
                  <c:v>22176</c:v>
                </c:pt>
                <c:pt idx="10">
                  <c:v>23346</c:v>
                </c:pt>
                <c:pt idx="11">
                  <c:v>32848</c:v>
                </c:pt>
                <c:pt idx="12">
                  <c:v>22423</c:v>
                </c:pt>
                <c:pt idx="13">
                  <c:v>11394</c:v>
                </c:pt>
                <c:pt idx="14">
                  <c:v>36540</c:v>
                </c:pt>
              </c:numCache>
            </c:numRef>
          </c:val>
          <c:extLst>
            <c:ext xmlns:c16="http://schemas.microsoft.com/office/drawing/2014/chart" uri="{C3380CC4-5D6E-409C-BE32-E72D297353CC}">
              <c16:uniqueId val="{00000002-6AB5-41A1-ACB6-EDAB96D60675}"/>
            </c:ext>
          </c:extLst>
        </c:ser>
        <c:dLbls>
          <c:showLegendKey val="0"/>
          <c:showVal val="0"/>
          <c:showCatName val="0"/>
          <c:showSerName val="0"/>
          <c:showPercent val="0"/>
          <c:showBubbleSize val="0"/>
        </c:dLbls>
        <c:gapWidth val="150"/>
        <c:shape val="box"/>
        <c:axId val="813944944"/>
        <c:axId val="813948904"/>
        <c:axId val="0"/>
      </c:bar3DChart>
      <c:dateAx>
        <c:axId val="813944944"/>
        <c:scaling>
          <c:orientation val="minMax"/>
        </c:scaling>
        <c:delete val="0"/>
        <c:axPos val="b"/>
        <c:numFmt formatCode="d\-mmm\-yy" sourceLinked="1"/>
        <c:majorTickMark val="out"/>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813948904"/>
        <c:crosses val="autoZero"/>
        <c:auto val="1"/>
        <c:lblOffset val="100"/>
        <c:baseTimeUnit val="days"/>
      </c:dateAx>
      <c:valAx>
        <c:axId val="813948904"/>
        <c:scaling>
          <c:orientation val="minMax"/>
          <c:min val="2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813944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stacked"/>
        <c:varyColors val="0"/>
        <c:dLbls>
          <c:showLegendKey val="0"/>
          <c:showVal val="0"/>
          <c:showCatName val="0"/>
          <c:showSerName val="0"/>
          <c:showPercent val="0"/>
          <c:showBubbleSize val="0"/>
        </c:dLbls>
        <c:axId val="349745104"/>
        <c:axId val="349745464"/>
      </c:areaChart>
      <c:catAx>
        <c:axId val="349745104"/>
        <c:scaling>
          <c:orientation val="minMax"/>
        </c:scaling>
        <c:delete val="0"/>
        <c:axPos val="b"/>
        <c:numFmt formatCode="d\-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349745464"/>
        <c:crosses val="autoZero"/>
        <c:auto val="1"/>
        <c:lblAlgn val="ctr"/>
        <c:lblOffset val="100"/>
        <c:noMultiLvlLbl val="1"/>
      </c:catAx>
      <c:valAx>
        <c:axId val="3497454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349745104"/>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stacked"/>
        <c:varyColors val="0"/>
        <c:ser>
          <c:idx val="0"/>
          <c:order val="0"/>
          <c:tx>
            <c:strRef>
              <c:f>'Gate centre '!$K$2</c:f>
              <c:strCache>
                <c:ptCount val="1"/>
                <c:pt idx="0">
                  <c:v>Gate </c:v>
                </c:pt>
              </c:strCache>
            </c:strRef>
          </c:tx>
          <c:spPr>
            <a:solidFill>
              <a:schemeClr val="accent1"/>
            </a:solidFill>
            <a:ln>
              <a:noFill/>
            </a:ln>
            <a:effectLst/>
          </c:spPr>
          <c:cat>
            <c:numRef>
              <c:f>'Gate centre '!$J$5:$J$74</c:f>
              <c:numCache>
                <c:formatCode>d\-mmm\-yy</c:formatCode>
                <c:ptCount val="70"/>
                <c:pt idx="0">
                  <c:v>45956</c:v>
                </c:pt>
                <c:pt idx="1">
                  <c:v>45957</c:v>
                </c:pt>
                <c:pt idx="2">
                  <c:v>45958</c:v>
                </c:pt>
                <c:pt idx="3">
                  <c:v>45959</c:v>
                </c:pt>
                <c:pt idx="4">
                  <c:v>45960</c:v>
                </c:pt>
                <c:pt idx="5">
                  <c:v>45961</c:v>
                </c:pt>
                <c:pt idx="6">
                  <c:v>45962</c:v>
                </c:pt>
                <c:pt idx="7">
                  <c:v>45963</c:v>
                </c:pt>
                <c:pt idx="8">
                  <c:v>45964</c:v>
                </c:pt>
                <c:pt idx="9">
                  <c:v>45965</c:v>
                </c:pt>
                <c:pt idx="10">
                  <c:v>45966</c:v>
                </c:pt>
                <c:pt idx="11">
                  <c:v>45967</c:v>
                </c:pt>
                <c:pt idx="12">
                  <c:v>45968</c:v>
                </c:pt>
                <c:pt idx="13">
                  <c:v>45969</c:v>
                </c:pt>
                <c:pt idx="14">
                  <c:v>45970</c:v>
                </c:pt>
                <c:pt idx="15">
                  <c:v>45971</c:v>
                </c:pt>
                <c:pt idx="16">
                  <c:v>45972</c:v>
                </c:pt>
                <c:pt idx="17">
                  <c:v>45973</c:v>
                </c:pt>
                <c:pt idx="18">
                  <c:v>45974</c:v>
                </c:pt>
                <c:pt idx="19">
                  <c:v>45975</c:v>
                </c:pt>
                <c:pt idx="20">
                  <c:v>45976</c:v>
                </c:pt>
                <c:pt idx="21">
                  <c:v>45977</c:v>
                </c:pt>
                <c:pt idx="22">
                  <c:v>45978</c:v>
                </c:pt>
                <c:pt idx="23">
                  <c:v>45979</c:v>
                </c:pt>
                <c:pt idx="24">
                  <c:v>45980</c:v>
                </c:pt>
                <c:pt idx="25">
                  <c:v>45981</c:v>
                </c:pt>
                <c:pt idx="26">
                  <c:v>45982</c:v>
                </c:pt>
                <c:pt idx="27">
                  <c:v>45983</c:v>
                </c:pt>
                <c:pt idx="28">
                  <c:v>45984</c:v>
                </c:pt>
                <c:pt idx="29">
                  <c:v>45985</c:v>
                </c:pt>
                <c:pt idx="30">
                  <c:v>45986</c:v>
                </c:pt>
                <c:pt idx="31">
                  <c:v>45987</c:v>
                </c:pt>
                <c:pt idx="32">
                  <c:v>45988</c:v>
                </c:pt>
                <c:pt idx="33">
                  <c:v>45989</c:v>
                </c:pt>
                <c:pt idx="34">
                  <c:v>45990</c:v>
                </c:pt>
                <c:pt idx="35">
                  <c:v>45991</c:v>
                </c:pt>
                <c:pt idx="36">
                  <c:v>45992</c:v>
                </c:pt>
                <c:pt idx="37">
                  <c:v>45993</c:v>
                </c:pt>
                <c:pt idx="38">
                  <c:v>45994</c:v>
                </c:pt>
                <c:pt idx="39">
                  <c:v>45995</c:v>
                </c:pt>
                <c:pt idx="40">
                  <c:v>45996</c:v>
                </c:pt>
                <c:pt idx="41">
                  <c:v>45997</c:v>
                </c:pt>
                <c:pt idx="42">
                  <c:v>45998</c:v>
                </c:pt>
                <c:pt idx="43">
                  <c:v>45999</c:v>
                </c:pt>
                <c:pt idx="44">
                  <c:v>46000</c:v>
                </c:pt>
                <c:pt idx="45">
                  <c:v>46001</c:v>
                </c:pt>
                <c:pt idx="46">
                  <c:v>46002</c:v>
                </c:pt>
                <c:pt idx="47">
                  <c:v>46003</c:v>
                </c:pt>
                <c:pt idx="48">
                  <c:v>46004</c:v>
                </c:pt>
                <c:pt idx="49">
                  <c:v>46005</c:v>
                </c:pt>
                <c:pt idx="50">
                  <c:v>46006</c:v>
                </c:pt>
                <c:pt idx="51">
                  <c:v>46007</c:v>
                </c:pt>
                <c:pt idx="52">
                  <c:v>46008</c:v>
                </c:pt>
                <c:pt idx="53">
                  <c:v>46009</c:v>
                </c:pt>
                <c:pt idx="54">
                  <c:v>46010</c:v>
                </c:pt>
                <c:pt idx="55">
                  <c:v>46011</c:v>
                </c:pt>
                <c:pt idx="56">
                  <c:v>46012</c:v>
                </c:pt>
                <c:pt idx="57">
                  <c:v>46013</c:v>
                </c:pt>
                <c:pt idx="58">
                  <c:v>46014</c:v>
                </c:pt>
                <c:pt idx="59">
                  <c:v>46015</c:v>
                </c:pt>
                <c:pt idx="60">
                  <c:v>46016</c:v>
                </c:pt>
                <c:pt idx="61">
                  <c:v>46017</c:v>
                </c:pt>
                <c:pt idx="62">
                  <c:v>46018</c:v>
                </c:pt>
                <c:pt idx="63">
                  <c:v>46019</c:v>
                </c:pt>
                <c:pt idx="64">
                  <c:v>46020</c:v>
                </c:pt>
                <c:pt idx="65">
                  <c:v>46021</c:v>
                </c:pt>
                <c:pt idx="66">
                  <c:v>46022</c:v>
                </c:pt>
                <c:pt idx="67">
                  <c:v>46023</c:v>
                </c:pt>
                <c:pt idx="68">
                  <c:v>46024</c:v>
                </c:pt>
                <c:pt idx="69">
                  <c:v>46025</c:v>
                </c:pt>
              </c:numCache>
            </c:numRef>
          </c:cat>
          <c:val>
            <c:numRef>
              <c:f>'Gate centre '!$K$3:$K$74</c:f>
              <c:numCache>
                <c:formatCode>General</c:formatCode>
                <c:ptCount val="72"/>
                <c:pt idx="0" formatCode="0">
                  <c:v>0</c:v>
                </c:pt>
                <c:pt idx="2" formatCode="0">
                  <c:v>18413.78</c:v>
                </c:pt>
                <c:pt idx="3" formatCode="0">
                  <c:v>24632.93</c:v>
                </c:pt>
                <c:pt idx="4" formatCode="0">
                  <c:v>26064.52</c:v>
                </c:pt>
                <c:pt idx="5" formatCode="0">
                  <c:v>41623.35</c:v>
                </c:pt>
                <c:pt idx="6" formatCode="0">
                  <c:v>42837.08</c:v>
                </c:pt>
                <c:pt idx="7" formatCode="0">
                  <c:v>49904.3</c:v>
                </c:pt>
                <c:pt idx="8" formatCode="0">
                  <c:v>45784.3</c:v>
                </c:pt>
                <c:pt idx="9" formatCode="0">
                  <c:v>43703.66</c:v>
                </c:pt>
                <c:pt idx="10" formatCode="0">
                  <c:v>40758.39</c:v>
                </c:pt>
                <c:pt idx="11" formatCode="0">
                  <c:v>37160.39</c:v>
                </c:pt>
                <c:pt idx="12" formatCode="0">
                  <c:v>35045.24</c:v>
                </c:pt>
                <c:pt idx="13" formatCode="0">
                  <c:v>29608.95</c:v>
                </c:pt>
                <c:pt idx="14" formatCode="0">
                  <c:v>35256.71</c:v>
                </c:pt>
                <c:pt idx="15" formatCode="0">
                  <c:v>37141.69</c:v>
                </c:pt>
                <c:pt idx="16" formatCode="0">
                  <c:v>37712.86</c:v>
                </c:pt>
                <c:pt idx="17" formatCode="0">
                  <c:v>34770.5</c:v>
                </c:pt>
                <c:pt idx="18" formatCode="0">
                  <c:v>34873.089999999997</c:v>
                </c:pt>
                <c:pt idx="19" formatCode="0">
                  <c:v>31129.599999999999</c:v>
                </c:pt>
                <c:pt idx="20" formatCode="0">
                  <c:v>38705.29</c:v>
                </c:pt>
                <c:pt idx="21" formatCode="0">
                  <c:v>36750.28</c:v>
                </c:pt>
                <c:pt idx="22" formatCode="0">
                  <c:v>36264.410000000003</c:v>
                </c:pt>
                <c:pt idx="23" formatCode="0">
                  <c:v>40648.39</c:v>
                </c:pt>
                <c:pt idx="24" formatCode="0">
                  <c:v>36007.5</c:v>
                </c:pt>
                <c:pt idx="25" formatCode="0">
                  <c:v>36077.480000000003</c:v>
                </c:pt>
                <c:pt idx="26" formatCode="0">
                  <c:v>33200.44</c:v>
                </c:pt>
                <c:pt idx="27" formatCode="0">
                  <c:v>35060.080000000002</c:v>
                </c:pt>
                <c:pt idx="28" formatCode="0">
                  <c:v>35397.42</c:v>
                </c:pt>
                <c:pt idx="29" formatCode="0">
                  <c:v>34853.33</c:v>
                </c:pt>
                <c:pt idx="30" formatCode="0">
                  <c:v>35033.86</c:v>
                </c:pt>
                <c:pt idx="31" formatCode="0">
                  <c:v>36098.49</c:v>
                </c:pt>
                <c:pt idx="32" formatCode="0">
                  <c:v>38186.089999999997</c:v>
                </c:pt>
                <c:pt idx="33" formatCode="0">
                  <c:v>38373.9</c:v>
                </c:pt>
                <c:pt idx="34" formatCode="0">
                  <c:v>42757.38</c:v>
                </c:pt>
                <c:pt idx="35" formatCode="0">
                  <c:v>37012.29</c:v>
                </c:pt>
                <c:pt idx="36" formatCode="0">
                  <c:v>37451.32</c:v>
                </c:pt>
                <c:pt idx="37" formatCode="0">
                  <c:v>35531.03</c:v>
                </c:pt>
                <c:pt idx="38" formatCode="0">
                  <c:v>31598.05</c:v>
                </c:pt>
                <c:pt idx="39" formatCode="0">
                  <c:v>38571.53</c:v>
                </c:pt>
                <c:pt idx="40" formatCode="0">
                  <c:v>34979.82</c:v>
                </c:pt>
                <c:pt idx="41" formatCode="0">
                  <c:v>38658.01</c:v>
                </c:pt>
                <c:pt idx="42" formatCode="0">
                  <c:v>40631.379999999997</c:v>
                </c:pt>
                <c:pt idx="43" formatCode="0">
                  <c:v>40735.910000000003</c:v>
                </c:pt>
                <c:pt idx="44" formatCode="0">
                  <c:v>38620.300000000003</c:v>
                </c:pt>
                <c:pt idx="45" formatCode="0">
                  <c:v>36105.86</c:v>
                </c:pt>
                <c:pt idx="46" formatCode="0">
                  <c:v>38128.870000000003</c:v>
                </c:pt>
                <c:pt idx="47" formatCode="0">
                  <c:v>36298.28</c:v>
                </c:pt>
                <c:pt idx="48" formatCode="0">
                  <c:v>35968.879999999997</c:v>
                </c:pt>
                <c:pt idx="49" formatCode="0">
                  <c:v>36274.54</c:v>
                </c:pt>
                <c:pt idx="50" formatCode="0">
                  <c:v>33432.21</c:v>
                </c:pt>
                <c:pt idx="51" formatCode="0">
                  <c:v>38052.589999999997</c:v>
                </c:pt>
                <c:pt idx="52" formatCode="0">
                  <c:v>39886.370000000003</c:v>
                </c:pt>
                <c:pt idx="53" formatCode="0">
                  <c:v>36591.050000000003</c:v>
                </c:pt>
                <c:pt idx="54" formatCode="0">
                  <c:v>45221.1</c:v>
                </c:pt>
                <c:pt idx="55" formatCode="0">
                  <c:v>41195.279999999999</c:v>
                </c:pt>
                <c:pt idx="56" formatCode="0">
                  <c:v>38736.99</c:v>
                </c:pt>
                <c:pt idx="57" formatCode="0">
                  <c:v>44279.78</c:v>
                </c:pt>
                <c:pt idx="58" formatCode="0">
                  <c:v>44279.78</c:v>
                </c:pt>
                <c:pt idx="59" formatCode="0">
                  <c:v>44593.16</c:v>
                </c:pt>
                <c:pt idx="60" formatCode="0">
                  <c:v>42607.98</c:v>
                </c:pt>
                <c:pt idx="61" formatCode="0">
                  <c:v>39222.620000000003</c:v>
                </c:pt>
                <c:pt idx="62" formatCode="0">
                  <c:v>40845.050000000003</c:v>
                </c:pt>
                <c:pt idx="63" formatCode="0">
                  <c:v>37213.279999999999</c:v>
                </c:pt>
                <c:pt idx="64" formatCode="0">
                  <c:v>39020.67</c:v>
                </c:pt>
                <c:pt idx="65" formatCode="0">
                  <c:v>36138.51</c:v>
                </c:pt>
                <c:pt idx="66" formatCode="0">
                  <c:v>41662.28</c:v>
                </c:pt>
                <c:pt idx="67" formatCode="0">
                  <c:v>43891.37</c:v>
                </c:pt>
                <c:pt idx="68" formatCode="0">
                  <c:v>41164.19</c:v>
                </c:pt>
                <c:pt idx="69" formatCode="0">
                  <c:v>42619.29</c:v>
                </c:pt>
                <c:pt idx="70" formatCode="0">
                  <c:v>40854.089999999997</c:v>
                </c:pt>
                <c:pt idx="71" formatCode="0">
                  <c:v>24342.33</c:v>
                </c:pt>
              </c:numCache>
            </c:numRef>
          </c:val>
          <c:extLst>
            <c:ext xmlns:c16="http://schemas.microsoft.com/office/drawing/2014/chart" uri="{C3380CC4-5D6E-409C-BE32-E72D297353CC}">
              <c16:uniqueId val="{00000000-FAC9-4B4A-AAFC-0D6990ED218E}"/>
            </c:ext>
          </c:extLst>
        </c:ser>
        <c:ser>
          <c:idx val="1"/>
          <c:order val="1"/>
          <c:tx>
            <c:strRef>
              <c:f>'Gate centre '!$L$2:$L$4</c:f>
              <c:strCache>
                <c:ptCount val="3"/>
                <c:pt idx="0">
                  <c:v>Center</c:v>
                </c:pt>
                <c:pt idx="1">
                  <c:v>0</c:v>
                </c:pt>
              </c:strCache>
            </c:strRef>
          </c:tx>
          <c:spPr>
            <a:solidFill>
              <a:schemeClr val="accent2"/>
            </a:solidFill>
            <a:ln>
              <a:noFill/>
            </a:ln>
            <a:effectLst/>
          </c:spPr>
          <c:cat>
            <c:numRef>
              <c:f>'Gate centre '!$J$5:$J$74</c:f>
              <c:numCache>
                <c:formatCode>d\-mmm\-yy</c:formatCode>
                <c:ptCount val="70"/>
                <c:pt idx="0">
                  <c:v>45956</c:v>
                </c:pt>
                <c:pt idx="1">
                  <c:v>45957</c:v>
                </c:pt>
                <c:pt idx="2">
                  <c:v>45958</c:v>
                </c:pt>
                <c:pt idx="3">
                  <c:v>45959</c:v>
                </c:pt>
                <c:pt idx="4">
                  <c:v>45960</c:v>
                </c:pt>
                <c:pt idx="5">
                  <c:v>45961</c:v>
                </c:pt>
                <c:pt idx="6">
                  <c:v>45962</c:v>
                </c:pt>
                <c:pt idx="7">
                  <c:v>45963</c:v>
                </c:pt>
                <c:pt idx="8">
                  <c:v>45964</c:v>
                </c:pt>
                <c:pt idx="9">
                  <c:v>45965</c:v>
                </c:pt>
                <c:pt idx="10">
                  <c:v>45966</c:v>
                </c:pt>
                <c:pt idx="11">
                  <c:v>45967</c:v>
                </c:pt>
                <c:pt idx="12">
                  <c:v>45968</c:v>
                </c:pt>
                <c:pt idx="13">
                  <c:v>45969</c:v>
                </c:pt>
                <c:pt idx="14">
                  <c:v>45970</c:v>
                </c:pt>
                <c:pt idx="15">
                  <c:v>45971</c:v>
                </c:pt>
                <c:pt idx="16">
                  <c:v>45972</c:v>
                </c:pt>
                <c:pt idx="17">
                  <c:v>45973</c:v>
                </c:pt>
                <c:pt idx="18">
                  <c:v>45974</c:v>
                </c:pt>
                <c:pt idx="19">
                  <c:v>45975</c:v>
                </c:pt>
                <c:pt idx="20">
                  <c:v>45976</c:v>
                </c:pt>
                <c:pt idx="21">
                  <c:v>45977</c:v>
                </c:pt>
                <c:pt idx="22">
                  <c:v>45978</c:v>
                </c:pt>
                <c:pt idx="23">
                  <c:v>45979</c:v>
                </c:pt>
                <c:pt idx="24">
                  <c:v>45980</c:v>
                </c:pt>
                <c:pt idx="25">
                  <c:v>45981</c:v>
                </c:pt>
                <c:pt idx="26">
                  <c:v>45982</c:v>
                </c:pt>
                <c:pt idx="27">
                  <c:v>45983</c:v>
                </c:pt>
                <c:pt idx="28">
                  <c:v>45984</c:v>
                </c:pt>
                <c:pt idx="29">
                  <c:v>45985</c:v>
                </c:pt>
                <c:pt idx="30">
                  <c:v>45986</c:v>
                </c:pt>
                <c:pt idx="31">
                  <c:v>45987</c:v>
                </c:pt>
                <c:pt idx="32">
                  <c:v>45988</c:v>
                </c:pt>
                <c:pt idx="33">
                  <c:v>45989</c:v>
                </c:pt>
                <c:pt idx="34">
                  <c:v>45990</c:v>
                </c:pt>
                <c:pt idx="35">
                  <c:v>45991</c:v>
                </c:pt>
                <c:pt idx="36">
                  <c:v>45992</c:v>
                </c:pt>
                <c:pt idx="37">
                  <c:v>45993</c:v>
                </c:pt>
                <c:pt idx="38">
                  <c:v>45994</c:v>
                </c:pt>
                <c:pt idx="39">
                  <c:v>45995</c:v>
                </c:pt>
                <c:pt idx="40">
                  <c:v>45996</c:v>
                </c:pt>
                <c:pt idx="41">
                  <c:v>45997</c:v>
                </c:pt>
                <c:pt idx="42">
                  <c:v>45998</c:v>
                </c:pt>
                <c:pt idx="43">
                  <c:v>45999</c:v>
                </c:pt>
                <c:pt idx="44">
                  <c:v>46000</c:v>
                </c:pt>
                <c:pt idx="45">
                  <c:v>46001</c:v>
                </c:pt>
                <c:pt idx="46">
                  <c:v>46002</c:v>
                </c:pt>
                <c:pt idx="47">
                  <c:v>46003</c:v>
                </c:pt>
                <c:pt idx="48">
                  <c:v>46004</c:v>
                </c:pt>
                <c:pt idx="49">
                  <c:v>46005</c:v>
                </c:pt>
                <c:pt idx="50">
                  <c:v>46006</c:v>
                </c:pt>
                <c:pt idx="51">
                  <c:v>46007</c:v>
                </c:pt>
                <c:pt idx="52">
                  <c:v>46008</c:v>
                </c:pt>
                <c:pt idx="53">
                  <c:v>46009</c:v>
                </c:pt>
                <c:pt idx="54">
                  <c:v>46010</c:v>
                </c:pt>
                <c:pt idx="55">
                  <c:v>46011</c:v>
                </c:pt>
                <c:pt idx="56">
                  <c:v>46012</c:v>
                </c:pt>
                <c:pt idx="57">
                  <c:v>46013</c:v>
                </c:pt>
                <c:pt idx="58">
                  <c:v>46014</c:v>
                </c:pt>
                <c:pt idx="59">
                  <c:v>46015</c:v>
                </c:pt>
                <c:pt idx="60">
                  <c:v>46016</c:v>
                </c:pt>
                <c:pt idx="61">
                  <c:v>46017</c:v>
                </c:pt>
                <c:pt idx="62">
                  <c:v>46018</c:v>
                </c:pt>
                <c:pt idx="63">
                  <c:v>46019</c:v>
                </c:pt>
                <c:pt idx="64">
                  <c:v>46020</c:v>
                </c:pt>
                <c:pt idx="65">
                  <c:v>46021</c:v>
                </c:pt>
                <c:pt idx="66">
                  <c:v>46022</c:v>
                </c:pt>
                <c:pt idx="67">
                  <c:v>46023</c:v>
                </c:pt>
                <c:pt idx="68">
                  <c:v>46024</c:v>
                </c:pt>
                <c:pt idx="69">
                  <c:v>46025</c:v>
                </c:pt>
              </c:numCache>
            </c:numRef>
          </c:cat>
          <c:val>
            <c:numRef>
              <c:f>'Gate centre '!$L$3:$L$74</c:f>
              <c:numCache>
                <c:formatCode>General</c:formatCode>
                <c:ptCount val="72"/>
                <c:pt idx="0" formatCode="0">
                  <c:v>0</c:v>
                </c:pt>
                <c:pt idx="2" formatCode="0">
                  <c:v>29586.22</c:v>
                </c:pt>
                <c:pt idx="3" formatCode="0">
                  <c:v>25767.07</c:v>
                </c:pt>
                <c:pt idx="4" formatCode="0">
                  <c:v>26426.25</c:v>
                </c:pt>
                <c:pt idx="5" formatCode="0">
                  <c:v>47758.2</c:v>
                </c:pt>
                <c:pt idx="6" formatCode="0">
                  <c:v>46486.35</c:v>
                </c:pt>
                <c:pt idx="7" formatCode="0">
                  <c:v>44898.48</c:v>
                </c:pt>
                <c:pt idx="8" formatCode="0">
                  <c:v>57320.85</c:v>
                </c:pt>
                <c:pt idx="9" formatCode="0">
                  <c:v>57188.480000000003</c:v>
                </c:pt>
                <c:pt idx="10" formatCode="0">
                  <c:v>58437.71</c:v>
                </c:pt>
                <c:pt idx="11" formatCode="0">
                  <c:v>57227.28</c:v>
                </c:pt>
                <c:pt idx="12" formatCode="0">
                  <c:v>61670.23</c:v>
                </c:pt>
                <c:pt idx="13" formatCode="0">
                  <c:v>61075.07</c:v>
                </c:pt>
                <c:pt idx="14" formatCode="0">
                  <c:v>67899.149999999994</c:v>
                </c:pt>
                <c:pt idx="15" formatCode="0">
                  <c:v>63589.66</c:v>
                </c:pt>
                <c:pt idx="16" formatCode="0">
                  <c:v>63483.75</c:v>
                </c:pt>
                <c:pt idx="17" formatCode="0">
                  <c:v>65882.58</c:v>
                </c:pt>
                <c:pt idx="18" formatCode="0">
                  <c:v>59979.38</c:v>
                </c:pt>
                <c:pt idx="19" formatCode="0">
                  <c:v>54013.43</c:v>
                </c:pt>
                <c:pt idx="20" formatCode="0">
                  <c:v>64510.02</c:v>
                </c:pt>
                <c:pt idx="21" formatCode="0">
                  <c:v>67862.89</c:v>
                </c:pt>
                <c:pt idx="22" formatCode="0">
                  <c:v>68529.61</c:v>
                </c:pt>
                <c:pt idx="23" formatCode="0">
                  <c:v>62531.97</c:v>
                </c:pt>
                <c:pt idx="24" formatCode="0">
                  <c:v>70299.399999999994</c:v>
                </c:pt>
                <c:pt idx="25" formatCode="0">
                  <c:v>64609.67</c:v>
                </c:pt>
                <c:pt idx="26" formatCode="0">
                  <c:v>70788.320000000007</c:v>
                </c:pt>
                <c:pt idx="27" formatCode="0">
                  <c:v>70303.14</c:v>
                </c:pt>
                <c:pt idx="28" formatCode="0">
                  <c:v>68609.36</c:v>
                </c:pt>
                <c:pt idx="29" formatCode="0">
                  <c:v>69296.539999999994</c:v>
                </c:pt>
                <c:pt idx="30" formatCode="0">
                  <c:v>73017.279999999999</c:v>
                </c:pt>
                <c:pt idx="31" formatCode="0">
                  <c:v>68146.539999999994</c:v>
                </c:pt>
                <c:pt idx="32" formatCode="0">
                  <c:v>65683.94</c:v>
                </c:pt>
                <c:pt idx="33" formatCode="0">
                  <c:v>64725.01</c:v>
                </c:pt>
                <c:pt idx="34" formatCode="0">
                  <c:v>63185.75</c:v>
                </c:pt>
                <c:pt idx="35" formatCode="0">
                  <c:v>69230.92</c:v>
                </c:pt>
                <c:pt idx="36" formatCode="0">
                  <c:v>71047.31</c:v>
                </c:pt>
                <c:pt idx="37" formatCode="0">
                  <c:v>69999.47</c:v>
                </c:pt>
                <c:pt idx="38" formatCode="0">
                  <c:v>69772.08</c:v>
                </c:pt>
                <c:pt idx="39" formatCode="0">
                  <c:v>70600.009999999995</c:v>
                </c:pt>
                <c:pt idx="40" formatCode="0">
                  <c:v>40436.730000000003</c:v>
                </c:pt>
                <c:pt idx="41" formatCode="0">
                  <c:v>65848.61</c:v>
                </c:pt>
                <c:pt idx="42" formatCode="0">
                  <c:v>64648.55</c:v>
                </c:pt>
                <c:pt idx="43" formatCode="0">
                  <c:v>64478.91</c:v>
                </c:pt>
                <c:pt idx="44" formatCode="0">
                  <c:v>66248.820000000007</c:v>
                </c:pt>
                <c:pt idx="45" formatCode="0">
                  <c:v>68364.53</c:v>
                </c:pt>
                <c:pt idx="46" formatCode="0">
                  <c:v>67326.38</c:v>
                </c:pt>
                <c:pt idx="47" formatCode="0">
                  <c:v>68979.289999999994</c:v>
                </c:pt>
                <c:pt idx="48" formatCode="0">
                  <c:v>69987.78</c:v>
                </c:pt>
                <c:pt idx="49" formatCode="0">
                  <c:v>66825.41</c:v>
                </c:pt>
                <c:pt idx="50" formatCode="0">
                  <c:v>73403.58</c:v>
                </c:pt>
                <c:pt idx="51" formatCode="0">
                  <c:v>68390.78</c:v>
                </c:pt>
                <c:pt idx="52" formatCode="0">
                  <c:v>65832.63</c:v>
                </c:pt>
                <c:pt idx="53" formatCode="0">
                  <c:v>70910.62</c:v>
                </c:pt>
                <c:pt idx="54" formatCode="0">
                  <c:v>61097.57</c:v>
                </c:pt>
                <c:pt idx="55" formatCode="0">
                  <c:v>64781.89</c:v>
                </c:pt>
                <c:pt idx="56" formatCode="0">
                  <c:v>67982.86</c:v>
                </c:pt>
                <c:pt idx="57" formatCode="0">
                  <c:v>62231.25</c:v>
                </c:pt>
                <c:pt idx="58" formatCode="0">
                  <c:v>62231.5</c:v>
                </c:pt>
                <c:pt idx="59" formatCode="0">
                  <c:v>62962.879999999997</c:v>
                </c:pt>
                <c:pt idx="60" formatCode="0">
                  <c:v>64372.09</c:v>
                </c:pt>
                <c:pt idx="61" formatCode="0">
                  <c:v>70415.100000000006</c:v>
                </c:pt>
                <c:pt idx="62" formatCode="0">
                  <c:v>66038.59</c:v>
                </c:pt>
                <c:pt idx="63" formatCode="0">
                  <c:v>68432.490000000005</c:v>
                </c:pt>
                <c:pt idx="64" formatCode="0">
                  <c:v>68498.52</c:v>
                </c:pt>
                <c:pt idx="65" formatCode="0">
                  <c:v>63077.94</c:v>
                </c:pt>
                <c:pt idx="66" formatCode="0">
                  <c:v>64184.71</c:v>
                </c:pt>
                <c:pt idx="67" formatCode="0">
                  <c:v>64419.96</c:v>
                </c:pt>
                <c:pt idx="68" formatCode="0">
                  <c:v>59203.16</c:v>
                </c:pt>
                <c:pt idx="69" formatCode="0">
                  <c:v>64089.62</c:v>
                </c:pt>
                <c:pt idx="70" formatCode="0">
                  <c:v>60595.28</c:v>
                </c:pt>
                <c:pt idx="71" formatCode="0">
                  <c:v>45053.17</c:v>
                </c:pt>
              </c:numCache>
            </c:numRef>
          </c:val>
          <c:extLst>
            <c:ext xmlns:c16="http://schemas.microsoft.com/office/drawing/2014/chart" uri="{C3380CC4-5D6E-409C-BE32-E72D297353CC}">
              <c16:uniqueId val="{00000001-FAC9-4B4A-AAFC-0D6990ED218E}"/>
            </c:ext>
          </c:extLst>
        </c:ser>
        <c:dLbls>
          <c:showLegendKey val="0"/>
          <c:showVal val="0"/>
          <c:showCatName val="0"/>
          <c:showSerName val="0"/>
          <c:showPercent val="0"/>
          <c:showBubbleSize val="0"/>
        </c:dLbls>
        <c:axId val="682082192"/>
        <c:axId val="682081472"/>
      </c:areaChart>
      <c:dateAx>
        <c:axId val="682082192"/>
        <c:scaling>
          <c:orientation val="minMax"/>
        </c:scaling>
        <c:delete val="0"/>
        <c:axPos val="b"/>
        <c:numFmt formatCode="d\-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2081472"/>
        <c:crosses val="autoZero"/>
        <c:auto val="1"/>
        <c:lblOffset val="100"/>
        <c:baseTimeUnit val="days"/>
        <c:majorUnit val="2"/>
        <c:majorTimeUnit val="days"/>
      </c:dateAx>
      <c:valAx>
        <c:axId val="6820814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8208219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654755102243035"/>
          <c:y val="4.5128292596731061E-2"/>
          <c:w val="0.62175462834733075"/>
          <c:h val="0.66141408228855025"/>
        </c:manualLayout>
      </c:layout>
      <c:lineChart>
        <c:grouping val="standard"/>
        <c:varyColors val="0"/>
        <c:ser>
          <c:idx val="0"/>
          <c:order val="0"/>
          <c:tx>
            <c:strRef>
              <c:f>PolRec!$G$2</c:f>
              <c:strCache>
                <c:ptCount val="1"/>
                <c:pt idx="0">
                  <c:v>Recovery</c:v>
                </c:pt>
              </c:strCache>
            </c:strRef>
          </c:tx>
          <c:spPr>
            <a:ln w="28575" cap="rnd">
              <a:solidFill>
                <a:schemeClr val="accent1"/>
              </a:solidFill>
              <a:round/>
            </a:ln>
            <a:effectLst/>
          </c:spPr>
          <c:marker>
            <c:symbol val="none"/>
          </c:marker>
          <c:cat>
            <c:numRef>
              <c:f>PolRec!$F$56:$F$69</c:f>
              <c:numCache>
                <c:formatCode>d\-mmm\-yy</c:formatCode>
                <c:ptCount val="14"/>
                <c:pt idx="0">
                  <c:v>46012</c:v>
                </c:pt>
                <c:pt idx="1">
                  <c:v>46013</c:v>
                </c:pt>
                <c:pt idx="2">
                  <c:v>46014</c:v>
                </c:pt>
                <c:pt idx="3">
                  <c:v>46015</c:v>
                </c:pt>
                <c:pt idx="4">
                  <c:v>46016</c:v>
                </c:pt>
                <c:pt idx="5">
                  <c:v>46017</c:v>
                </c:pt>
                <c:pt idx="6">
                  <c:v>46018</c:v>
                </c:pt>
                <c:pt idx="7">
                  <c:v>46019</c:v>
                </c:pt>
                <c:pt idx="8">
                  <c:v>46020</c:v>
                </c:pt>
                <c:pt idx="9">
                  <c:v>46021</c:v>
                </c:pt>
                <c:pt idx="10">
                  <c:v>46022</c:v>
                </c:pt>
                <c:pt idx="11">
                  <c:v>46023</c:v>
                </c:pt>
                <c:pt idx="12">
                  <c:v>46024</c:v>
                </c:pt>
                <c:pt idx="13">
                  <c:v>46025</c:v>
                </c:pt>
              </c:numCache>
            </c:numRef>
          </c:cat>
          <c:val>
            <c:numRef>
              <c:f>PolRec!$G$56:$G$69</c:f>
              <c:numCache>
                <c:formatCode>0.00</c:formatCode>
                <c:ptCount val="14"/>
                <c:pt idx="0">
                  <c:v>10.44</c:v>
                </c:pt>
                <c:pt idx="1">
                  <c:v>10.44</c:v>
                </c:pt>
                <c:pt idx="2">
                  <c:v>10.43</c:v>
                </c:pt>
                <c:pt idx="3">
                  <c:v>10.42</c:v>
                </c:pt>
                <c:pt idx="4">
                  <c:v>10.41</c:v>
                </c:pt>
                <c:pt idx="5">
                  <c:v>10.42</c:v>
                </c:pt>
                <c:pt idx="6">
                  <c:v>10.42</c:v>
                </c:pt>
                <c:pt idx="7">
                  <c:v>10.41</c:v>
                </c:pt>
                <c:pt idx="8">
                  <c:v>10.42</c:v>
                </c:pt>
                <c:pt idx="9">
                  <c:v>10.41</c:v>
                </c:pt>
                <c:pt idx="10">
                  <c:v>10.45</c:v>
                </c:pt>
                <c:pt idx="11">
                  <c:v>10.43</c:v>
                </c:pt>
                <c:pt idx="12">
                  <c:v>10.48</c:v>
                </c:pt>
                <c:pt idx="13">
                  <c:v>10.48</c:v>
                </c:pt>
              </c:numCache>
            </c:numRef>
          </c:val>
          <c:smooth val="0"/>
          <c:extLst>
            <c:ext xmlns:c16="http://schemas.microsoft.com/office/drawing/2014/chart" uri="{C3380CC4-5D6E-409C-BE32-E72D297353CC}">
              <c16:uniqueId val="{00000000-88FE-4783-9C86-08C69FE2E6EE}"/>
            </c:ext>
          </c:extLst>
        </c:ser>
        <c:ser>
          <c:idx val="1"/>
          <c:order val="1"/>
          <c:tx>
            <c:strRef>
              <c:f>PolRec!$H$2</c:f>
              <c:strCache>
                <c:ptCount val="1"/>
                <c:pt idx="0">
                  <c:v>PoL</c:v>
                </c:pt>
              </c:strCache>
            </c:strRef>
          </c:tx>
          <c:spPr>
            <a:ln w="28575" cap="rnd">
              <a:solidFill>
                <a:schemeClr val="accent2"/>
              </a:solidFill>
              <a:round/>
            </a:ln>
            <a:effectLst/>
          </c:spPr>
          <c:marker>
            <c:symbol val="none"/>
          </c:marker>
          <c:cat>
            <c:numRef>
              <c:f>PolRec!$F$56:$F$69</c:f>
              <c:numCache>
                <c:formatCode>d\-mmm\-yy</c:formatCode>
                <c:ptCount val="14"/>
                <c:pt idx="0">
                  <c:v>46012</c:v>
                </c:pt>
                <c:pt idx="1">
                  <c:v>46013</c:v>
                </c:pt>
                <c:pt idx="2">
                  <c:v>46014</c:v>
                </c:pt>
                <c:pt idx="3">
                  <c:v>46015</c:v>
                </c:pt>
                <c:pt idx="4">
                  <c:v>46016</c:v>
                </c:pt>
                <c:pt idx="5">
                  <c:v>46017</c:v>
                </c:pt>
                <c:pt idx="6">
                  <c:v>46018</c:v>
                </c:pt>
                <c:pt idx="7">
                  <c:v>46019</c:v>
                </c:pt>
                <c:pt idx="8">
                  <c:v>46020</c:v>
                </c:pt>
                <c:pt idx="9">
                  <c:v>46021</c:v>
                </c:pt>
                <c:pt idx="10">
                  <c:v>46022</c:v>
                </c:pt>
                <c:pt idx="11">
                  <c:v>46023</c:v>
                </c:pt>
                <c:pt idx="12">
                  <c:v>46024</c:v>
                </c:pt>
                <c:pt idx="13">
                  <c:v>46025</c:v>
                </c:pt>
              </c:numCache>
            </c:numRef>
          </c:cat>
          <c:val>
            <c:numRef>
              <c:f>PolRec!$H$56:$H$69</c:f>
              <c:numCache>
                <c:formatCode>0.00</c:formatCode>
                <c:ptCount val="14"/>
                <c:pt idx="0">
                  <c:v>12.92</c:v>
                </c:pt>
                <c:pt idx="1">
                  <c:v>12.93</c:v>
                </c:pt>
                <c:pt idx="2">
                  <c:v>12.93</c:v>
                </c:pt>
                <c:pt idx="3">
                  <c:v>12.93</c:v>
                </c:pt>
                <c:pt idx="4">
                  <c:v>12.93</c:v>
                </c:pt>
                <c:pt idx="5">
                  <c:v>13</c:v>
                </c:pt>
                <c:pt idx="6">
                  <c:v>13.01</c:v>
                </c:pt>
                <c:pt idx="7">
                  <c:v>13.01</c:v>
                </c:pt>
                <c:pt idx="8">
                  <c:v>13.02</c:v>
                </c:pt>
                <c:pt idx="9">
                  <c:v>13.03</c:v>
                </c:pt>
                <c:pt idx="10">
                  <c:v>13.03</c:v>
                </c:pt>
                <c:pt idx="11">
                  <c:v>13.02</c:v>
                </c:pt>
                <c:pt idx="12">
                  <c:v>13.03</c:v>
                </c:pt>
                <c:pt idx="13">
                  <c:v>13.02</c:v>
                </c:pt>
              </c:numCache>
            </c:numRef>
          </c:val>
          <c:smooth val="0"/>
          <c:extLst>
            <c:ext xmlns:c16="http://schemas.microsoft.com/office/drawing/2014/chart" uri="{C3380CC4-5D6E-409C-BE32-E72D297353CC}">
              <c16:uniqueId val="{00000001-88FE-4783-9C86-08C69FE2E6EE}"/>
            </c:ext>
          </c:extLst>
        </c:ser>
        <c:dLbls>
          <c:showLegendKey val="0"/>
          <c:showVal val="0"/>
          <c:showCatName val="0"/>
          <c:showSerName val="0"/>
          <c:showPercent val="0"/>
          <c:showBubbleSize val="0"/>
        </c:dLbls>
        <c:smooth val="0"/>
        <c:axId val="385961232"/>
        <c:axId val="519251688"/>
      </c:lineChart>
      <c:dateAx>
        <c:axId val="385961232"/>
        <c:scaling>
          <c:orientation val="minMax"/>
        </c:scaling>
        <c:delete val="0"/>
        <c:axPos val="b"/>
        <c:numFmt formatCode="d\-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19251688"/>
        <c:crosses val="autoZero"/>
        <c:auto val="1"/>
        <c:lblOffset val="100"/>
        <c:baseTimeUnit val="days"/>
        <c:majorUnit val="1"/>
        <c:majorTimeUnit val="days"/>
      </c:dateAx>
      <c:valAx>
        <c:axId val="519251688"/>
        <c:scaling>
          <c:orientation val="minMax"/>
          <c:max val="14"/>
          <c:min val="4"/>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385961232"/>
        <c:crosses val="autoZero"/>
        <c:crossBetween val="between"/>
        <c:majorUnit val="2"/>
      </c:valAx>
      <c:spPr>
        <a:noFill/>
        <a:ln>
          <a:noFill/>
        </a:ln>
        <a:effectLst/>
      </c:spPr>
    </c:plotArea>
    <c:legend>
      <c:legendPos val="b"/>
      <c:legendEntry>
        <c:idx val="0"/>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80700541818135629"/>
          <c:y val="0.30307500079512567"/>
          <c:w val="0.13149060598716314"/>
          <c:h val="0.13076996878491831"/>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5400000" spcFirstLastPara="1" vertOverflow="ellipsis"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i="0" u="none" strike="noStrike" kern="1200" baseline="0">
                <a:solidFill>
                  <a:sysClr val="windowText" lastClr="000000"/>
                </a:solidFill>
              </a:rPr>
              <a:t>Recovery percentage</a:t>
            </a:r>
          </a:p>
        </c:rich>
      </c:tx>
      <c:layout>
        <c:manualLayout>
          <c:xMode val="edge"/>
          <c:yMode val="edge"/>
          <c:x val="2.5563145863133831E-2"/>
          <c:y val="0.27009534235429972"/>
        </c:manualLayout>
      </c:layout>
      <c:overlay val="0"/>
      <c:spPr>
        <a:noFill/>
        <a:ln>
          <a:noFill/>
        </a:ln>
        <a:effectLst/>
      </c:spPr>
      <c:txPr>
        <a:bodyPr rot="-5400000" spcFirstLastPara="1" vertOverflow="ellipsis"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917890733674499"/>
          <c:y val="4.2845974208105694E-2"/>
          <c:w val="0.68654418381429383"/>
          <c:h val="0.79882614847705391"/>
        </c:manualLayout>
      </c:layout>
      <c:lineChart>
        <c:grouping val="standard"/>
        <c:varyColors val="0"/>
        <c:ser>
          <c:idx val="0"/>
          <c:order val="0"/>
          <c:tx>
            <c:strRef>
              <c:f>Historical!$A$2</c:f>
              <c:strCache>
                <c:ptCount val="1"/>
                <c:pt idx="0">
                  <c:v>19-20</c:v>
                </c:pt>
              </c:strCache>
            </c:strRef>
          </c:tx>
          <c:spPr>
            <a:ln w="28575" cap="rnd">
              <a:solidFill>
                <a:schemeClr val="accent1">
                  <a:lumMod val="50000"/>
                </a:schemeClr>
              </a:solidFill>
              <a:round/>
            </a:ln>
            <a:effectLst/>
          </c:spPr>
          <c:marker>
            <c:symbol val="none"/>
          </c:marker>
          <c:cat>
            <c:strRef>
              <c:f>Historical!$B$1:$O$1</c:f>
              <c:strCache>
                <c:ptCount val="14"/>
                <c:pt idx="0">
                  <c:v>27-Oct</c:v>
                </c:pt>
                <c:pt idx="1">
                  <c:v>30-Oct</c:v>
                </c:pt>
                <c:pt idx="2">
                  <c:v>3-Nov</c:v>
                </c:pt>
                <c:pt idx="3">
                  <c:v>6-Nov</c:v>
                </c:pt>
                <c:pt idx="4">
                  <c:v>8-Nov</c:v>
                </c:pt>
                <c:pt idx="5">
                  <c:v>10-Nov</c:v>
                </c:pt>
                <c:pt idx="6">
                  <c:v>15-Nov</c:v>
                </c:pt>
                <c:pt idx="7">
                  <c:v>22-Nov</c:v>
                </c:pt>
                <c:pt idx="8">
                  <c:v>29-Nov</c:v>
                </c:pt>
                <c:pt idx="9">
                  <c:v>6-Dec</c:v>
                </c:pt>
                <c:pt idx="10">
                  <c:v>13 Dec</c:v>
                </c:pt>
                <c:pt idx="11">
                  <c:v>21 Dec</c:v>
                </c:pt>
                <c:pt idx="12">
                  <c:v>27 Dec</c:v>
                </c:pt>
                <c:pt idx="13">
                  <c:v>3 Jan</c:v>
                </c:pt>
              </c:strCache>
            </c:strRef>
          </c:cat>
          <c:val>
            <c:numRef>
              <c:f>Historical!$B$2:$O$2</c:f>
              <c:numCache>
                <c:formatCode>General</c:formatCode>
                <c:ptCount val="14"/>
                <c:pt idx="8">
                  <c:v>8.4600000000000009</c:v>
                </c:pt>
                <c:pt idx="9">
                  <c:v>9.48</c:v>
                </c:pt>
                <c:pt idx="10">
                  <c:v>10.4</c:v>
                </c:pt>
                <c:pt idx="11" formatCode="0.00">
                  <c:v>10.8</c:v>
                </c:pt>
                <c:pt idx="12">
                  <c:v>11.06</c:v>
                </c:pt>
                <c:pt idx="13">
                  <c:v>11.18</c:v>
                </c:pt>
              </c:numCache>
            </c:numRef>
          </c:val>
          <c:smooth val="0"/>
          <c:extLst>
            <c:ext xmlns:c16="http://schemas.microsoft.com/office/drawing/2014/chart" uri="{C3380CC4-5D6E-409C-BE32-E72D297353CC}">
              <c16:uniqueId val="{00000000-541E-4188-820B-D36C37F9D0D0}"/>
            </c:ext>
          </c:extLst>
        </c:ser>
        <c:ser>
          <c:idx val="1"/>
          <c:order val="1"/>
          <c:tx>
            <c:strRef>
              <c:f>Historical!$A$3</c:f>
              <c:strCache>
                <c:ptCount val="1"/>
                <c:pt idx="0">
                  <c:v>20-21</c:v>
                </c:pt>
              </c:strCache>
            </c:strRef>
          </c:tx>
          <c:spPr>
            <a:ln w="28575" cap="rnd">
              <a:solidFill>
                <a:srgbClr val="00B050"/>
              </a:solidFill>
              <a:round/>
            </a:ln>
            <a:effectLst/>
          </c:spPr>
          <c:marker>
            <c:symbol val="none"/>
          </c:marker>
          <c:cat>
            <c:strRef>
              <c:f>Historical!$B$1:$O$1</c:f>
              <c:strCache>
                <c:ptCount val="14"/>
                <c:pt idx="0">
                  <c:v>27-Oct</c:v>
                </c:pt>
                <c:pt idx="1">
                  <c:v>30-Oct</c:v>
                </c:pt>
                <c:pt idx="2">
                  <c:v>3-Nov</c:v>
                </c:pt>
                <c:pt idx="3">
                  <c:v>6-Nov</c:v>
                </c:pt>
                <c:pt idx="4">
                  <c:v>8-Nov</c:v>
                </c:pt>
                <c:pt idx="5">
                  <c:v>10-Nov</c:v>
                </c:pt>
                <c:pt idx="6">
                  <c:v>15-Nov</c:v>
                </c:pt>
                <c:pt idx="7">
                  <c:v>22-Nov</c:v>
                </c:pt>
                <c:pt idx="8">
                  <c:v>29-Nov</c:v>
                </c:pt>
                <c:pt idx="9">
                  <c:v>6-Dec</c:v>
                </c:pt>
                <c:pt idx="10">
                  <c:v>13 Dec</c:v>
                </c:pt>
                <c:pt idx="11">
                  <c:v>21 Dec</c:v>
                </c:pt>
                <c:pt idx="12">
                  <c:v>27 Dec</c:v>
                </c:pt>
                <c:pt idx="13">
                  <c:v>3 Jan</c:v>
                </c:pt>
              </c:strCache>
            </c:strRef>
          </c:cat>
          <c:val>
            <c:numRef>
              <c:f>Historical!$B$3:$O$3</c:f>
              <c:numCache>
                <c:formatCode>General</c:formatCode>
                <c:ptCount val="14"/>
                <c:pt idx="8" formatCode="0.00">
                  <c:v>8.2200000000000006</c:v>
                </c:pt>
                <c:pt idx="9">
                  <c:v>8.76</c:v>
                </c:pt>
                <c:pt idx="10">
                  <c:v>9.3800000000000008</c:v>
                </c:pt>
                <c:pt idx="11">
                  <c:v>9.58</c:v>
                </c:pt>
                <c:pt idx="12" formatCode="0.00">
                  <c:v>9.84</c:v>
                </c:pt>
                <c:pt idx="13">
                  <c:v>9.99</c:v>
                </c:pt>
              </c:numCache>
            </c:numRef>
          </c:val>
          <c:smooth val="0"/>
          <c:extLst>
            <c:ext xmlns:c16="http://schemas.microsoft.com/office/drawing/2014/chart" uri="{C3380CC4-5D6E-409C-BE32-E72D297353CC}">
              <c16:uniqueId val="{00000001-541E-4188-820B-D36C37F9D0D0}"/>
            </c:ext>
          </c:extLst>
        </c:ser>
        <c:ser>
          <c:idx val="2"/>
          <c:order val="2"/>
          <c:tx>
            <c:strRef>
              <c:f>Historical!$A$4</c:f>
              <c:strCache>
                <c:ptCount val="1"/>
                <c:pt idx="0">
                  <c:v>21-22</c:v>
                </c:pt>
              </c:strCache>
            </c:strRef>
          </c:tx>
          <c:spPr>
            <a:ln w="28575" cap="rnd">
              <a:solidFill>
                <a:srgbClr val="FF0000"/>
              </a:solidFill>
              <a:round/>
            </a:ln>
            <a:effectLst/>
          </c:spPr>
          <c:marker>
            <c:symbol val="none"/>
          </c:marker>
          <c:cat>
            <c:strRef>
              <c:f>Historical!$B$1:$O$1</c:f>
              <c:strCache>
                <c:ptCount val="14"/>
                <c:pt idx="0">
                  <c:v>27-Oct</c:v>
                </c:pt>
                <c:pt idx="1">
                  <c:v>30-Oct</c:v>
                </c:pt>
                <c:pt idx="2">
                  <c:v>3-Nov</c:v>
                </c:pt>
                <c:pt idx="3">
                  <c:v>6-Nov</c:v>
                </c:pt>
                <c:pt idx="4">
                  <c:v>8-Nov</c:v>
                </c:pt>
                <c:pt idx="5">
                  <c:v>10-Nov</c:v>
                </c:pt>
                <c:pt idx="6">
                  <c:v>15-Nov</c:v>
                </c:pt>
                <c:pt idx="7">
                  <c:v>22-Nov</c:v>
                </c:pt>
                <c:pt idx="8">
                  <c:v>29-Nov</c:v>
                </c:pt>
                <c:pt idx="9">
                  <c:v>6-Dec</c:v>
                </c:pt>
                <c:pt idx="10">
                  <c:v>13 Dec</c:v>
                </c:pt>
                <c:pt idx="11">
                  <c:v>21 Dec</c:v>
                </c:pt>
                <c:pt idx="12">
                  <c:v>27 Dec</c:v>
                </c:pt>
                <c:pt idx="13">
                  <c:v>3 Jan</c:v>
                </c:pt>
              </c:strCache>
            </c:strRef>
          </c:cat>
          <c:val>
            <c:numRef>
              <c:f>Historical!$B$4:$O$4</c:f>
              <c:numCache>
                <c:formatCode>General</c:formatCode>
                <c:ptCount val="14"/>
                <c:pt idx="6">
                  <c:v>7.52</c:v>
                </c:pt>
                <c:pt idx="7">
                  <c:v>8.01</c:v>
                </c:pt>
                <c:pt idx="8" formatCode="0.00">
                  <c:v>8.34</c:v>
                </c:pt>
                <c:pt idx="9">
                  <c:v>8.58</c:v>
                </c:pt>
                <c:pt idx="10">
                  <c:v>8.82</c:v>
                </c:pt>
                <c:pt idx="11">
                  <c:v>8.99</c:v>
                </c:pt>
                <c:pt idx="12" formatCode="0.00">
                  <c:v>9.15</c:v>
                </c:pt>
                <c:pt idx="13">
                  <c:v>9.19</c:v>
                </c:pt>
              </c:numCache>
            </c:numRef>
          </c:val>
          <c:smooth val="0"/>
          <c:extLst>
            <c:ext xmlns:c16="http://schemas.microsoft.com/office/drawing/2014/chart" uri="{C3380CC4-5D6E-409C-BE32-E72D297353CC}">
              <c16:uniqueId val="{00000002-541E-4188-820B-D36C37F9D0D0}"/>
            </c:ext>
          </c:extLst>
        </c:ser>
        <c:ser>
          <c:idx val="3"/>
          <c:order val="3"/>
          <c:tx>
            <c:strRef>
              <c:f>Historical!$A$5</c:f>
              <c:strCache>
                <c:ptCount val="1"/>
                <c:pt idx="0">
                  <c:v>22-23</c:v>
                </c:pt>
              </c:strCache>
            </c:strRef>
          </c:tx>
          <c:spPr>
            <a:ln w="28575" cap="rnd">
              <a:solidFill>
                <a:schemeClr val="accent4"/>
              </a:solidFill>
              <a:round/>
            </a:ln>
            <a:effectLst/>
          </c:spPr>
          <c:marker>
            <c:symbol val="none"/>
          </c:marker>
          <c:cat>
            <c:strRef>
              <c:f>Historical!$B$1:$O$1</c:f>
              <c:strCache>
                <c:ptCount val="14"/>
                <c:pt idx="0">
                  <c:v>27-Oct</c:v>
                </c:pt>
                <c:pt idx="1">
                  <c:v>30-Oct</c:v>
                </c:pt>
                <c:pt idx="2">
                  <c:v>3-Nov</c:v>
                </c:pt>
                <c:pt idx="3">
                  <c:v>6-Nov</c:v>
                </c:pt>
                <c:pt idx="4">
                  <c:v>8-Nov</c:v>
                </c:pt>
                <c:pt idx="5">
                  <c:v>10-Nov</c:v>
                </c:pt>
                <c:pt idx="6">
                  <c:v>15-Nov</c:v>
                </c:pt>
                <c:pt idx="7">
                  <c:v>22-Nov</c:v>
                </c:pt>
                <c:pt idx="8">
                  <c:v>29-Nov</c:v>
                </c:pt>
                <c:pt idx="9">
                  <c:v>6-Dec</c:v>
                </c:pt>
                <c:pt idx="10">
                  <c:v>13 Dec</c:v>
                </c:pt>
                <c:pt idx="11">
                  <c:v>21 Dec</c:v>
                </c:pt>
                <c:pt idx="12">
                  <c:v>27 Dec</c:v>
                </c:pt>
                <c:pt idx="13">
                  <c:v>3 Jan</c:v>
                </c:pt>
              </c:strCache>
            </c:strRef>
          </c:cat>
          <c:val>
            <c:numRef>
              <c:f>Historical!$B$5:$O$5</c:f>
              <c:numCache>
                <c:formatCode>General</c:formatCode>
                <c:ptCount val="14"/>
                <c:pt idx="7" formatCode="0.00">
                  <c:v>7.82</c:v>
                </c:pt>
                <c:pt idx="8" formatCode="0.00">
                  <c:v>8.48</c:v>
                </c:pt>
                <c:pt idx="9">
                  <c:v>8.82</c:v>
                </c:pt>
                <c:pt idx="10">
                  <c:v>9.02</c:v>
                </c:pt>
                <c:pt idx="11" formatCode="0.00">
                  <c:v>9.16</c:v>
                </c:pt>
                <c:pt idx="12" formatCode="0.00">
                  <c:v>9.32</c:v>
                </c:pt>
                <c:pt idx="13">
                  <c:v>9.42</c:v>
                </c:pt>
              </c:numCache>
            </c:numRef>
          </c:val>
          <c:smooth val="0"/>
          <c:extLst>
            <c:ext xmlns:c16="http://schemas.microsoft.com/office/drawing/2014/chart" uri="{C3380CC4-5D6E-409C-BE32-E72D297353CC}">
              <c16:uniqueId val="{00000003-541E-4188-820B-D36C37F9D0D0}"/>
            </c:ext>
          </c:extLst>
        </c:ser>
        <c:ser>
          <c:idx val="4"/>
          <c:order val="4"/>
          <c:tx>
            <c:strRef>
              <c:f>Historical!$A$6</c:f>
              <c:strCache>
                <c:ptCount val="1"/>
                <c:pt idx="0">
                  <c:v>23-24</c:v>
                </c:pt>
              </c:strCache>
            </c:strRef>
          </c:tx>
          <c:spPr>
            <a:ln w="28575" cap="rnd">
              <a:solidFill>
                <a:schemeClr val="accent2"/>
              </a:solidFill>
              <a:round/>
            </a:ln>
            <a:effectLst/>
          </c:spPr>
          <c:marker>
            <c:symbol val="none"/>
          </c:marker>
          <c:cat>
            <c:strRef>
              <c:f>Historical!$B$1:$O$1</c:f>
              <c:strCache>
                <c:ptCount val="14"/>
                <c:pt idx="0">
                  <c:v>27-Oct</c:v>
                </c:pt>
                <c:pt idx="1">
                  <c:v>30-Oct</c:v>
                </c:pt>
                <c:pt idx="2">
                  <c:v>3-Nov</c:v>
                </c:pt>
                <c:pt idx="3">
                  <c:v>6-Nov</c:v>
                </c:pt>
                <c:pt idx="4">
                  <c:v>8-Nov</c:v>
                </c:pt>
                <c:pt idx="5">
                  <c:v>10-Nov</c:v>
                </c:pt>
                <c:pt idx="6">
                  <c:v>15-Nov</c:v>
                </c:pt>
                <c:pt idx="7">
                  <c:v>22-Nov</c:v>
                </c:pt>
                <c:pt idx="8">
                  <c:v>29-Nov</c:v>
                </c:pt>
                <c:pt idx="9">
                  <c:v>6-Dec</c:v>
                </c:pt>
                <c:pt idx="10">
                  <c:v>13 Dec</c:v>
                </c:pt>
                <c:pt idx="11">
                  <c:v>21 Dec</c:v>
                </c:pt>
                <c:pt idx="12">
                  <c:v>27 Dec</c:v>
                </c:pt>
                <c:pt idx="13">
                  <c:v>3 Jan</c:v>
                </c:pt>
              </c:strCache>
            </c:strRef>
          </c:cat>
          <c:val>
            <c:numRef>
              <c:f>Historical!$B$6:$O$6</c:f>
              <c:numCache>
                <c:formatCode>General</c:formatCode>
                <c:ptCount val="14"/>
                <c:pt idx="7" formatCode="0.00">
                  <c:v>9.31</c:v>
                </c:pt>
                <c:pt idx="8" formatCode="0.00">
                  <c:v>9.56</c:v>
                </c:pt>
                <c:pt idx="9">
                  <c:v>9.52</c:v>
                </c:pt>
                <c:pt idx="10">
                  <c:v>9.36</c:v>
                </c:pt>
                <c:pt idx="11">
                  <c:v>9.51</c:v>
                </c:pt>
                <c:pt idx="12" formatCode="0.00">
                  <c:v>9.74</c:v>
                </c:pt>
                <c:pt idx="13">
                  <c:v>9.8800000000000008</c:v>
                </c:pt>
              </c:numCache>
            </c:numRef>
          </c:val>
          <c:smooth val="0"/>
          <c:extLst>
            <c:ext xmlns:c16="http://schemas.microsoft.com/office/drawing/2014/chart" uri="{C3380CC4-5D6E-409C-BE32-E72D297353CC}">
              <c16:uniqueId val="{00000004-541E-4188-820B-D36C37F9D0D0}"/>
            </c:ext>
          </c:extLst>
        </c:ser>
        <c:ser>
          <c:idx val="5"/>
          <c:order val="5"/>
          <c:tx>
            <c:strRef>
              <c:f>Historical!$A$7</c:f>
              <c:strCache>
                <c:ptCount val="1"/>
                <c:pt idx="0">
                  <c:v>24-25</c:v>
                </c:pt>
              </c:strCache>
            </c:strRef>
          </c:tx>
          <c:spPr>
            <a:ln w="28575" cap="rnd">
              <a:solidFill>
                <a:schemeClr val="accent6">
                  <a:lumMod val="50000"/>
                </a:schemeClr>
              </a:solidFill>
              <a:round/>
            </a:ln>
            <a:effectLst/>
          </c:spPr>
          <c:marker>
            <c:symbol val="none"/>
          </c:marker>
          <c:cat>
            <c:strRef>
              <c:f>Historical!$B$1:$O$1</c:f>
              <c:strCache>
                <c:ptCount val="14"/>
                <c:pt idx="0">
                  <c:v>27-Oct</c:v>
                </c:pt>
                <c:pt idx="1">
                  <c:v>30-Oct</c:v>
                </c:pt>
                <c:pt idx="2">
                  <c:v>3-Nov</c:v>
                </c:pt>
                <c:pt idx="3">
                  <c:v>6-Nov</c:v>
                </c:pt>
                <c:pt idx="4">
                  <c:v>8-Nov</c:v>
                </c:pt>
                <c:pt idx="5">
                  <c:v>10-Nov</c:v>
                </c:pt>
                <c:pt idx="6">
                  <c:v>15-Nov</c:v>
                </c:pt>
                <c:pt idx="7">
                  <c:v>22-Nov</c:v>
                </c:pt>
                <c:pt idx="8">
                  <c:v>29-Nov</c:v>
                </c:pt>
                <c:pt idx="9">
                  <c:v>6-Dec</c:v>
                </c:pt>
                <c:pt idx="10">
                  <c:v>13 Dec</c:v>
                </c:pt>
                <c:pt idx="11">
                  <c:v>21 Dec</c:v>
                </c:pt>
                <c:pt idx="12">
                  <c:v>27 Dec</c:v>
                </c:pt>
                <c:pt idx="13">
                  <c:v>3 Jan</c:v>
                </c:pt>
              </c:strCache>
            </c:strRef>
          </c:cat>
          <c:val>
            <c:numRef>
              <c:f>Historical!$B$7:$O$7</c:f>
              <c:numCache>
                <c:formatCode>0.00</c:formatCode>
                <c:ptCount val="14"/>
                <c:pt idx="0">
                  <c:v>8.5</c:v>
                </c:pt>
                <c:pt idx="1">
                  <c:v>8.57</c:v>
                </c:pt>
                <c:pt idx="2">
                  <c:v>8.6199999999999992</c:v>
                </c:pt>
                <c:pt idx="3">
                  <c:v>8.7799999999999994</c:v>
                </c:pt>
                <c:pt idx="4">
                  <c:v>8.85</c:v>
                </c:pt>
                <c:pt idx="5">
                  <c:v>8.9</c:v>
                </c:pt>
                <c:pt idx="6">
                  <c:v>9.15</c:v>
                </c:pt>
                <c:pt idx="7">
                  <c:v>9.52</c:v>
                </c:pt>
                <c:pt idx="8">
                  <c:v>9.9600000000000009</c:v>
                </c:pt>
                <c:pt idx="9">
                  <c:v>10.199999999999999</c:v>
                </c:pt>
                <c:pt idx="10">
                  <c:v>10.71</c:v>
                </c:pt>
                <c:pt idx="11" formatCode="General">
                  <c:v>10.85</c:v>
                </c:pt>
                <c:pt idx="12">
                  <c:v>10.7</c:v>
                </c:pt>
                <c:pt idx="13">
                  <c:v>10.79</c:v>
                </c:pt>
              </c:numCache>
            </c:numRef>
          </c:val>
          <c:smooth val="0"/>
          <c:extLst>
            <c:ext xmlns:c16="http://schemas.microsoft.com/office/drawing/2014/chart" uri="{C3380CC4-5D6E-409C-BE32-E72D297353CC}">
              <c16:uniqueId val="{00000005-541E-4188-820B-D36C37F9D0D0}"/>
            </c:ext>
          </c:extLst>
        </c:ser>
        <c:ser>
          <c:idx val="6"/>
          <c:order val="6"/>
          <c:tx>
            <c:strRef>
              <c:f>Historical!$A$8</c:f>
              <c:strCache>
                <c:ptCount val="1"/>
                <c:pt idx="0">
                  <c:v>25-26</c:v>
                </c:pt>
              </c:strCache>
            </c:strRef>
          </c:tx>
          <c:spPr>
            <a:ln w="28575" cap="rnd">
              <a:solidFill>
                <a:srgbClr val="C729BF"/>
              </a:solidFill>
              <a:round/>
            </a:ln>
            <a:effectLst/>
          </c:spPr>
          <c:marker>
            <c:symbol val="none"/>
          </c:marker>
          <c:cat>
            <c:strRef>
              <c:f>Historical!$B$1:$O$1</c:f>
              <c:strCache>
                <c:ptCount val="14"/>
                <c:pt idx="0">
                  <c:v>27-Oct</c:v>
                </c:pt>
                <c:pt idx="1">
                  <c:v>30-Oct</c:v>
                </c:pt>
                <c:pt idx="2">
                  <c:v>3-Nov</c:v>
                </c:pt>
                <c:pt idx="3">
                  <c:v>6-Nov</c:v>
                </c:pt>
                <c:pt idx="4">
                  <c:v>8-Nov</c:v>
                </c:pt>
                <c:pt idx="5">
                  <c:v>10-Nov</c:v>
                </c:pt>
                <c:pt idx="6">
                  <c:v>15-Nov</c:v>
                </c:pt>
                <c:pt idx="7">
                  <c:v>22-Nov</c:v>
                </c:pt>
                <c:pt idx="8">
                  <c:v>29-Nov</c:v>
                </c:pt>
                <c:pt idx="9">
                  <c:v>6-Dec</c:v>
                </c:pt>
                <c:pt idx="10">
                  <c:v>13 Dec</c:v>
                </c:pt>
                <c:pt idx="11">
                  <c:v>21 Dec</c:v>
                </c:pt>
                <c:pt idx="12">
                  <c:v>27 Dec</c:v>
                </c:pt>
                <c:pt idx="13">
                  <c:v>3 Jan</c:v>
                </c:pt>
              </c:strCache>
            </c:strRef>
          </c:cat>
          <c:val>
            <c:numRef>
              <c:f>Historical!$B$8:$O$8</c:f>
              <c:numCache>
                <c:formatCode>0.00</c:formatCode>
                <c:ptCount val="14"/>
                <c:pt idx="1">
                  <c:v>9.0299999999999994</c:v>
                </c:pt>
                <c:pt idx="2">
                  <c:v>9.02</c:v>
                </c:pt>
                <c:pt idx="3">
                  <c:v>9.0399999999999991</c:v>
                </c:pt>
                <c:pt idx="4">
                  <c:v>9.0500000000000007</c:v>
                </c:pt>
                <c:pt idx="5">
                  <c:v>9.06</c:v>
                </c:pt>
                <c:pt idx="6">
                  <c:v>9.2200000000000006</c:v>
                </c:pt>
                <c:pt idx="7">
                  <c:v>9.6999999999999993</c:v>
                </c:pt>
                <c:pt idx="8">
                  <c:v>10.220000000000001</c:v>
                </c:pt>
                <c:pt idx="9">
                  <c:v>10.81</c:v>
                </c:pt>
                <c:pt idx="10">
                  <c:v>10.43</c:v>
                </c:pt>
                <c:pt idx="11" formatCode="General">
                  <c:v>10.44</c:v>
                </c:pt>
                <c:pt idx="12">
                  <c:v>10.42</c:v>
                </c:pt>
                <c:pt idx="13">
                  <c:v>10.48</c:v>
                </c:pt>
              </c:numCache>
            </c:numRef>
          </c:val>
          <c:smooth val="0"/>
          <c:extLst>
            <c:ext xmlns:c16="http://schemas.microsoft.com/office/drawing/2014/chart" uri="{C3380CC4-5D6E-409C-BE32-E72D297353CC}">
              <c16:uniqueId val="{00000006-541E-4188-820B-D36C37F9D0D0}"/>
            </c:ext>
          </c:extLst>
        </c:ser>
        <c:dLbls>
          <c:showLegendKey val="0"/>
          <c:showVal val="0"/>
          <c:showCatName val="0"/>
          <c:showSerName val="0"/>
          <c:showPercent val="0"/>
          <c:showBubbleSize val="0"/>
        </c:dLbls>
        <c:smooth val="0"/>
        <c:axId val="820397712"/>
        <c:axId val="820402392"/>
      </c:lineChart>
      <c:catAx>
        <c:axId val="820397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820402392"/>
        <c:crosses val="autoZero"/>
        <c:auto val="1"/>
        <c:lblAlgn val="ctr"/>
        <c:lblOffset val="100"/>
        <c:noMultiLvlLbl val="0"/>
      </c:catAx>
      <c:valAx>
        <c:axId val="820402392"/>
        <c:scaling>
          <c:orientation val="minMax"/>
          <c:max val="11.5"/>
          <c:min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0" spcFirstLastPara="1" vertOverflow="ellipsis" wrap="square" anchor="t" anchorCtr="0"/>
          <a:lstStyle/>
          <a:p>
            <a:pPr>
              <a:defRPr sz="2000" b="1" i="0" u="none" strike="noStrike" kern="1200" baseline="0">
                <a:solidFill>
                  <a:schemeClr val="tx1"/>
                </a:solidFill>
                <a:latin typeface="+mn-lt"/>
                <a:ea typeface="+mn-ea"/>
                <a:cs typeface="+mn-cs"/>
              </a:defRPr>
            </a:pPr>
            <a:endParaRPr lang="en-US"/>
          </a:p>
        </c:txPr>
        <c:crossAx val="820397712"/>
        <c:crosses val="autoZero"/>
        <c:crossBetween val="between"/>
        <c:majorUnit val="0.5"/>
      </c:valAx>
      <c:spPr>
        <a:noFill/>
        <a:ln>
          <a:noFill/>
        </a:ln>
        <a:effectLst/>
      </c:spPr>
    </c:plotArea>
    <c:legend>
      <c:legendPos val="b"/>
      <c:layout>
        <c:manualLayout>
          <c:xMode val="edge"/>
          <c:yMode val="edge"/>
          <c:x val="0.87183430111957982"/>
          <c:y val="0.22740154003111851"/>
          <c:w val="0.11130578456487603"/>
          <c:h val="0.51572036219840467"/>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baseline="0" dirty="0">
                <a:solidFill>
                  <a:prstClr val="black">
                    <a:lumMod val="65000"/>
                    <a:lumOff val="35000"/>
                  </a:prstClr>
                </a:solidFill>
                <a:latin typeface="Aptos" panose="020B0004020202020204" pitchFamily="34" charset="0"/>
              </a:rPr>
              <a:t>Reasons for </a:t>
            </a:r>
            <a:r>
              <a:rPr lang="en-US" sz="1400" b="1" i="0" u="none" strike="noStrike" kern="1200" baseline="0" dirty="0" err="1">
                <a:solidFill>
                  <a:prstClr val="black">
                    <a:lumMod val="65000"/>
                    <a:lumOff val="35000"/>
                  </a:prstClr>
                </a:solidFill>
                <a:latin typeface="Aptos" panose="020B0004020202020204" pitchFamily="34" charset="0"/>
              </a:rPr>
              <a:t>purchy</a:t>
            </a:r>
            <a:r>
              <a:rPr lang="en-US" sz="1400" b="1" i="0" u="none" strike="noStrike" kern="1200" baseline="0" dirty="0">
                <a:solidFill>
                  <a:prstClr val="black">
                    <a:lumMod val="65000"/>
                    <a:lumOff val="35000"/>
                  </a:prstClr>
                </a:solidFill>
                <a:latin typeface="Aptos" panose="020B0004020202020204" pitchFamily="34" charset="0"/>
              </a:rPr>
              <a:t> failure</a:t>
            </a:r>
          </a:p>
        </c:rich>
      </c:tx>
      <c:layout>
        <c:manualLayout>
          <c:xMode val="edge"/>
          <c:yMode val="edge"/>
          <c:x val="2.6677542875633696E-2"/>
          <c:y val="2.85951006124234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'Indent failure details 23dec'!$B$5:$B$21</c:f>
              <c:strCache>
                <c:ptCount val="17"/>
                <c:pt idx="0">
                  <c:v>KCC loan</c:v>
                </c:pt>
                <c:pt idx="1">
                  <c:v>No ratoon/ uprooted ratoon</c:v>
                </c:pt>
                <c:pt idx="2">
                  <c:v>Will supply cane on next purchey</c:v>
                </c:pt>
                <c:pt idx="3">
                  <c:v>Dead grower</c:v>
                </c:pt>
                <c:pt idx="4">
                  <c:v>Already supplied cane this week</c:v>
                </c:pt>
                <c:pt idx="5">
                  <c:v>Supply on other family member satta</c:v>
                </c:pt>
                <c:pt idx="6">
                  <c:v>Supply to KOLHU</c:v>
                </c:pt>
                <c:pt idx="7">
                  <c:v>Cane destroyed in flood</c:v>
                </c:pt>
                <c:pt idx="8">
                  <c:v>Message not seen/received (fill SMS inbox)</c:v>
                </c:pt>
                <c:pt idx="9">
                  <c:v>Less BQ</c:v>
                </c:pt>
                <c:pt idx="10">
                  <c:v>Contract farming</c:v>
                </c:pt>
                <c:pt idx="11">
                  <c:v>Increase supply mode</c:v>
                </c:pt>
                <c:pt idx="12">
                  <c:v>Others</c:v>
                </c:pt>
                <c:pt idx="13">
                  <c:v>Water logged no pathway</c:v>
                </c:pt>
                <c:pt idx="14">
                  <c:v>Family problem, will supply cane</c:v>
                </c:pt>
                <c:pt idx="15">
                  <c:v>Labour unavialbility</c:v>
                </c:pt>
                <c:pt idx="16">
                  <c:v>Wrong number</c:v>
                </c:pt>
              </c:strCache>
            </c:strRef>
          </c:cat>
          <c:val>
            <c:numRef>
              <c:f>'Indent failure details 23dec'!$J$5:$J$21</c:f>
              <c:numCache>
                <c:formatCode>General</c:formatCode>
                <c:ptCount val="17"/>
                <c:pt idx="0">
                  <c:v>821</c:v>
                </c:pt>
                <c:pt idx="1">
                  <c:v>576</c:v>
                </c:pt>
                <c:pt idx="2">
                  <c:v>347</c:v>
                </c:pt>
                <c:pt idx="3">
                  <c:v>252</c:v>
                </c:pt>
                <c:pt idx="4">
                  <c:v>131</c:v>
                </c:pt>
                <c:pt idx="5">
                  <c:v>60</c:v>
                </c:pt>
                <c:pt idx="6">
                  <c:v>38</c:v>
                </c:pt>
                <c:pt idx="7">
                  <c:v>30</c:v>
                </c:pt>
                <c:pt idx="8">
                  <c:v>24</c:v>
                </c:pt>
                <c:pt idx="9">
                  <c:v>18</c:v>
                </c:pt>
                <c:pt idx="10">
                  <c:v>9</c:v>
                </c:pt>
                <c:pt idx="11">
                  <c:v>8</c:v>
                </c:pt>
                <c:pt idx="12">
                  <c:v>8</c:v>
                </c:pt>
                <c:pt idx="13">
                  <c:v>6</c:v>
                </c:pt>
                <c:pt idx="14">
                  <c:v>3</c:v>
                </c:pt>
                <c:pt idx="15">
                  <c:v>2</c:v>
                </c:pt>
                <c:pt idx="16">
                  <c:v>1</c:v>
                </c:pt>
              </c:numCache>
            </c:numRef>
          </c:val>
          <c:extLst>
            <c:ext xmlns:c16="http://schemas.microsoft.com/office/drawing/2014/chart" uri="{C3380CC4-5D6E-409C-BE32-E72D297353CC}">
              <c16:uniqueId val="{00000000-69E1-468F-A63F-510BC5C6E58D}"/>
            </c:ext>
          </c:extLst>
        </c:ser>
        <c:dLbls>
          <c:showLegendKey val="0"/>
          <c:showVal val="0"/>
          <c:showCatName val="0"/>
          <c:showSerName val="0"/>
          <c:showPercent val="0"/>
          <c:showBubbleSize val="0"/>
        </c:dLbls>
        <c:gapWidth val="182"/>
        <c:axId val="843033568"/>
        <c:axId val="843044008"/>
      </c:barChart>
      <c:catAx>
        <c:axId val="843033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43044008"/>
        <c:crosses val="autoZero"/>
        <c:auto val="1"/>
        <c:lblAlgn val="ctr"/>
        <c:lblOffset val="100"/>
        <c:noMultiLvlLbl val="0"/>
      </c:catAx>
      <c:valAx>
        <c:axId val="843044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43033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2025-26</c:v>
          </c:tx>
          <c:spPr>
            <a:solidFill>
              <a:schemeClr val="accent1"/>
            </a:solidFill>
            <a:ln>
              <a:noFill/>
            </a:ln>
            <a:effectLst/>
          </c:spPr>
          <c:invertIfNegative val="0"/>
          <c:dPt>
            <c:idx val="2"/>
            <c:invertIfNegative val="0"/>
            <c:bubble3D val="0"/>
            <c:spPr>
              <a:solidFill>
                <a:srgbClr val="00B050"/>
              </a:solidFill>
              <a:ln>
                <a:noFill/>
              </a:ln>
              <a:effectLst/>
            </c:spPr>
            <c:extLst>
              <c:ext xmlns:c16="http://schemas.microsoft.com/office/drawing/2014/chart" uri="{C3380CC4-5D6E-409C-BE32-E72D297353CC}">
                <c16:uniqueId val="{00000001-58AF-4BC6-B9B3-E6897F9914F6}"/>
              </c:ext>
            </c:extLst>
          </c:dPt>
          <c:cat>
            <c:strRef>
              <c:f>'Pol%'!$L$4:$L$15</c:f>
              <c:strCache>
                <c:ptCount val="12"/>
                <c:pt idx="0">
                  <c:v>Ramgarh</c:v>
                </c:pt>
                <c:pt idx="1">
                  <c:v>Jawaharpur</c:v>
                </c:pt>
                <c:pt idx="2">
                  <c:v>Aira</c:v>
                </c:pt>
                <c:pt idx="3">
                  <c:v>Gularia</c:v>
                </c:pt>
                <c:pt idx="4">
                  <c:v>Hargaon</c:v>
                </c:pt>
                <c:pt idx="5">
                  <c:v>Kumbhi</c:v>
                </c:pt>
                <c:pt idx="6">
                  <c:v>Rupapur</c:v>
                </c:pt>
                <c:pt idx="7">
                  <c:v>Biswan</c:v>
                </c:pt>
                <c:pt idx="8">
                  <c:v>Hariawan</c:v>
                </c:pt>
                <c:pt idx="9">
                  <c:v>Ajbapur</c:v>
                </c:pt>
                <c:pt idx="10">
                  <c:v>Rosa</c:v>
                </c:pt>
                <c:pt idx="11">
                  <c:v>K. Khera</c:v>
                </c:pt>
              </c:strCache>
            </c:strRef>
          </c:cat>
          <c:val>
            <c:numRef>
              <c:f>'Pol%'!$M$4:$M$15</c:f>
              <c:numCache>
                <c:formatCode>0.00</c:formatCode>
                <c:ptCount val="12"/>
                <c:pt idx="0">
                  <c:v>13.26</c:v>
                </c:pt>
                <c:pt idx="1">
                  <c:v>13.07</c:v>
                </c:pt>
                <c:pt idx="2">
                  <c:v>13.02</c:v>
                </c:pt>
                <c:pt idx="3">
                  <c:v>13</c:v>
                </c:pt>
                <c:pt idx="4">
                  <c:v>12.82</c:v>
                </c:pt>
                <c:pt idx="5">
                  <c:v>12.77</c:v>
                </c:pt>
                <c:pt idx="6">
                  <c:v>12.57</c:v>
                </c:pt>
                <c:pt idx="7">
                  <c:v>12.56</c:v>
                </c:pt>
                <c:pt idx="8">
                  <c:v>12.55</c:v>
                </c:pt>
                <c:pt idx="9">
                  <c:v>12.5</c:v>
                </c:pt>
                <c:pt idx="10">
                  <c:v>12.46</c:v>
                </c:pt>
                <c:pt idx="11">
                  <c:v>12.33</c:v>
                </c:pt>
              </c:numCache>
            </c:numRef>
          </c:val>
          <c:extLst>
            <c:ext xmlns:c16="http://schemas.microsoft.com/office/drawing/2014/chart" uri="{C3380CC4-5D6E-409C-BE32-E72D297353CC}">
              <c16:uniqueId val="{00000002-58AF-4BC6-B9B3-E6897F9914F6}"/>
            </c:ext>
          </c:extLst>
        </c:ser>
        <c:ser>
          <c:idx val="1"/>
          <c:order val="1"/>
          <c:tx>
            <c:v>2024-25</c:v>
          </c:tx>
          <c:spPr>
            <a:solidFill>
              <a:schemeClr val="accent2"/>
            </a:solidFill>
            <a:ln>
              <a:noFill/>
            </a:ln>
            <a:effectLst/>
          </c:spPr>
          <c:invertIfNegative val="0"/>
          <c:cat>
            <c:strRef>
              <c:f>'Pol%'!$L$4:$L$15</c:f>
              <c:strCache>
                <c:ptCount val="12"/>
                <c:pt idx="0">
                  <c:v>Ramgarh</c:v>
                </c:pt>
                <c:pt idx="1">
                  <c:v>Jawaharpur</c:v>
                </c:pt>
                <c:pt idx="2">
                  <c:v>Aira</c:v>
                </c:pt>
                <c:pt idx="3">
                  <c:v>Gularia</c:v>
                </c:pt>
                <c:pt idx="4">
                  <c:v>Hargaon</c:v>
                </c:pt>
                <c:pt idx="5">
                  <c:v>Kumbhi</c:v>
                </c:pt>
                <c:pt idx="6">
                  <c:v>Rupapur</c:v>
                </c:pt>
                <c:pt idx="7">
                  <c:v>Biswan</c:v>
                </c:pt>
                <c:pt idx="8">
                  <c:v>Hariawan</c:v>
                </c:pt>
                <c:pt idx="9">
                  <c:v>Ajbapur</c:v>
                </c:pt>
                <c:pt idx="10">
                  <c:v>Rosa</c:v>
                </c:pt>
                <c:pt idx="11">
                  <c:v>K. Khera</c:v>
                </c:pt>
              </c:strCache>
            </c:strRef>
          </c:cat>
          <c:val>
            <c:numRef>
              <c:f>'Pol%'!$N$4:$N$15</c:f>
              <c:numCache>
                <c:formatCode>0.00</c:formatCode>
                <c:ptCount val="12"/>
                <c:pt idx="0">
                  <c:v>13.68</c:v>
                </c:pt>
                <c:pt idx="1">
                  <c:v>13.25</c:v>
                </c:pt>
                <c:pt idx="2">
                  <c:v>13.42</c:v>
                </c:pt>
                <c:pt idx="3">
                  <c:v>13.47</c:v>
                </c:pt>
                <c:pt idx="4">
                  <c:v>12.85</c:v>
                </c:pt>
                <c:pt idx="5">
                  <c:v>13.14</c:v>
                </c:pt>
                <c:pt idx="6">
                  <c:v>12.7</c:v>
                </c:pt>
                <c:pt idx="7">
                  <c:v>13.01</c:v>
                </c:pt>
                <c:pt idx="8">
                  <c:v>12.43</c:v>
                </c:pt>
                <c:pt idx="9">
                  <c:v>12.45</c:v>
                </c:pt>
                <c:pt idx="10">
                  <c:v>12.43</c:v>
                </c:pt>
                <c:pt idx="11">
                  <c:v>12.85</c:v>
                </c:pt>
              </c:numCache>
            </c:numRef>
          </c:val>
          <c:extLst>
            <c:ext xmlns:c16="http://schemas.microsoft.com/office/drawing/2014/chart" uri="{C3380CC4-5D6E-409C-BE32-E72D297353CC}">
              <c16:uniqueId val="{00000003-58AF-4BC6-B9B3-E6897F9914F6}"/>
            </c:ext>
          </c:extLst>
        </c:ser>
        <c:dLbls>
          <c:showLegendKey val="0"/>
          <c:showVal val="0"/>
          <c:showCatName val="0"/>
          <c:showSerName val="0"/>
          <c:showPercent val="0"/>
          <c:showBubbleSize val="0"/>
        </c:dLbls>
        <c:gapWidth val="219"/>
        <c:overlap val="-27"/>
        <c:axId val="496338048"/>
        <c:axId val="496337328"/>
      </c:barChart>
      <c:catAx>
        <c:axId val="49633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96337328"/>
        <c:crosses val="autoZero"/>
        <c:auto val="1"/>
        <c:lblAlgn val="ctr"/>
        <c:lblOffset val="100"/>
        <c:noMultiLvlLbl val="0"/>
      </c:catAx>
      <c:valAx>
        <c:axId val="496337328"/>
        <c:scaling>
          <c:orientation val="minMax"/>
          <c:max val="14"/>
          <c:min val="8"/>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96338048"/>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0.34202</cdr:x>
      <cdr:y>0.5</cdr:y>
    </cdr:from>
    <cdr:to>
      <cdr:x>0.65798</cdr:x>
      <cdr:y>0.73641</cdr:y>
    </cdr:to>
    <cdr:sp macro="" textlink="">
      <cdr:nvSpPr>
        <cdr:cNvPr id="2" name="TextBox 4">
          <a:extLst xmlns:a="http://schemas.openxmlformats.org/drawingml/2006/main">
            <a:ext uri="{FF2B5EF4-FFF2-40B4-BE49-F238E27FC236}">
              <a16:creationId xmlns:a16="http://schemas.microsoft.com/office/drawing/2014/main" id="{94E69ABC-60F0-2017-CF32-DD50A04079EF}"/>
            </a:ext>
          </a:extLst>
        </cdr:cNvPr>
        <cdr:cNvSpPr txBox="1"/>
      </cdr:nvSpPr>
      <cdr:spPr>
        <a:xfrm xmlns:a="http://schemas.openxmlformats.org/drawingml/2006/main">
          <a:off x="1771604" y="901426"/>
          <a:ext cx="1636628" cy="426209"/>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800" b="1" dirty="0"/>
            <a:t>Cane Crushed</a:t>
          </a:r>
        </a:p>
      </cdr:txBody>
    </cdr:sp>
  </cdr:relSizeAnchor>
</c:userShapes>
</file>

<file path=ppt/drawings/drawing2.xml><?xml version="1.0" encoding="utf-8"?>
<c:userShapes xmlns:c="http://schemas.openxmlformats.org/drawingml/2006/chart">
  <cdr:relSizeAnchor xmlns:cdr="http://schemas.openxmlformats.org/drawingml/2006/chartDrawing">
    <cdr:from>
      <cdr:x>0.33373</cdr:x>
      <cdr:y>0.50411</cdr:y>
    </cdr:from>
    <cdr:to>
      <cdr:x>0.71125</cdr:x>
      <cdr:y>0.69056</cdr:y>
    </cdr:to>
    <cdr:sp macro="" textlink="">
      <cdr:nvSpPr>
        <cdr:cNvPr id="2" name="TextBox 1">
          <a:extLst xmlns:a="http://schemas.openxmlformats.org/drawingml/2006/main">
            <a:ext uri="{FF2B5EF4-FFF2-40B4-BE49-F238E27FC236}">
              <a16:creationId xmlns:a16="http://schemas.microsoft.com/office/drawing/2014/main" id="{5F156487-CDF7-6B69-43FD-161F60EF42F4}"/>
            </a:ext>
          </a:extLst>
        </cdr:cNvPr>
        <cdr:cNvSpPr txBox="1"/>
      </cdr:nvSpPr>
      <cdr:spPr>
        <a:xfrm xmlns:a="http://schemas.openxmlformats.org/drawingml/2006/main">
          <a:off x="1666865" y="941125"/>
          <a:ext cx="1885534" cy="348083"/>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800" b="1" dirty="0"/>
            <a:t>GCV : Bagasse</a:t>
          </a:r>
        </a:p>
      </cdr:txBody>
    </cdr:sp>
  </cdr:relSizeAnchor>
</c:userShapes>
</file>

<file path=ppt/drawings/drawing3.xml><?xml version="1.0" encoding="utf-8"?>
<c:userShapes xmlns:c="http://schemas.openxmlformats.org/drawingml/2006/chart">
  <cdr:relSizeAnchor xmlns:cdr="http://schemas.openxmlformats.org/drawingml/2006/chartDrawing">
    <cdr:from>
      <cdr:x>0.33799</cdr:x>
      <cdr:y>0.5761</cdr:y>
    </cdr:from>
    <cdr:to>
      <cdr:x>0.73033</cdr:x>
      <cdr:y>0.74127</cdr:y>
    </cdr:to>
    <cdr:sp macro="" textlink="">
      <cdr:nvSpPr>
        <cdr:cNvPr id="2" name="TextBox 1">
          <a:extLst xmlns:a="http://schemas.openxmlformats.org/drawingml/2006/main">
            <a:ext uri="{FF2B5EF4-FFF2-40B4-BE49-F238E27FC236}">
              <a16:creationId xmlns:a16="http://schemas.microsoft.com/office/drawing/2014/main" id="{25C24CC5-2CE4-9DC0-BADB-BE06623E2828}"/>
            </a:ext>
          </a:extLst>
        </cdr:cNvPr>
        <cdr:cNvSpPr txBox="1"/>
      </cdr:nvSpPr>
      <cdr:spPr>
        <a:xfrm xmlns:a="http://schemas.openxmlformats.org/drawingml/2006/main">
          <a:off x="1672890" y="998753"/>
          <a:ext cx="1941848" cy="286352"/>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Gross SHR of PP</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1"/>
            <a:ext cx="2929837" cy="497126"/>
          </a:xfrm>
          <a:prstGeom prst="rect">
            <a:avLst/>
          </a:prstGeom>
        </p:spPr>
        <p:txBody>
          <a:bodyPr vert="horz" lIns="93277" tIns="46637" rIns="93277" bIns="46637" rtlCol="0"/>
          <a:lstStyle>
            <a:lvl1pPr algn="l">
              <a:defRPr sz="1200"/>
            </a:lvl1pPr>
          </a:lstStyle>
          <a:p>
            <a:endParaRPr lang="en-US"/>
          </a:p>
        </p:txBody>
      </p:sp>
      <p:sp>
        <p:nvSpPr>
          <p:cNvPr id="3" name="Date Placeholder 2"/>
          <p:cNvSpPr>
            <a:spLocks noGrp="1"/>
          </p:cNvSpPr>
          <p:nvPr>
            <p:ph type="dt" sz="quarter" idx="1"/>
          </p:nvPr>
        </p:nvSpPr>
        <p:spPr>
          <a:xfrm>
            <a:off x="3829773" y="1"/>
            <a:ext cx="2929837" cy="497126"/>
          </a:xfrm>
          <a:prstGeom prst="rect">
            <a:avLst/>
          </a:prstGeom>
        </p:spPr>
        <p:txBody>
          <a:bodyPr vert="horz" lIns="93277" tIns="46637" rIns="93277" bIns="46637" rtlCol="0"/>
          <a:lstStyle>
            <a:lvl1pPr algn="r">
              <a:defRPr sz="1200"/>
            </a:lvl1pPr>
          </a:lstStyle>
          <a:p>
            <a:fld id="{EAB5B2CE-F9B7-40D2-AF18-986410BA420A}" type="datetimeFigureOut">
              <a:rPr lang="en-US" smtClean="0"/>
              <a:pPr/>
              <a:t>1/5/2026</a:t>
            </a:fld>
            <a:endParaRPr lang="en-US"/>
          </a:p>
        </p:txBody>
      </p:sp>
      <p:sp>
        <p:nvSpPr>
          <p:cNvPr id="4" name="Footer Placeholder 3"/>
          <p:cNvSpPr>
            <a:spLocks noGrp="1"/>
          </p:cNvSpPr>
          <p:nvPr>
            <p:ph type="ftr" sz="quarter" idx="2"/>
          </p:nvPr>
        </p:nvSpPr>
        <p:spPr>
          <a:xfrm>
            <a:off x="6" y="9443666"/>
            <a:ext cx="2929837" cy="497126"/>
          </a:xfrm>
          <a:prstGeom prst="rect">
            <a:avLst/>
          </a:prstGeom>
        </p:spPr>
        <p:txBody>
          <a:bodyPr vert="horz" lIns="93277" tIns="46637" rIns="93277" bIns="46637" rtlCol="0" anchor="b"/>
          <a:lstStyle>
            <a:lvl1pPr algn="l">
              <a:defRPr sz="1200"/>
            </a:lvl1pPr>
          </a:lstStyle>
          <a:p>
            <a:endParaRPr lang="en-US"/>
          </a:p>
        </p:txBody>
      </p:sp>
      <p:sp>
        <p:nvSpPr>
          <p:cNvPr id="5" name="Slide Number Placeholder 4"/>
          <p:cNvSpPr>
            <a:spLocks noGrp="1"/>
          </p:cNvSpPr>
          <p:nvPr>
            <p:ph type="sldNum" sz="quarter" idx="3"/>
          </p:nvPr>
        </p:nvSpPr>
        <p:spPr>
          <a:xfrm>
            <a:off x="3829773" y="9443666"/>
            <a:ext cx="2929837" cy="497126"/>
          </a:xfrm>
          <a:prstGeom prst="rect">
            <a:avLst/>
          </a:prstGeom>
        </p:spPr>
        <p:txBody>
          <a:bodyPr vert="horz" lIns="93277" tIns="46637" rIns="93277" bIns="46637" rtlCol="0" anchor="b"/>
          <a:lstStyle>
            <a:lvl1pPr algn="r">
              <a:defRPr sz="1200"/>
            </a:lvl1pPr>
          </a:lstStyle>
          <a:p>
            <a:fld id="{C85EED50-CAEC-4EF8-8E09-45E9574861DB}" type="slidenum">
              <a:rPr lang="en-US" smtClean="0"/>
              <a:pPr/>
              <a:t>‹#›</a:t>
            </a:fld>
            <a:endParaRPr lang="en-US"/>
          </a:p>
        </p:txBody>
      </p:sp>
    </p:spTree>
    <p:extLst>
      <p:ext uri="{BB962C8B-B14F-4D97-AF65-F5344CB8AC3E}">
        <p14:creationId xmlns:p14="http://schemas.microsoft.com/office/powerpoint/2010/main" val="580241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1"/>
            <a:ext cx="2929837" cy="497126"/>
          </a:xfrm>
          <a:prstGeom prst="rect">
            <a:avLst/>
          </a:prstGeom>
        </p:spPr>
        <p:txBody>
          <a:bodyPr vert="horz" lIns="93277" tIns="46637" rIns="93277" bIns="46637" rtlCol="0"/>
          <a:lstStyle>
            <a:lvl1pPr algn="l">
              <a:defRPr sz="1200"/>
            </a:lvl1pPr>
          </a:lstStyle>
          <a:p>
            <a:endParaRPr lang="en-US"/>
          </a:p>
        </p:txBody>
      </p:sp>
      <p:sp>
        <p:nvSpPr>
          <p:cNvPr id="3" name="Date Placeholder 2"/>
          <p:cNvSpPr>
            <a:spLocks noGrp="1"/>
          </p:cNvSpPr>
          <p:nvPr>
            <p:ph type="dt" idx="1"/>
          </p:nvPr>
        </p:nvSpPr>
        <p:spPr>
          <a:xfrm>
            <a:off x="3829773" y="1"/>
            <a:ext cx="2929837" cy="497126"/>
          </a:xfrm>
          <a:prstGeom prst="rect">
            <a:avLst/>
          </a:prstGeom>
        </p:spPr>
        <p:txBody>
          <a:bodyPr vert="horz" lIns="93277" tIns="46637" rIns="93277" bIns="46637" rtlCol="0"/>
          <a:lstStyle>
            <a:lvl1pPr algn="r">
              <a:defRPr sz="1200"/>
            </a:lvl1pPr>
          </a:lstStyle>
          <a:p>
            <a:fld id="{9161A957-412B-494A-8C87-558F7200AF06}" type="datetimeFigureOut">
              <a:rPr lang="en-US" smtClean="0"/>
              <a:pPr/>
              <a:t>1/5/2026</a:t>
            </a:fld>
            <a:endParaRPr lang="en-US"/>
          </a:p>
        </p:txBody>
      </p:sp>
      <p:sp>
        <p:nvSpPr>
          <p:cNvPr id="4" name="Slide Image Placeholder 3"/>
          <p:cNvSpPr>
            <a:spLocks noGrp="1" noRot="1" noChangeAspect="1"/>
          </p:cNvSpPr>
          <p:nvPr>
            <p:ph type="sldImg" idx="2"/>
          </p:nvPr>
        </p:nvSpPr>
        <p:spPr>
          <a:xfrm>
            <a:off x="66675" y="746125"/>
            <a:ext cx="6627813" cy="3729038"/>
          </a:xfrm>
          <a:prstGeom prst="rect">
            <a:avLst/>
          </a:prstGeom>
          <a:noFill/>
          <a:ln w="12700">
            <a:solidFill>
              <a:prstClr val="black"/>
            </a:solidFill>
          </a:ln>
        </p:spPr>
        <p:txBody>
          <a:bodyPr vert="horz" lIns="93277" tIns="46637" rIns="93277" bIns="46637" rtlCol="0" anchor="ctr"/>
          <a:lstStyle/>
          <a:p>
            <a:endParaRPr lang="en-US"/>
          </a:p>
        </p:txBody>
      </p:sp>
      <p:sp>
        <p:nvSpPr>
          <p:cNvPr id="5" name="Notes Placeholder 4"/>
          <p:cNvSpPr>
            <a:spLocks noGrp="1"/>
          </p:cNvSpPr>
          <p:nvPr>
            <p:ph type="body" sz="quarter" idx="3"/>
          </p:nvPr>
        </p:nvSpPr>
        <p:spPr>
          <a:xfrm>
            <a:off x="676118" y="4722701"/>
            <a:ext cx="5408930" cy="4474131"/>
          </a:xfrm>
          <a:prstGeom prst="rect">
            <a:avLst/>
          </a:prstGeom>
        </p:spPr>
        <p:txBody>
          <a:bodyPr vert="horz" lIns="93277" tIns="46637" rIns="93277" bIns="4663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6" y="9443666"/>
            <a:ext cx="2929837" cy="497126"/>
          </a:xfrm>
          <a:prstGeom prst="rect">
            <a:avLst/>
          </a:prstGeom>
        </p:spPr>
        <p:txBody>
          <a:bodyPr vert="horz" lIns="93277" tIns="46637" rIns="93277" bIns="46637" rtlCol="0" anchor="b"/>
          <a:lstStyle>
            <a:lvl1pPr algn="l">
              <a:defRPr sz="1200"/>
            </a:lvl1pPr>
          </a:lstStyle>
          <a:p>
            <a:endParaRPr lang="en-US"/>
          </a:p>
        </p:txBody>
      </p:sp>
      <p:sp>
        <p:nvSpPr>
          <p:cNvPr id="7" name="Slide Number Placeholder 6"/>
          <p:cNvSpPr>
            <a:spLocks noGrp="1"/>
          </p:cNvSpPr>
          <p:nvPr>
            <p:ph type="sldNum" sz="quarter" idx="5"/>
          </p:nvPr>
        </p:nvSpPr>
        <p:spPr>
          <a:xfrm>
            <a:off x="3829773" y="9443666"/>
            <a:ext cx="2929837" cy="497126"/>
          </a:xfrm>
          <a:prstGeom prst="rect">
            <a:avLst/>
          </a:prstGeom>
        </p:spPr>
        <p:txBody>
          <a:bodyPr vert="horz" lIns="93277" tIns="46637" rIns="93277" bIns="46637" rtlCol="0" anchor="b"/>
          <a:lstStyle>
            <a:lvl1pPr algn="r">
              <a:defRPr sz="1200"/>
            </a:lvl1pPr>
          </a:lstStyle>
          <a:p>
            <a:fld id="{B916A8B6-9DC3-43D9-9753-972AFB3B8ACE}" type="slidenum">
              <a:rPr lang="en-US" smtClean="0"/>
              <a:pPr/>
              <a:t>‹#›</a:t>
            </a:fld>
            <a:endParaRPr lang="en-US"/>
          </a:p>
        </p:txBody>
      </p:sp>
    </p:spTree>
    <p:extLst>
      <p:ext uri="{BB962C8B-B14F-4D97-AF65-F5344CB8AC3E}">
        <p14:creationId xmlns:p14="http://schemas.microsoft.com/office/powerpoint/2010/main" val="2080088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00"/>
                </a:solidFill>
              </a:rPr>
              <a:t>Dec-25 Sugar Sale Free 91140 </a:t>
            </a:r>
            <a:r>
              <a:rPr lang="en-US" dirty="0" err="1">
                <a:solidFill>
                  <a:srgbClr val="FFFF00"/>
                </a:solidFill>
              </a:rPr>
              <a:t>Qtls</a:t>
            </a:r>
            <a:r>
              <a:rPr lang="en-US" dirty="0">
                <a:solidFill>
                  <a:srgbClr val="FFFF00"/>
                </a:solidFill>
              </a:rPr>
              <a:t> &amp; Export 6090 </a:t>
            </a:r>
            <a:r>
              <a:rPr lang="en-US" dirty="0" err="1">
                <a:solidFill>
                  <a:srgbClr val="FFFF00"/>
                </a:solidFill>
              </a:rPr>
              <a:t>Qtl</a:t>
            </a:r>
            <a:r>
              <a:rPr lang="en-US" dirty="0">
                <a:solidFill>
                  <a:srgbClr val="FFFF00"/>
                </a:solidFill>
              </a:rPr>
              <a:t> Total=97230 </a:t>
            </a:r>
            <a:r>
              <a:rPr lang="en-US" dirty="0" err="1">
                <a:solidFill>
                  <a:srgbClr val="FFFF00"/>
                </a:solidFill>
              </a:rPr>
              <a:t>Qtls</a:t>
            </a:r>
            <a:endParaRPr lang="en-US" dirty="0">
              <a:solidFill>
                <a:srgbClr val="FFFF00"/>
              </a:solidFill>
            </a:endParaRPr>
          </a:p>
          <a:p>
            <a:r>
              <a:rPr lang="en-US" dirty="0">
                <a:solidFill>
                  <a:srgbClr val="FFFF00"/>
                </a:solidFill>
              </a:rPr>
              <a:t>Jan-26 Sugar Sale Free-5373 </a:t>
            </a:r>
            <a:r>
              <a:rPr lang="en-US" dirty="0" err="1">
                <a:solidFill>
                  <a:srgbClr val="FFFF00"/>
                </a:solidFill>
              </a:rPr>
              <a:t>qtl</a:t>
            </a:r>
            <a:r>
              <a:rPr lang="en-US" dirty="0">
                <a:solidFill>
                  <a:srgbClr val="FFFF00"/>
                </a:solidFill>
              </a:rPr>
              <a:t> &amp; Export 420 </a:t>
            </a:r>
            <a:r>
              <a:rPr lang="en-US" dirty="0" err="1">
                <a:solidFill>
                  <a:srgbClr val="FFFF00"/>
                </a:solidFill>
              </a:rPr>
              <a:t>Qtl</a:t>
            </a:r>
            <a:r>
              <a:rPr lang="en-US" dirty="0">
                <a:solidFill>
                  <a:srgbClr val="FFFF00"/>
                </a:solidFill>
              </a:rPr>
              <a:t> Total=5793 </a:t>
            </a:r>
            <a:r>
              <a:rPr lang="en-US" dirty="0" err="1">
                <a:solidFill>
                  <a:srgbClr val="FFFF00"/>
                </a:solidFill>
              </a:rPr>
              <a:t>qtl</a:t>
            </a:r>
            <a:endParaRPr lang="en-US" dirty="0">
              <a:solidFill>
                <a:srgbClr val="FFFF00"/>
              </a:solidFill>
            </a:endParaRPr>
          </a:p>
          <a:p>
            <a:endParaRPr lang="en-IN" dirty="0">
              <a:solidFill>
                <a:srgbClr val="FFFF00"/>
              </a:solidFill>
            </a:endParaRPr>
          </a:p>
        </p:txBody>
      </p:sp>
      <p:sp>
        <p:nvSpPr>
          <p:cNvPr id="4" name="Slide Number Placeholder 3"/>
          <p:cNvSpPr>
            <a:spLocks noGrp="1"/>
          </p:cNvSpPr>
          <p:nvPr>
            <p:ph type="sldNum" sz="quarter" idx="5"/>
          </p:nvPr>
        </p:nvSpPr>
        <p:spPr/>
        <p:txBody>
          <a:bodyPr/>
          <a:lstStyle/>
          <a:p>
            <a:fld id="{3F533123-56A2-444B-9B6E-340A6B7FEA57}" type="slidenum">
              <a:rPr lang="en-IN" smtClean="0"/>
              <a:t>2</a:t>
            </a:fld>
            <a:endParaRPr lang="en-IN"/>
          </a:p>
        </p:txBody>
      </p:sp>
    </p:spTree>
    <p:extLst>
      <p:ext uri="{BB962C8B-B14F-4D97-AF65-F5344CB8AC3E}">
        <p14:creationId xmlns:p14="http://schemas.microsoft.com/office/powerpoint/2010/main" val="251605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Calibri" panose="020F0502020204030204" pitchFamily="34" charset="0"/>
              </a:rPr>
              <a:t>Good:  &gt;= 90%</a:t>
            </a:r>
            <a:r>
              <a:rPr lang="en-US" dirty="0"/>
              <a:t> </a:t>
            </a:r>
            <a:r>
              <a:rPr lang="en-US" sz="1800" b="1" i="0" u="none" strike="noStrike" dirty="0">
                <a:solidFill>
                  <a:srgbClr val="000000"/>
                </a:solidFill>
                <a:effectLst/>
                <a:latin typeface="Calibri" panose="020F0502020204030204" pitchFamily="34" charset="0"/>
              </a:rPr>
              <a:t>Average: &gt;=70% and &lt;90%</a:t>
            </a:r>
            <a:r>
              <a:rPr lang="en-US" dirty="0"/>
              <a:t> </a:t>
            </a:r>
            <a:r>
              <a:rPr lang="en-US" sz="1800" b="1" i="0" u="none" strike="noStrike" dirty="0">
                <a:solidFill>
                  <a:srgbClr val="000000"/>
                </a:solidFill>
                <a:effectLst/>
                <a:latin typeface="Calibri" panose="020F0502020204030204" pitchFamily="34" charset="0"/>
              </a:rPr>
              <a:t>Poor: &lt;70%</a:t>
            </a:r>
            <a:r>
              <a:rPr lang="en-US" dirty="0"/>
              <a:t> </a:t>
            </a:r>
          </a:p>
        </p:txBody>
      </p:sp>
      <p:sp>
        <p:nvSpPr>
          <p:cNvPr id="4" name="Slide Number Placeholder 3"/>
          <p:cNvSpPr>
            <a:spLocks noGrp="1"/>
          </p:cNvSpPr>
          <p:nvPr>
            <p:ph type="sldNum" sz="quarter" idx="5"/>
          </p:nvPr>
        </p:nvSpPr>
        <p:spPr/>
        <p:txBody>
          <a:bodyPr/>
          <a:lstStyle/>
          <a:p>
            <a:fld id="{B916A8B6-9DC3-43D9-9753-972AFB3B8ACE}" type="slidenum">
              <a:rPr lang="en-US" smtClean="0"/>
              <a:pPr/>
              <a:t>13</a:t>
            </a:fld>
            <a:endParaRPr lang="en-US" dirty="0"/>
          </a:p>
        </p:txBody>
      </p:sp>
    </p:spTree>
    <p:extLst>
      <p:ext uri="{BB962C8B-B14F-4D97-AF65-F5344CB8AC3E}">
        <p14:creationId xmlns:p14="http://schemas.microsoft.com/office/powerpoint/2010/main" val="3841155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30</a:t>
            </a:fld>
            <a:endParaRPr lang="en-US" dirty="0"/>
          </a:p>
        </p:txBody>
      </p:sp>
    </p:spTree>
    <p:extLst>
      <p:ext uri="{BB962C8B-B14F-4D97-AF65-F5344CB8AC3E}">
        <p14:creationId xmlns:p14="http://schemas.microsoft.com/office/powerpoint/2010/main" val="2150700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698500"/>
            <a:ext cx="6205538"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39</a:t>
            </a:fld>
            <a:endParaRPr lang="en-US"/>
          </a:p>
        </p:txBody>
      </p:sp>
    </p:spTree>
    <p:extLst>
      <p:ext uri="{BB962C8B-B14F-4D97-AF65-F5344CB8AC3E}">
        <p14:creationId xmlns:p14="http://schemas.microsoft.com/office/powerpoint/2010/main" val="4234180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A3842-A1C2-F984-3267-ADA59F3C7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A729C-EAEC-8F1F-EF85-8F033444FF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3C771-2C68-B26B-5759-D8066B8160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B922C2-3DB4-AD14-2E06-6162B6FFA39D}"/>
              </a:ext>
            </a:extLst>
          </p:cNvPr>
          <p:cNvSpPr>
            <a:spLocks noGrp="1"/>
          </p:cNvSpPr>
          <p:nvPr>
            <p:ph type="sldNum" sz="quarter" idx="5"/>
          </p:nvPr>
        </p:nvSpPr>
        <p:spPr/>
        <p:txBody>
          <a:bodyPr/>
          <a:lstStyle/>
          <a:p>
            <a:fld id="{B916A8B6-9DC3-43D9-9753-972AFB3B8ACE}" type="slidenum">
              <a:rPr lang="en-US" smtClean="0"/>
              <a:pPr/>
              <a:t>40</a:t>
            </a:fld>
            <a:endParaRPr lang="en-US" dirty="0"/>
          </a:p>
        </p:txBody>
      </p:sp>
    </p:spTree>
    <p:extLst>
      <p:ext uri="{BB962C8B-B14F-4D97-AF65-F5344CB8AC3E}">
        <p14:creationId xmlns:p14="http://schemas.microsoft.com/office/powerpoint/2010/main" val="405447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41</a:t>
            </a:fld>
            <a:endParaRPr lang="en-US" dirty="0"/>
          </a:p>
        </p:txBody>
      </p:sp>
    </p:spTree>
    <p:extLst>
      <p:ext uri="{BB962C8B-B14F-4D97-AF65-F5344CB8AC3E}">
        <p14:creationId xmlns:p14="http://schemas.microsoft.com/office/powerpoint/2010/main" val="2786695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42</a:t>
            </a:fld>
            <a:endParaRPr lang="en-US" dirty="0"/>
          </a:p>
        </p:txBody>
      </p:sp>
    </p:spTree>
    <p:extLst>
      <p:ext uri="{BB962C8B-B14F-4D97-AF65-F5344CB8AC3E}">
        <p14:creationId xmlns:p14="http://schemas.microsoft.com/office/powerpoint/2010/main" val="243246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4131-86CB-6A86-66E6-D18F16A1C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36C86-5DF1-6FB7-168B-C3763A5E03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F9289-40C2-CEBC-C26F-49F9A9C0FA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D0CF89-EE21-6917-3C5E-4E6955635E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935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2E162-9FEE-4B16-6FF4-994EBB32BC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4A0B0-CDEE-1913-FB16-F12C4887D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7C6F1-58C6-4265-B143-EDE370ADCB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3046B5-650E-7F99-D387-419E0104AB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64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B94F2-B0AE-7631-CCA6-02E16C568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901BE-21F2-8B6C-7DF2-DFEB1C019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11A79-50E3-1537-2C02-64644AAE3B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878D01-A6AA-6457-3CBF-05895FB81E2E}"/>
              </a:ext>
            </a:extLst>
          </p:cNvPr>
          <p:cNvSpPr>
            <a:spLocks noGrp="1"/>
          </p:cNvSpPr>
          <p:nvPr>
            <p:ph type="sldNum" sz="quarter" idx="5"/>
          </p:nvPr>
        </p:nvSpPr>
        <p:spPr/>
        <p:txBody>
          <a:bodyPr/>
          <a:lstStyle/>
          <a:p>
            <a:fld id="{B916A8B6-9DC3-43D9-9753-972AFB3B8ACE}" type="slidenum">
              <a:rPr lang="en-US" smtClean="0"/>
              <a:pPr/>
              <a:t>45</a:t>
            </a:fld>
            <a:endParaRPr lang="en-US" dirty="0"/>
          </a:p>
        </p:txBody>
      </p:sp>
    </p:spTree>
    <p:extLst>
      <p:ext uri="{BB962C8B-B14F-4D97-AF65-F5344CB8AC3E}">
        <p14:creationId xmlns:p14="http://schemas.microsoft.com/office/powerpoint/2010/main" val="3128624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6244D-2688-75E7-3973-F7A14C158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5E47F-EF08-12CD-D574-9650E2B3D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FCC96-E7BA-E16D-9FF3-84BA94A517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5E5FCB-E053-3672-1BD1-69CD37F0C65F}"/>
              </a:ext>
            </a:extLst>
          </p:cNvPr>
          <p:cNvSpPr>
            <a:spLocks noGrp="1"/>
          </p:cNvSpPr>
          <p:nvPr>
            <p:ph type="sldNum" sz="quarter" idx="5"/>
          </p:nvPr>
        </p:nvSpPr>
        <p:spPr/>
        <p:txBody>
          <a:bodyPr/>
          <a:lstStyle/>
          <a:p>
            <a:fld id="{B916A8B6-9DC3-43D9-9753-972AFB3B8ACE}" type="slidenum">
              <a:rPr lang="en-US" smtClean="0"/>
              <a:pPr/>
              <a:t>50</a:t>
            </a:fld>
            <a:endParaRPr lang="en-US" dirty="0"/>
          </a:p>
        </p:txBody>
      </p:sp>
    </p:spTree>
    <p:extLst>
      <p:ext uri="{BB962C8B-B14F-4D97-AF65-F5344CB8AC3E}">
        <p14:creationId xmlns:p14="http://schemas.microsoft.com/office/powerpoint/2010/main" val="20117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4BA96-036B-254A-C5C3-9AC273F17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705F4-28B0-28CC-1F83-5B5845F123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F490E-0B9D-E60B-982A-C4D47A6709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E8642D-2C1C-0750-3990-338EEF1C69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389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631D7-EF27-14BA-20FB-D6E09C68A9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79F606-C258-750E-BF66-53F0503FC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82EC23-AF5F-F909-0238-645B88B76F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AD122A-CC2E-B9E4-F212-8D426DCC6F43}"/>
              </a:ext>
            </a:extLst>
          </p:cNvPr>
          <p:cNvSpPr>
            <a:spLocks noGrp="1"/>
          </p:cNvSpPr>
          <p:nvPr>
            <p:ph type="sldNum" sz="quarter" idx="5"/>
          </p:nvPr>
        </p:nvSpPr>
        <p:spPr/>
        <p:txBody>
          <a:bodyPr/>
          <a:lstStyle/>
          <a:p>
            <a:fld id="{B916A8B6-9DC3-43D9-9753-972AFB3B8ACE}" type="slidenum">
              <a:rPr lang="en-US" smtClean="0"/>
              <a:pPr/>
              <a:t>52</a:t>
            </a:fld>
            <a:endParaRPr lang="en-US" dirty="0"/>
          </a:p>
        </p:txBody>
      </p:sp>
    </p:spTree>
    <p:extLst>
      <p:ext uri="{BB962C8B-B14F-4D97-AF65-F5344CB8AC3E}">
        <p14:creationId xmlns:p14="http://schemas.microsoft.com/office/powerpoint/2010/main" val="3475509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899D9-C2AE-CF4A-E8A5-05A94BEA74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C9579-8AAF-79CA-1C3D-576F823B8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0E83B5-BA2C-70E8-2338-0EF8FC31D9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7930C3-2D0E-6C72-CD8C-1F35C21E640B}"/>
              </a:ext>
            </a:extLst>
          </p:cNvPr>
          <p:cNvSpPr>
            <a:spLocks noGrp="1"/>
          </p:cNvSpPr>
          <p:nvPr>
            <p:ph type="sldNum" sz="quarter" idx="5"/>
          </p:nvPr>
        </p:nvSpPr>
        <p:spPr/>
        <p:txBody>
          <a:bodyPr/>
          <a:lstStyle/>
          <a:p>
            <a:fld id="{B916A8B6-9DC3-43D9-9753-972AFB3B8ACE}" type="slidenum">
              <a:rPr lang="en-US" smtClean="0"/>
              <a:pPr/>
              <a:t>53</a:t>
            </a:fld>
            <a:endParaRPr lang="en-US" dirty="0"/>
          </a:p>
        </p:txBody>
      </p:sp>
    </p:spTree>
    <p:extLst>
      <p:ext uri="{BB962C8B-B14F-4D97-AF65-F5344CB8AC3E}">
        <p14:creationId xmlns:p14="http://schemas.microsoft.com/office/powerpoint/2010/main" val="23041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FB47C-957D-2487-A30B-55B6093BC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AC074-CAB0-2779-7037-7D02023744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DF0AC8-103F-C152-78F0-EC8CD97853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E2B525-3223-95D5-7039-45AD0169755E}"/>
              </a:ext>
            </a:extLst>
          </p:cNvPr>
          <p:cNvSpPr>
            <a:spLocks noGrp="1"/>
          </p:cNvSpPr>
          <p:nvPr>
            <p:ph type="sldNum" sz="quarter" idx="5"/>
          </p:nvPr>
        </p:nvSpPr>
        <p:spPr/>
        <p:txBody>
          <a:bodyPr/>
          <a:lstStyle/>
          <a:p>
            <a:fld id="{B916A8B6-9DC3-43D9-9753-972AFB3B8ACE}" type="slidenum">
              <a:rPr lang="en-US" smtClean="0"/>
              <a:pPr/>
              <a:t>54</a:t>
            </a:fld>
            <a:endParaRPr lang="en-US" dirty="0"/>
          </a:p>
        </p:txBody>
      </p:sp>
    </p:spTree>
    <p:extLst>
      <p:ext uri="{BB962C8B-B14F-4D97-AF65-F5344CB8AC3E}">
        <p14:creationId xmlns:p14="http://schemas.microsoft.com/office/powerpoint/2010/main" val="3755622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1CE28-DB3B-7E63-9C2B-8FB1170A6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A7843-CCAC-15A2-DE81-96F211686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AD3EB-9AD6-D38E-2B60-F1F4E14E4D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1B23C2-376C-86AF-9B51-880B4670E3C2}"/>
              </a:ext>
            </a:extLst>
          </p:cNvPr>
          <p:cNvSpPr>
            <a:spLocks noGrp="1"/>
          </p:cNvSpPr>
          <p:nvPr>
            <p:ph type="sldNum" sz="quarter" idx="5"/>
          </p:nvPr>
        </p:nvSpPr>
        <p:spPr/>
        <p:txBody>
          <a:bodyPr/>
          <a:lstStyle/>
          <a:p>
            <a:fld id="{B916A8B6-9DC3-43D9-9753-972AFB3B8ACE}" type="slidenum">
              <a:rPr lang="en-US" smtClean="0"/>
              <a:pPr/>
              <a:t>55</a:t>
            </a:fld>
            <a:endParaRPr lang="en-US" dirty="0"/>
          </a:p>
        </p:txBody>
      </p:sp>
    </p:spTree>
    <p:extLst>
      <p:ext uri="{BB962C8B-B14F-4D97-AF65-F5344CB8AC3E}">
        <p14:creationId xmlns:p14="http://schemas.microsoft.com/office/powerpoint/2010/main" val="1374447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87548-1C23-6EC9-EC1F-FDBCA5E99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01507-0995-23F7-74E7-38F7FB19B5D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D28C884-3F04-34E1-299F-EC246A9BAD8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A385B43-4F0D-58FE-ADF9-124C4C70115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875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94EC9-D0C5-DE2E-722D-CF0BD6CE5F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FF76F-6545-102F-9E16-B49C0E2CE936}"/>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8E19BA74-1B92-00AF-7362-D40C1307FA1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4DC9F06-0B51-9F32-E6D6-7C11A963CEE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763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F1FA5-3AE8-DC44-8FD9-AE8F84EE7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118D9F-E742-B9DE-F26F-7B4EDEDF5F6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1160017-EAD4-12E3-2AA7-FD70A51DB54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1C6A871-D3B9-BD75-9909-33D800F10A2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024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AC239-03CC-2A95-A420-91829BA6F8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4F5C4-DD3B-F2E9-9B9F-0F4924FF9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71133-BE16-BB27-575E-EC6705BD7258}"/>
              </a:ext>
            </a:extLst>
          </p:cNvPr>
          <p:cNvSpPr>
            <a:spLocks noGrp="1"/>
          </p:cNvSpPr>
          <p:nvPr>
            <p:ph type="body" idx="1"/>
          </p:nvPr>
        </p:nvSpPr>
        <p:spPr/>
        <p:txBody>
          <a:bodyPr/>
          <a:lstStyle/>
          <a:p>
            <a:r>
              <a:rPr lang="en-US" dirty="0"/>
              <a:t>Pol in Cane</a:t>
            </a:r>
          </a:p>
        </p:txBody>
      </p:sp>
      <p:sp>
        <p:nvSpPr>
          <p:cNvPr id="4" name="Slide Number Placeholder 3">
            <a:extLst>
              <a:ext uri="{FF2B5EF4-FFF2-40B4-BE49-F238E27FC236}">
                <a16:creationId xmlns:a16="http://schemas.microsoft.com/office/drawing/2014/main" id="{ADEB4086-A0C5-0722-9B44-5D6BA5C7C6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98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76</a:t>
            </a:fld>
            <a:endParaRPr lang="en-US" dirty="0"/>
          </a:p>
        </p:txBody>
      </p:sp>
    </p:spTree>
    <p:extLst>
      <p:ext uri="{BB962C8B-B14F-4D97-AF65-F5344CB8AC3E}">
        <p14:creationId xmlns:p14="http://schemas.microsoft.com/office/powerpoint/2010/main" val="322519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2BA9E-29D2-6D28-FC59-042BD763C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E7392-31AB-C579-DEA2-1AFF30364C9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349AB69C-8176-447B-35FF-7E004C5E2BF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3ADCE70-E73A-C50F-F077-A6B941BAA455}"/>
              </a:ext>
            </a:extLst>
          </p:cNvPr>
          <p:cNvSpPr>
            <a:spLocks noGrp="1"/>
          </p:cNvSpPr>
          <p:nvPr>
            <p:ph type="sldNum" sz="quarter" idx="5"/>
          </p:nvPr>
        </p:nvSpPr>
        <p:spPr/>
        <p:txBody>
          <a:bodyPr/>
          <a:lstStyle/>
          <a:p>
            <a:fld id="{B916A8B6-9DC3-43D9-9753-972AFB3B8ACE}" type="slidenum">
              <a:rPr lang="en-US" smtClean="0"/>
              <a:pPr/>
              <a:t>77</a:t>
            </a:fld>
            <a:endParaRPr lang="en-US" dirty="0"/>
          </a:p>
        </p:txBody>
      </p:sp>
    </p:spTree>
    <p:extLst>
      <p:ext uri="{BB962C8B-B14F-4D97-AF65-F5344CB8AC3E}">
        <p14:creationId xmlns:p14="http://schemas.microsoft.com/office/powerpoint/2010/main" val="2536649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C6964-8EE2-283C-0CE4-523B8AA08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8EAF8-A441-458D-16C6-74A02D635CB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ABB0D7A6-D8D6-D705-3EFF-C8E94B3AC2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03AC5B-97C3-00A7-4A31-269846EBC0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513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281C9-C468-DE3B-3B45-06E7D7FCB9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2D810-8D73-62CC-834D-8FDC566DC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377E9-17B1-85E1-E8E0-3AAB30CC8F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7C296B-C507-DD9C-CA06-6AD5CE91C3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014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7245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794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5DAC1-6E1D-54F8-7CE1-3AD22CBE8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BA7E98-A4BC-8E15-6932-9A176F5B1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8CBF5-5066-BCDE-5B99-1CFD5061CC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FBE801-E579-9D40-4D74-5423EC0C79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499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83</a:t>
            </a:fld>
            <a:endParaRPr lang="en-US"/>
          </a:p>
        </p:txBody>
      </p:sp>
    </p:spTree>
    <p:extLst>
      <p:ext uri="{BB962C8B-B14F-4D97-AF65-F5344CB8AC3E}">
        <p14:creationId xmlns:p14="http://schemas.microsoft.com/office/powerpoint/2010/main" val="3578660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84</a:t>
            </a:fld>
            <a:endParaRPr lang="en-US"/>
          </a:p>
        </p:txBody>
      </p:sp>
    </p:spTree>
    <p:extLst>
      <p:ext uri="{BB962C8B-B14F-4D97-AF65-F5344CB8AC3E}">
        <p14:creationId xmlns:p14="http://schemas.microsoft.com/office/powerpoint/2010/main" val="2208743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16859-057C-7768-8779-2CB7D4359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17606-2396-B164-F999-F526F9BA352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9BB09EE-3764-7A60-B348-ECD1B36AA34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A8112B7-F1B4-1023-DB48-09DE070A704C}"/>
              </a:ext>
            </a:extLst>
          </p:cNvPr>
          <p:cNvSpPr>
            <a:spLocks noGrp="1"/>
          </p:cNvSpPr>
          <p:nvPr>
            <p:ph type="sldNum" sz="quarter" idx="5"/>
          </p:nvPr>
        </p:nvSpPr>
        <p:spPr/>
        <p:txBody>
          <a:bodyPr/>
          <a:lstStyle/>
          <a:p>
            <a:fld id="{B916A8B6-9DC3-43D9-9753-972AFB3B8ACE}" type="slidenum">
              <a:rPr lang="en-US" smtClean="0"/>
              <a:pPr/>
              <a:t>85</a:t>
            </a:fld>
            <a:endParaRPr lang="en-US" dirty="0"/>
          </a:p>
        </p:txBody>
      </p:sp>
    </p:spTree>
    <p:extLst>
      <p:ext uri="{BB962C8B-B14F-4D97-AF65-F5344CB8AC3E}">
        <p14:creationId xmlns:p14="http://schemas.microsoft.com/office/powerpoint/2010/main" val="6117256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3064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90</a:t>
            </a:fld>
            <a:endParaRPr lang="en-US" dirty="0"/>
          </a:p>
        </p:txBody>
      </p:sp>
    </p:spTree>
    <p:extLst>
      <p:ext uri="{BB962C8B-B14F-4D97-AF65-F5344CB8AC3E}">
        <p14:creationId xmlns:p14="http://schemas.microsoft.com/office/powerpoint/2010/main" val="17220147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698500"/>
            <a:ext cx="6205538"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91</a:t>
            </a:fld>
            <a:endParaRPr lang="en-US"/>
          </a:p>
        </p:txBody>
      </p:sp>
    </p:spTree>
    <p:extLst>
      <p:ext uri="{BB962C8B-B14F-4D97-AF65-F5344CB8AC3E}">
        <p14:creationId xmlns:p14="http://schemas.microsoft.com/office/powerpoint/2010/main" val="3982571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A212-A9A7-AC5F-36C9-4B247CA2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CB13C-C9D3-94A1-8474-BEEBD7553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762DD-5731-0C89-CC01-23F0ED9788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A6BC19-E32C-7FD2-C3F8-9F94DDBF2E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361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A212-A9A7-AC5F-36C9-4B247CA2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CB13C-C9D3-94A1-8474-BEEBD7553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762DD-5731-0C89-CC01-23F0ED9788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A6BC19-E32C-7FD2-C3F8-9F94DDBF2E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077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7607-39FA-7E1F-590F-07B714E0D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DFBEF-8E34-F725-D994-12A4DA6AB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4FCAB-5D58-44B8-55B3-184AFCF1FAF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AA67303-C96E-4808-CAD8-18C2B885BD22}"/>
              </a:ext>
            </a:extLst>
          </p:cNvPr>
          <p:cNvSpPr>
            <a:spLocks noGrp="1"/>
          </p:cNvSpPr>
          <p:nvPr>
            <p:ph type="sldNum" sz="quarter" idx="10"/>
          </p:nvPr>
        </p:nvSpPr>
        <p:spPr/>
        <p:txBody>
          <a:bodyPr/>
          <a:lstStyle/>
          <a:p>
            <a:fld id="{B916A8B6-9DC3-43D9-9753-972AFB3B8ACE}" type="slidenum">
              <a:rPr lang="en-US" smtClean="0"/>
              <a:pPr/>
              <a:t>94</a:t>
            </a:fld>
            <a:endParaRPr lang="en-US"/>
          </a:p>
        </p:txBody>
      </p:sp>
    </p:spTree>
    <p:extLst>
      <p:ext uri="{BB962C8B-B14F-4D97-AF65-F5344CB8AC3E}">
        <p14:creationId xmlns:p14="http://schemas.microsoft.com/office/powerpoint/2010/main" val="3259650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95</a:t>
            </a:fld>
            <a:endParaRPr lang="en-US"/>
          </a:p>
        </p:txBody>
      </p:sp>
    </p:spTree>
    <p:extLst>
      <p:ext uri="{BB962C8B-B14F-4D97-AF65-F5344CB8AC3E}">
        <p14:creationId xmlns:p14="http://schemas.microsoft.com/office/powerpoint/2010/main" val="1284002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746125"/>
            <a:ext cx="6627813" cy="37290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6</a:t>
            </a:fld>
            <a:endParaRPr lang="en-US"/>
          </a:p>
        </p:txBody>
      </p:sp>
    </p:spTree>
    <p:extLst>
      <p:ext uri="{BB962C8B-B14F-4D97-AF65-F5344CB8AC3E}">
        <p14:creationId xmlns:p14="http://schemas.microsoft.com/office/powerpoint/2010/main" val="2934775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DD3A6-D260-107A-15F4-894D472B7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CD14C4-23D8-C3F3-C246-F60ED8691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40DE8-FBCA-0BDD-0D9E-B31E22D542E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0781B4F-A9F1-92E5-0DEB-1833DB1D7942}"/>
              </a:ext>
            </a:extLst>
          </p:cNvPr>
          <p:cNvSpPr>
            <a:spLocks noGrp="1"/>
          </p:cNvSpPr>
          <p:nvPr>
            <p:ph type="sldNum" sz="quarter" idx="10"/>
          </p:nvPr>
        </p:nvSpPr>
        <p:spPr/>
        <p:txBody>
          <a:bodyPr/>
          <a:lstStyle/>
          <a:p>
            <a:fld id="{B916A8B6-9DC3-43D9-9753-972AFB3B8ACE}" type="slidenum">
              <a:rPr lang="en-US" smtClean="0"/>
              <a:pPr/>
              <a:t>96</a:t>
            </a:fld>
            <a:endParaRPr lang="en-US"/>
          </a:p>
        </p:txBody>
      </p:sp>
    </p:spTree>
    <p:extLst>
      <p:ext uri="{BB962C8B-B14F-4D97-AF65-F5344CB8AC3E}">
        <p14:creationId xmlns:p14="http://schemas.microsoft.com/office/powerpoint/2010/main" val="882706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C12BD-E285-8F9D-3627-0954D7FD3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604A95-9E3F-5E2A-0CF6-2EA6E6D0D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A64A7-8C7A-D864-8F4C-4D343712282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31CCA97-EF53-34BB-8106-DF11C8D5ABD5}"/>
              </a:ext>
            </a:extLst>
          </p:cNvPr>
          <p:cNvSpPr>
            <a:spLocks noGrp="1"/>
          </p:cNvSpPr>
          <p:nvPr>
            <p:ph type="sldNum" sz="quarter" idx="10"/>
          </p:nvPr>
        </p:nvSpPr>
        <p:spPr/>
        <p:txBody>
          <a:bodyPr/>
          <a:lstStyle/>
          <a:p>
            <a:fld id="{B916A8B6-9DC3-43D9-9753-972AFB3B8ACE}" type="slidenum">
              <a:rPr lang="en-US" smtClean="0"/>
              <a:pPr/>
              <a:t>97</a:t>
            </a:fld>
            <a:endParaRPr lang="en-US"/>
          </a:p>
        </p:txBody>
      </p:sp>
    </p:spTree>
    <p:extLst>
      <p:ext uri="{BB962C8B-B14F-4D97-AF65-F5344CB8AC3E}">
        <p14:creationId xmlns:p14="http://schemas.microsoft.com/office/powerpoint/2010/main" val="18847393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98</a:t>
            </a:fld>
            <a:endParaRPr lang="en-US"/>
          </a:p>
        </p:txBody>
      </p:sp>
    </p:spTree>
    <p:extLst>
      <p:ext uri="{BB962C8B-B14F-4D97-AF65-F5344CB8AC3E}">
        <p14:creationId xmlns:p14="http://schemas.microsoft.com/office/powerpoint/2010/main" val="12987546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99</a:t>
            </a:fld>
            <a:endParaRPr lang="en-US"/>
          </a:p>
        </p:txBody>
      </p:sp>
    </p:spTree>
    <p:extLst>
      <p:ext uri="{BB962C8B-B14F-4D97-AF65-F5344CB8AC3E}">
        <p14:creationId xmlns:p14="http://schemas.microsoft.com/office/powerpoint/2010/main" val="32160113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100</a:t>
            </a:fld>
            <a:endParaRPr lang="en-US"/>
          </a:p>
        </p:txBody>
      </p:sp>
    </p:spTree>
    <p:extLst>
      <p:ext uri="{BB962C8B-B14F-4D97-AF65-F5344CB8AC3E}">
        <p14:creationId xmlns:p14="http://schemas.microsoft.com/office/powerpoint/2010/main" val="4222389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101</a:t>
            </a:fld>
            <a:endParaRPr lang="en-US"/>
          </a:p>
        </p:txBody>
      </p:sp>
    </p:spTree>
    <p:extLst>
      <p:ext uri="{BB962C8B-B14F-4D97-AF65-F5344CB8AC3E}">
        <p14:creationId xmlns:p14="http://schemas.microsoft.com/office/powerpoint/2010/main" val="5903670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102</a:t>
            </a:fld>
            <a:endParaRPr lang="en-US"/>
          </a:p>
        </p:txBody>
      </p:sp>
    </p:spTree>
    <p:extLst>
      <p:ext uri="{BB962C8B-B14F-4D97-AF65-F5344CB8AC3E}">
        <p14:creationId xmlns:p14="http://schemas.microsoft.com/office/powerpoint/2010/main" val="38458654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44B51-A49B-F436-8640-1DF0A6A1D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CE749C-4AAC-F762-3E59-29D9E054331A}"/>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5EE900EA-8571-313C-2547-B2E53AC4A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DF2B29-188F-2979-B4C8-5940CF3FA7D4}"/>
              </a:ext>
            </a:extLst>
          </p:cNvPr>
          <p:cNvSpPr>
            <a:spLocks noGrp="1"/>
          </p:cNvSpPr>
          <p:nvPr>
            <p:ph type="sldNum" sz="quarter" idx="10"/>
          </p:nvPr>
        </p:nvSpPr>
        <p:spPr/>
        <p:txBody>
          <a:bodyPr/>
          <a:lstStyle/>
          <a:p>
            <a:fld id="{B916A8B6-9DC3-43D9-9753-972AFB3B8ACE}" type="slidenum">
              <a:rPr lang="en-US" smtClean="0"/>
              <a:pPr/>
              <a:t>106</a:t>
            </a:fld>
            <a:endParaRPr lang="en-US"/>
          </a:p>
        </p:txBody>
      </p:sp>
    </p:spTree>
    <p:extLst>
      <p:ext uri="{BB962C8B-B14F-4D97-AF65-F5344CB8AC3E}">
        <p14:creationId xmlns:p14="http://schemas.microsoft.com/office/powerpoint/2010/main" val="26980433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746125"/>
            <a:ext cx="6627813" cy="3729038"/>
          </a:xfrm>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109</a:t>
            </a:fld>
            <a:endParaRPr lang="en-US"/>
          </a:p>
        </p:txBody>
      </p:sp>
    </p:spTree>
    <p:extLst>
      <p:ext uri="{BB962C8B-B14F-4D97-AF65-F5344CB8AC3E}">
        <p14:creationId xmlns:p14="http://schemas.microsoft.com/office/powerpoint/2010/main" val="38458654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9157-7870-9E3A-8269-A501F82CF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A37E3-3B27-F08E-1488-C2B3B347319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700AD30-AF2E-0007-5BB3-C463754E24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F924B8-2C27-C4D5-2D68-B63C702972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42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DA86A-D058-8776-7DF8-F694EB28C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67036-6058-363D-8301-9F8BC59D557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30D93665-0077-D61B-9192-255791B89F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76E83D-7CB9-0725-7738-2691483A25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912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112</a:t>
            </a:fld>
            <a:endParaRPr lang="en-US" dirty="0"/>
          </a:p>
        </p:txBody>
      </p:sp>
    </p:spTree>
    <p:extLst>
      <p:ext uri="{BB962C8B-B14F-4D97-AF65-F5344CB8AC3E}">
        <p14:creationId xmlns:p14="http://schemas.microsoft.com/office/powerpoint/2010/main" val="16081374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B5F5742-21AA-411B-8EDC-0A390A4DBB8F}"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779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114</a:t>
            </a:fld>
            <a:endParaRPr lang="en-US" dirty="0"/>
          </a:p>
        </p:txBody>
      </p:sp>
    </p:spTree>
    <p:extLst>
      <p:ext uri="{BB962C8B-B14F-4D97-AF65-F5344CB8AC3E}">
        <p14:creationId xmlns:p14="http://schemas.microsoft.com/office/powerpoint/2010/main" val="13921824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E6C6-77D2-D8CD-7B7F-AB785F8A8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FF2C3-421C-C703-13CC-31C8A949B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E63878-76CE-2554-40F9-91CC7D7A5E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C43643-2DE4-5479-A054-7F3913CD6682}"/>
              </a:ext>
            </a:extLst>
          </p:cNvPr>
          <p:cNvSpPr>
            <a:spLocks noGrp="1"/>
          </p:cNvSpPr>
          <p:nvPr>
            <p:ph type="sldNum" sz="quarter" idx="10"/>
          </p:nvPr>
        </p:nvSpPr>
        <p:spPr/>
        <p:txBody>
          <a:bodyPr/>
          <a:lstStyle/>
          <a:p>
            <a:fld id="{B916A8B6-9DC3-43D9-9753-972AFB3B8ACE}" type="slidenum">
              <a:rPr lang="en-US" smtClean="0"/>
              <a:pPr/>
              <a:t>115</a:t>
            </a:fld>
            <a:endParaRPr lang="en-US" dirty="0"/>
          </a:p>
        </p:txBody>
      </p:sp>
    </p:spTree>
    <p:extLst>
      <p:ext uri="{BB962C8B-B14F-4D97-AF65-F5344CB8AC3E}">
        <p14:creationId xmlns:p14="http://schemas.microsoft.com/office/powerpoint/2010/main" val="41338679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EBBFF-10CC-BD89-842B-0F66AEF5D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6A585-8E01-435A-DC7F-CDB88226F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F9EAFB-3761-0E3E-2F67-A649FCEE5B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0FC98F5-1C77-C4CA-1472-8B64CF84B27D}"/>
              </a:ext>
            </a:extLst>
          </p:cNvPr>
          <p:cNvSpPr>
            <a:spLocks noGrp="1"/>
          </p:cNvSpPr>
          <p:nvPr>
            <p:ph type="sldNum" sz="quarter" idx="10"/>
          </p:nvPr>
        </p:nvSpPr>
        <p:spPr/>
        <p:txBody>
          <a:bodyPr/>
          <a:lstStyle/>
          <a:p>
            <a:fld id="{B916A8B6-9DC3-43D9-9753-972AFB3B8ACE}" type="slidenum">
              <a:rPr lang="en-US" smtClean="0"/>
              <a:pPr/>
              <a:t>117</a:t>
            </a:fld>
            <a:endParaRPr lang="en-US" dirty="0"/>
          </a:p>
        </p:txBody>
      </p:sp>
    </p:spTree>
    <p:extLst>
      <p:ext uri="{BB962C8B-B14F-4D97-AF65-F5344CB8AC3E}">
        <p14:creationId xmlns:p14="http://schemas.microsoft.com/office/powerpoint/2010/main" val="115965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10</a:t>
            </a:fld>
            <a:endParaRPr lang="en-US" dirty="0"/>
          </a:p>
        </p:txBody>
      </p:sp>
    </p:spTree>
    <p:extLst>
      <p:ext uri="{BB962C8B-B14F-4D97-AF65-F5344CB8AC3E}">
        <p14:creationId xmlns:p14="http://schemas.microsoft.com/office/powerpoint/2010/main" val="3051844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11</a:t>
            </a:fld>
            <a:endParaRPr lang="en-US" dirty="0"/>
          </a:p>
        </p:txBody>
      </p:sp>
    </p:spTree>
    <p:extLst>
      <p:ext uri="{BB962C8B-B14F-4D97-AF65-F5344CB8AC3E}">
        <p14:creationId xmlns:p14="http://schemas.microsoft.com/office/powerpoint/2010/main" val="731754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12</a:t>
            </a:fld>
            <a:endParaRPr lang="en-US" dirty="0"/>
          </a:p>
        </p:txBody>
      </p:sp>
    </p:spTree>
    <p:extLst>
      <p:ext uri="{BB962C8B-B14F-4D97-AF65-F5344CB8AC3E}">
        <p14:creationId xmlns:p14="http://schemas.microsoft.com/office/powerpoint/2010/main" val="199406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553423" y="6492875"/>
            <a:ext cx="609600" cy="365125"/>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stStyle>
          <a:p>
            <a:fld id="{B76B49FA-22BB-44F5-8EFA-E5C56FA3907E}" type="slidenum">
              <a:rPr lang="en-US" smtClean="0"/>
              <a:pPr/>
              <a:t>‹#›</a:t>
            </a:fld>
            <a:endParaRPr lang="en-US"/>
          </a:p>
        </p:txBody>
      </p:sp>
      <p:sp>
        <p:nvSpPr>
          <p:cNvPr id="9" name="Title 8">
            <a:extLst>
              <a:ext uri="{FF2B5EF4-FFF2-40B4-BE49-F238E27FC236}">
                <a16:creationId xmlns:a16="http://schemas.microsoft.com/office/drawing/2014/main" id="{557477C3-1009-5B4E-8C77-87BE032C8420}"/>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a:latin typeface="Segoe UI" panose="020B0502040204020203" pitchFamily="34" charset="0"/>
                <a:cs typeface="Segoe UI" panose="020B0502040204020203" pitchFamily="34" charset="0"/>
              </a:rPr>
              <a:t>Title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5"/>
            <a:ext cx="2844800" cy="365125"/>
          </a:xfrm>
          <a:prstGeom prst="rect">
            <a:avLst/>
          </a:prstGeom>
        </p:spPr>
        <p:txBody>
          <a:bodyPr/>
          <a:lstStyle/>
          <a:p>
            <a:fld id="{8802B57A-F2C7-4D96-92D5-684C74BABCE2}" type="datetimeFigureOut">
              <a:rPr lang="en-US" smtClean="0"/>
              <a:t>1/5/2026</a:t>
            </a:fld>
            <a:endParaRPr lang="en-US" dirty="0"/>
          </a:p>
        </p:txBody>
      </p:sp>
      <p:sp>
        <p:nvSpPr>
          <p:cNvPr id="3" name="Footer Placeholder 2"/>
          <p:cNvSpPr>
            <a:spLocks noGrp="1"/>
          </p:cNvSpPr>
          <p:nvPr>
            <p:ph type="ftr" sz="quarter" idx="11"/>
          </p:nvPr>
        </p:nvSpPr>
        <p:spPr>
          <a:xfrm>
            <a:off x="4165600" y="6356355"/>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737600" y="6356355"/>
            <a:ext cx="2844800" cy="365125"/>
          </a:xfrm>
          <a:prstGeom prst="rect">
            <a:avLst/>
          </a:prstGeom>
        </p:spPr>
        <p:txBody>
          <a:bodyPr/>
          <a:lstStyle/>
          <a:p>
            <a:fld id="{85A2346C-02F8-4E28-90CA-0F1E14797980}" type="slidenum">
              <a:rPr lang="en-US" smtClean="0"/>
              <a:t>‹#›</a:t>
            </a:fld>
            <a:endParaRPr lang="en-US" dirty="0"/>
          </a:p>
        </p:txBody>
      </p:sp>
    </p:spTree>
    <p:extLst>
      <p:ext uri="{BB962C8B-B14F-4D97-AF65-F5344CB8AC3E}">
        <p14:creationId xmlns:p14="http://schemas.microsoft.com/office/powerpoint/2010/main" val="3812094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C037189-070F-C6E0-F1EA-8CC8C5417281}"/>
              </a:ext>
            </a:extLst>
          </p:cNvPr>
          <p:cNvSpPr>
            <a:spLocks noGrp="1"/>
          </p:cNvSpPr>
          <p:nvPr>
            <p:ph type="sldNum" sz="quarter" idx="12"/>
          </p:nvPr>
        </p:nvSpPr>
        <p:spPr>
          <a:xfrm>
            <a:off x="11553423" y="6492875"/>
            <a:ext cx="609600" cy="365125"/>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stStyle>
          <a:p>
            <a:fld id="{B76B49FA-22BB-44F5-8EFA-E5C56FA3907E}" type="slidenum">
              <a:rPr lang="en-US" smtClean="0"/>
              <a:pPr/>
              <a:t>‹#›</a:t>
            </a:fld>
            <a:endParaRPr lang="en-US"/>
          </a:p>
        </p:txBody>
      </p:sp>
      <p:sp>
        <p:nvSpPr>
          <p:cNvPr id="8" name="Title 8">
            <a:extLst>
              <a:ext uri="{FF2B5EF4-FFF2-40B4-BE49-F238E27FC236}">
                <a16:creationId xmlns:a16="http://schemas.microsoft.com/office/drawing/2014/main" id="{B2C817F8-727F-016F-43E4-8307DC70777A}"/>
              </a:ext>
            </a:extLst>
          </p:cNvPr>
          <p:cNvSpPr>
            <a:spLocks noGrp="1"/>
          </p:cNvSpPr>
          <p:nvPr>
            <p:ph type="title" hasCustomPrompt="1"/>
          </p:nvPr>
        </p:nvSpPr>
        <p:spPr>
          <a:xfrm>
            <a:off x="152400" y="76200"/>
            <a:ext cx="6045200" cy="609600"/>
          </a:xfrm>
        </p:spPr>
        <p:txBody>
          <a:bodyPr/>
          <a:lstStyle>
            <a:lvl1pPr>
              <a:defRPr>
                <a:latin typeface="Segoe UI" panose="020B0502040204020203" pitchFamily="34" charset="0"/>
                <a:cs typeface="Segoe UI" panose="020B0502040204020203" pitchFamily="34" charset="0"/>
              </a:defRPr>
            </a:lvl1pPr>
          </a:lstStyle>
          <a:p>
            <a:r>
              <a:rPr lang="en-US">
                <a:latin typeface="Segoe UI" panose="020B0502040204020203" pitchFamily="34" charset="0"/>
                <a:cs typeface="Segoe UI" panose="020B0502040204020203" pitchFamily="34" charset="0"/>
              </a:rPr>
              <a:t>Title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BFF1834-87DB-2451-8E06-49442F4878C8}"/>
              </a:ext>
            </a:extLst>
          </p:cNvPr>
          <p:cNvCxnSpPr/>
          <p:nvPr userDrawn="1"/>
        </p:nvCxnSpPr>
        <p:spPr>
          <a:xfrm>
            <a:off x="5907496" y="3288009"/>
            <a:ext cx="290312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CF782F-77F8-4C9B-7D67-6FF42948C34F}"/>
              </a:ext>
            </a:extLst>
          </p:cNvPr>
          <p:cNvCxnSpPr/>
          <p:nvPr userDrawn="1"/>
        </p:nvCxnSpPr>
        <p:spPr>
          <a:xfrm>
            <a:off x="8810625" y="3288009"/>
            <a:ext cx="27447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863C2D6-920C-C00B-990A-41D014A236E7}"/>
              </a:ext>
            </a:extLst>
          </p:cNvPr>
          <p:cNvCxnSpPr/>
          <p:nvPr userDrawn="1"/>
        </p:nvCxnSpPr>
        <p:spPr>
          <a:xfrm>
            <a:off x="5907496" y="1635783"/>
            <a:ext cx="290312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570CA46-2538-3F89-F69F-31B048249F7B}"/>
              </a:ext>
            </a:extLst>
          </p:cNvPr>
          <p:cNvCxnSpPr/>
          <p:nvPr userDrawn="1"/>
        </p:nvCxnSpPr>
        <p:spPr>
          <a:xfrm>
            <a:off x="8810625" y="1635783"/>
            <a:ext cx="27447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 Placeholder 15">
            <a:extLst>
              <a:ext uri="{FF2B5EF4-FFF2-40B4-BE49-F238E27FC236}">
                <a16:creationId xmlns:a16="http://schemas.microsoft.com/office/drawing/2014/main" id="{32814110-F603-D357-8659-FE5073A216AB}"/>
              </a:ext>
            </a:extLst>
          </p:cNvPr>
          <p:cNvSpPr>
            <a:spLocks noGrp="1"/>
          </p:cNvSpPr>
          <p:nvPr>
            <p:ph type="body" sz="quarter" idx="11" hasCustomPrompt="1"/>
          </p:nvPr>
        </p:nvSpPr>
        <p:spPr>
          <a:xfrm>
            <a:off x="6267910" y="2068809"/>
            <a:ext cx="5085430" cy="724343"/>
          </a:xfrm>
          <a:prstGeom prst="rect">
            <a:avLst/>
          </a:prstGeom>
        </p:spPr>
        <p:txBody>
          <a:bodyPr/>
          <a:lstStyle>
            <a:lvl1pPr marL="0" indent="0">
              <a:buNone/>
              <a:defRPr sz="3600">
                <a:solidFill>
                  <a:srgbClr val="002060"/>
                </a:solidFill>
                <a:latin typeface="Segoe UI" panose="020B0502040204020203" pitchFamily="34" charset="0"/>
                <a:cs typeface="Segoe UI" panose="020B0502040204020203" pitchFamily="34" charset="0"/>
              </a:defRPr>
            </a:lvl1pPr>
          </a:lstStyle>
          <a:p>
            <a:pPr algn="ctr"/>
            <a:r>
              <a:rPr lang="en-US" sz="3600" b="1">
                <a:solidFill>
                  <a:srgbClr val="002060"/>
                </a:solidFill>
                <a:latin typeface="Segoe UI" panose="020B0502040204020203" pitchFamily="34" charset="0"/>
                <a:cs typeface="Segoe UI" panose="020B0502040204020203" pitchFamily="34" charset="0"/>
              </a:rPr>
              <a:t>TITLE</a:t>
            </a:r>
          </a:p>
        </p:txBody>
      </p:sp>
      <p:pic>
        <p:nvPicPr>
          <p:cNvPr id="10" name="Picture 9" descr="A picture containing text, sign&#10;&#10;Description automatically generated">
            <a:extLst>
              <a:ext uri="{FF2B5EF4-FFF2-40B4-BE49-F238E27FC236}">
                <a16:creationId xmlns:a16="http://schemas.microsoft.com/office/drawing/2014/main" id="{9D14BF61-5736-B353-86C5-ABE6807550B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24725" y="3905186"/>
            <a:ext cx="2971800" cy="894806"/>
          </a:xfrm>
          <a:prstGeom prst="rect">
            <a:avLst/>
          </a:prstGeom>
        </p:spPr>
      </p:pic>
      <p:sp>
        <p:nvSpPr>
          <p:cNvPr id="14" name="Picture Placeholder 13">
            <a:extLst>
              <a:ext uri="{FF2B5EF4-FFF2-40B4-BE49-F238E27FC236}">
                <a16:creationId xmlns:a16="http://schemas.microsoft.com/office/drawing/2014/main" id="{B13FB1D1-4379-E242-A4E7-17079F596355}"/>
              </a:ext>
            </a:extLst>
          </p:cNvPr>
          <p:cNvSpPr>
            <a:spLocks noGrp="1"/>
          </p:cNvSpPr>
          <p:nvPr>
            <p:ph type="pic" sz="quarter" idx="10"/>
          </p:nvPr>
        </p:nvSpPr>
        <p:spPr>
          <a:xfrm>
            <a:off x="0" y="0"/>
            <a:ext cx="5378450" cy="6857999"/>
          </a:xfrm>
          <a:prstGeom prst="rect">
            <a:avLst/>
          </a:prstGeom>
        </p:spPr>
        <p:txBody>
          <a:bodyPr/>
          <a:lstStyle/>
          <a:p>
            <a:endParaRPr lang="en-US"/>
          </a:p>
        </p:txBody>
      </p:sp>
    </p:spTree>
    <p:extLst>
      <p:ext uri="{BB962C8B-B14F-4D97-AF65-F5344CB8AC3E}">
        <p14:creationId xmlns:p14="http://schemas.microsoft.com/office/powerpoint/2010/main" val="600762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cxnSp>
        <p:nvCxnSpPr>
          <p:cNvPr id="11" name="Straight Connector 10"/>
          <p:cNvCxnSpPr/>
          <p:nvPr userDrawn="1"/>
        </p:nvCxnSpPr>
        <p:spPr>
          <a:xfrm>
            <a:off x="498190" y="6232673"/>
            <a:ext cx="5532818"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31007" y="6232673"/>
            <a:ext cx="5536147"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7" name="Picture Placeholder 16"/>
          <p:cNvSpPr>
            <a:spLocks noGrp="1"/>
          </p:cNvSpPr>
          <p:nvPr>
            <p:ph type="pic" sz="quarter" idx="10" hasCustomPrompt="1"/>
          </p:nvPr>
        </p:nvSpPr>
        <p:spPr>
          <a:xfrm>
            <a:off x="0" y="0"/>
            <a:ext cx="12192000" cy="4799013"/>
          </a:xfrm>
          <a:prstGeom prst="rect">
            <a:avLst/>
          </a:prstGeom>
        </p:spPr>
        <p:txBody>
          <a:bodyPr/>
          <a:lstStyle>
            <a:lvl1pPr>
              <a:defRPr/>
            </a:lvl1pPr>
          </a:lstStyle>
          <a:p>
            <a:r>
              <a:rPr lang="en-US"/>
              <a:t>Insert picture here</a:t>
            </a:r>
          </a:p>
        </p:txBody>
      </p:sp>
      <p:sp>
        <p:nvSpPr>
          <p:cNvPr id="25" name="Text Placeholder 24"/>
          <p:cNvSpPr>
            <a:spLocks noGrp="1"/>
          </p:cNvSpPr>
          <p:nvPr>
            <p:ph type="body" sz="quarter" idx="12" hasCustomPrompt="1"/>
          </p:nvPr>
        </p:nvSpPr>
        <p:spPr>
          <a:xfrm>
            <a:off x="2649537" y="5488135"/>
            <a:ext cx="6892925" cy="744538"/>
          </a:xfrm>
          <a:prstGeom prst="rect">
            <a:avLst/>
          </a:prstGeom>
        </p:spPr>
        <p:txBody>
          <a:bodyPr anchor="b"/>
          <a:lstStyle>
            <a:lvl1pPr marL="0" indent="0" algn="ctr">
              <a:buNone/>
              <a:defRPr sz="3600" baseline="0">
                <a:solidFill>
                  <a:srgbClr val="002060"/>
                </a:solidFill>
                <a:latin typeface="Segoe UI" panose="020B0502040204020203" pitchFamily="34" charset="0"/>
                <a:cs typeface="Segoe UI" panose="020B0502040204020203" pitchFamily="34" charset="0"/>
              </a:defRPr>
            </a:lvl1pPr>
          </a:lstStyle>
          <a:p>
            <a:r>
              <a:rPr lang="en-US" sz="3600" b="1">
                <a:solidFill>
                  <a:srgbClr val="002060"/>
                </a:solidFill>
                <a:latin typeface="Segoe UI" panose="020B0502040204020203" pitchFamily="34" charset="0"/>
                <a:cs typeface="Segoe UI" panose="020B0502040204020203" pitchFamily="34" charset="0"/>
              </a:rPr>
              <a:t>Thank You!</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1615" y="1849057"/>
            <a:ext cx="2248770" cy="1102679"/>
          </a:xfrm>
          <a:prstGeom prst="rect">
            <a:avLst/>
          </a:prstGeom>
        </p:spPr>
      </p:pic>
      <p:sp>
        <p:nvSpPr>
          <p:cNvPr id="2" name="Rectangle 1">
            <a:extLst>
              <a:ext uri="{FF2B5EF4-FFF2-40B4-BE49-F238E27FC236}">
                <a16:creationId xmlns:a16="http://schemas.microsoft.com/office/drawing/2014/main" id="{35A96E1C-B86B-DA33-685F-D0459E2A18A2}"/>
              </a:ext>
            </a:extLst>
          </p:cNvPr>
          <p:cNvSpPr/>
          <p:nvPr userDrawn="1"/>
        </p:nvSpPr>
        <p:spPr>
          <a:xfrm>
            <a:off x="498190" y="6482970"/>
            <a:ext cx="1169381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32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Normal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83702"/>
            <a:ext cx="806950" cy="200593"/>
          </a:xfrm>
        </p:spPr>
        <p:txBody>
          <a:bodyPr/>
          <a:lstStyle/>
          <a:p>
            <a:fld id="{A6576E9B-AAC7-44C2-A640-A06F522D99BE}" type="datetimeFigureOut">
              <a:rPr lang="en-US" smtClean="0"/>
              <a:pPr/>
              <a:t>1/5/2026</a:t>
            </a:fld>
            <a:endParaRPr lang="en-US" dirty="0"/>
          </a:p>
        </p:txBody>
      </p:sp>
      <p:sp>
        <p:nvSpPr>
          <p:cNvPr id="5" name="Slide Number Placeholder 4"/>
          <p:cNvSpPr>
            <a:spLocks noGrp="1"/>
          </p:cNvSpPr>
          <p:nvPr>
            <p:ph type="sldNum" sz="quarter" idx="11"/>
          </p:nvPr>
        </p:nvSpPr>
        <p:spPr/>
        <p:txBody>
          <a:bodyPr/>
          <a:lstStyle/>
          <a:p>
            <a:fld id="{559D7156-F29C-41EC-9F87-87DDF0705A0B}" type="slidenum">
              <a:rPr lang="en-US" smtClean="0"/>
              <a:pPr/>
              <a:t>‹#›</a:t>
            </a:fld>
            <a:endParaRPr lang="en-US" dirty="0"/>
          </a:p>
        </p:txBody>
      </p:sp>
    </p:spTree>
    <p:extLst>
      <p:ext uri="{BB962C8B-B14F-4D97-AF65-F5344CB8AC3E}">
        <p14:creationId xmlns:p14="http://schemas.microsoft.com/office/powerpoint/2010/main" val="416539968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550400" cy="914400"/>
          </a:xfrm>
        </p:spPr>
        <p:txBody>
          <a:bodyPr>
            <a:noAutofit/>
          </a:bodyPr>
          <a:lstStyle>
            <a:lvl1pPr algn="l">
              <a:defRPr lang="en-US" sz="3600" b="1" kern="1200" dirty="0">
                <a:solidFill>
                  <a:srgbClr val="002060"/>
                </a:solidFill>
                <a:latin typeface="+mj-lt"/>
                <a:ea typeface="+mj-ea"/>
                <a:cs typeface="+mj-cs"/>
              </a:defRPr>
            </a:lvl1pPr>
          </a:lstStyle>
          <a:p>
            <a:r>
              <a:rPr lang="en-US"/>
              <a:t>Click to edit Master title style</a:t>
            </a:r>
          </a:p>
        </p:txBody>
      </p:sp>
      <p:sp>
        <p:nvSpPr>
          <p:cNvPr id="3" name="Content Placeholder 2"/>
          <p:cNvSpPr>
            <a:spLocks noGrp="1"/>
          </p:cNvSpPr>
          <p:nvPr>
            <p:ph idx="1"/>
          </p:nvPr>
        </p:nvSpPr>
        <p:spPr>
          <a:xfrm>
            <a:off x="609600" y="990600"/>
            <a:ext cx="11074400" cy="5257800"/>
          </a:xfrm>
          <a:prstGeom prst="rect">
            <a:avLst/>
          </a:prstGeom>
        </p:spPr>
        <p:txBody>
          <a:bodyPr/>
          <a:lstStyle>
            <a:lvl1pPr>
              <a:defRPr lang="en-US" sz="2400" kern="1200" dirty="0" smtClean="0">
                <a:solidFill>
                  <a:schemeClr val="tx1"/>
                </a:solidFill>
                <a:latin typeface="+mn-lt"/>
                <a:ea typeface="+mn-ea"/>
                <a:cs typeface="+mn-cs"/>
              </a:defRPr>
            </a:lvl1pPr>
            <a:lvl2pPr>
              <a:defRPr sz="2200"/>
            </a:lvl2pPr>
            <a:lvl3pPr>
              <a:defRPr sz="2000"/>
            </a:lvl3pPr>
            <a:lvl4pPr>
              <a:defRPr sz="18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043537-E16F-4786-8926-64AEF570AB22}" type="datetime1">
              <a:rPr lang="en-US" smtClean="0"/>
              <a:pPr/>
              <a:t>1/5/2026</a:t>
            </a:fld>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6B49FA-22BB-44F5-8EFA-E5C56FA3907E}" type="slidenum">
              <a:rPr lang="en-US" smtClean="0"/>
              <a:pPr/>
              <a:t>‹#›</a:t>
            </a:fld>
            <a:endParaRPr lang="en-US" dirty="0"/>
          </a:p>
        </p:txBody>
      </p:sp>
    </p:spTree>
    <p:extLst>
      <p:ext uri="{BB962C8B-B14F-4D97-AF65-F5344CB8AC3E}">
        <p14:creationId xmlns:p14="http://schemas.microsoft.com/office/powerpoint/2010/main" val="115508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C037189-070F-C6E0-F1EA-8CC8C5417281}"/>
              </a:ext>
            </a:extLst>
          </p:cNvPr>
          <p:cNvSpPr>
            <a:spLocks noGrp="1"/>
          </p:cNvSpPr>
          <p:nvPr>
            <p:ph type="sldNum" sz="quarter" idx="12"/>
          </p:nvPr>
        </p:nvSpPr>
        <p:spPr>
          <a:xfrm>
            <a:off x="11553423" y="6492881"/>
            <a:ext cx="609600" cy="365125"/>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stStyle>
          <a:p>
            <a:fld id="{B76B49FA-22BB-44F5-8EFA-E5C56FA3907E}" type="slidenum">
              <a:rPr lang="en-US" smtClean="0"/>
              <a:pPr/>
              <a:t>‹#›</a:t>
            </a:fld>
            <a:endParaRPr lang="en-US" dirty="0"/>
          </a:p>
        </p:txBody>
      </p:sp>
      <p:sp>
        <p:nvSpPr>
          <p:cNvPr id="8" name="Title 8">
            <a:extLst>
              <a:ext uri="{FF2B5EF4-FFF2-40B4-BE49-F238E27FC236}">
                <a16:creationId xmlns:a16="http://schemas.microsoft.com/office/drawing/2014/main" id="{B2C817F8-727F-016F-43E4-8307DC70777A}"/>
              </a:ext>
            </a:extLst>
          </p:cNvPr>
          <p:cNvSpPr>
            <a:spLocks noGrp="1"/>
          </p:cNvSpPr>
          <p:nvPr>
            <p:ph type="title" hasCustomPrompt="1"/>
          </p:nvPr>
        </p:nvSpPr>
        <p:spPr>
          <a:xfrm>
            <a:off x="3073400" y="137708"/>
            <a:ext cx="6045200" cy="609600"/>
          </a:xfrm>
        </p:spPr>
        <p:txBody>
          <a:bodyPr/>
          <a:lstStyle>
            <a:lvl1pPr>
              <a:defRPr>
                <a:latin typeface="Segoe UI" panose="020B0502040204020203" pitchFamily="34" charset="0"/>
                <a:cs typeface="Segoe UI" panose="020B0502040204020203" pitchFamily="34" charset="0"/>
              </a:defRPr>
            </a:lvl1pPr>
          </a:lstStyle>
          <a:p>
            <a:r>
              <a:rPr lang="en-US">
                <a:latin typeface="Segoe UI" panose="020B0502040204020203" pitchFamily="34" charset="0"/>
                <a:cs typeface="Segoe UI" panose="020B0502040204020203" pitchFamily="34" charset="0"/>
              </a:rPr>
              <a:t>Title</a:t>
            </a:r>
            <a:endParaRPr lang="en-US"/>
          </a:p>
        </p:txBody>
      </p:sp>
    </p:spTree>
    <p:extLst>
      <p:ext uri="{BB962C8B-B14F-4D97-AF65-F5344CB8AC3E}">
        <p14:creationId xmlns:p14="http://schemas.microsoft.com/office/powerpoint/2010/main" val="88483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1" name="PlaceHolder 2"/>
          <p:cNvSpPr>
            <a:spLocks noGrp="1"/>
          </p:cNvSpPr>
          <p:nvPr>
            <p:ph type="body"/>
          </p:nvPr>
        </p:nvSpPr>
        <p:spPr>
          <a:xfrm>
            <a:off x="609600" y="1604520"/>
            <a:ext cx="1097232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981783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age + title">
    <p:spTree>
      <p:nvGrpSpPr>
        <p:cNvPr id="1" name=""/>
        <p:cNvGrpSpPr/>
        <p:nvPr/>
      </p:nvGrpSpPr>
      <p:grpSpPr>
        <a:xfrm>
          <a:off x="0" y="0"/>
          <a:ext cx="0" cy="0"/>
          <a:chOff x="0" y="0"/>
          <a:chExt cx="0" cy="0"/>
        </a:xfrm>
      </p:grpSpPr>
      <p:sp>
        <p:nvSpPr>
          <p:cNvPr id="37" name="Tijdelijke aanduiding voor afbeelding 3">
            <a:extLst>
              <a:ext uri="{FF2B5EF4-FFF2-40B4-BE49-F238E27FC236}">
                <a16:creationId xmlns:a16="http://schemas.microsoft.com/office/drawing/2014/main" id="{49D0A112-9CCD-1979-C62E-0341DD2D47B8}"/>
              </a:ext>
            </a:extLst>
          </p:cNvPr>
          <p:cNvSpPr>
            <a:spLocks noGrp="1"/>
          </p:cNvSpPr>
          <p:nvPr>
            <p:ph type="pic" sz="quarter" idx="10"/>
          </p:nvPr>
        </p:nvSpPr>
        <p:spPr>
          <a:xfrm>
            <a:off x="4127073" y="428715"/>
            <a:ext cx="6000569" cy="6000569"/>
          </a:xfrm>
          <a:prstGeom prst="ellipse">
            <a:avLst/>
          </a:prstGeom>
          <a:solidFill>
            <a:schemeClr val="bg1">
              <a:lumMod val="95000"/>
            </a:schemeClr>
          </a:solidFill>
        </p:spPr>
        <p:txBody>
          <a:bodyPr anchor="ctr"/>
          <a:lstStyle>
            <a:lvl1pPr marL="0" indent="0" algn="ctr">
              <a:buNone/>
              <a:defRPr/>
            </a:lvl1pPr>
          </a:lstStyle>
          <a:p>
            <a:r>
              <a:rPr lang="en-US"/>
              <a:t>Click icon to add picture</a:t>
            </a:r>
            <a:endParaRPr lang="nl-BE" dirty="0"/>
          </a:p>
        </p:txBody>
      </p:sp>
      <p:sp>
        <p:nvSpPr>
          <p:cNvPr id="2" name="Tijdelijke aanduiding voor voettekst 1">
            <a:extLst>
              <a:ext uri="{FF2B5EF4-FFF2-40B4-BE49-F238E27FC236}">
                <a16:creationId xmlns:a16="http://schemas.microsoft.com/office/drawing/2014/main" id="{E36A0D41-C629-428F-298C-98E10115CB96}"/>
              </a:ext>
            </a:extLst>
          </p:cNvPr>
          <p:cNvSpPr>
            <a:spLocks noGrp="1"/>
          </p:cNvSpPr>
          <p:nvPr>
            <p:ph type="ftr" sz="quarter" idx="11"/>
          </p:nvPr>
        </p:nvSpPr>
        <p:spPr/>
        <p:txBody>
          <a:bodyPr/>
          <a:lstStyle/>
          <a:p>
            <a:endParaRPr lang="nl-BE" dirty="0"/>
          </a:p>
        </p:txBody>
      </p:sp>
      <p:sp>
        <p:nvSpPr>
          <p:cNvPr id="3" name="Tijdelijke aanduiding voor dianummer 2">
            <a:extLst>
              <a:ext uri="{FF2B5EF4-FFF2-40B4-BE49-F238E27FC236}">
                <a16:creationId xmlns:a16="http://schemas.microsoft.com/office/drawing/2014/main" id="{09CA26EC-9508-B35A-BC3C-DC3F550B2A73}"/>
              </a:ext>
            </a:extLst>
          </p:cNvPr>
          <p:cNvSpPr>
            <a:spLocks noGrp="1"/>
          </p:cNvSpPr>
          <p:nvPr>
            <p:ph type="sldNum" sz="quarter" idx="12"/>
          </p:nvPr>
        </p:nvSpPr>
        <p:spPr/>
        <p:txBody>
          <a:bodyPr/>
          <a:lstStyle/>
          <a:p>
            <a:fld id="{EA84C403-7CB2-4434-9003-B3F154F05877}" type="slidenum">
              <a:rPr lang="nl-BE" smtClean="0"/>
              <a:t>‹#›</a:t>
            </a:fld>
            <a:endParaRPr lang="nl-BE"/>
          </a:p>
        </p:txBody>
      </p:sp>
      <p:sp>
        <p:nvSpPr>
          <p:cNvPr id="7" name="Tijdelijke aanduiding voor tekst 23">
            <a:extLst>
              <a:ext uri="{FF2B5EF4-FFF2-40B4-BE49-F238E27FC236}">
                <a16:creationId xmlns:a16="http://schemas.microsoft.com/office/drawing/2014/main" id="{705C56AA-E40D-BF4C-D207-34A60240B1B3}"/>
              </a:ext>
            </a:extLst>
          </p:cNvPr>
          <p:cNvSpPr>
            <a:spLocks noGrp="1"/>
          </p:cNvSpPr>
          <p:nvPr>
            <p:ph type="body" sz="quarter" idx="13"/>
          </p:nvPr>
        </p:nvSpPr>
        <p:spPr>
          <a:xfrm>
            <a:off x="1927437" y="320614"/>
            <a:ext cx="3410107" cy="3406404"/>
          </a:xfrm>
          <a:prstGeom prst="ellipse">
            <a:avLst/>
          </a:prstGeom>
          <a:solidFill>
            <a:schemeClr val="accent5"/>
          </a:solidFill>
          <a:ln w="3175">
            <a:solidFill>
              <a:schemeClr val="accent5"/>
            </a:solidFill>
          </a:ln>
        </p:spPr>
        <p:txBody>
          <a:bodyPr lIns="216000" tIns="216000" anchor="ctr">
            <a:noAutofit/>
          </a:bodyPr>
          <a:lstStyle>
            <a:lvl1pPr marL="0" indent="0" algn="ctr">
              <a:buNone/>
              <a:defRPr sz="2800">
                <a:solidFill>
                  <a:schemeClr val="tx1">
                    <a:lumMod val="50000"/>
                  </a:schemeClr>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559461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56151"/>
            <a:ext cx="6045200" cy="609600"/>
          </a:xfrm>
          <a:prstGeom prst="rect">
            <a:avLst/>
          </a:prstGeom>
        </p:spPr>
        <p:txBody>
          <a:bodyPr vert="horz" lIns="91440" tIns="45720" rIns="91440" bIns="45720" rtlCol="0" anchor="ctr">
            <a:normAutofit/>
          </a:bodyPr>
          <a:lstStyle/>
          <a:p>
            <a:r>
              <a:rPr lang="en-US"/>
              <a:t>Click to edit Master title style</a:t>
            </a:r>
          </a:p>
        </p:txBody>
      </p:sp>
      <p:cxnSp>
        <p:nvCxnSpPr>
          <p:cNvPr id="8" name="Straight Connector 7"/>
          <p:cNvCxnSpPr/>
          <p:nvPr userDrawn="1"/>
        </p:nvCxnSpPr>
        <p:spPr>
          <a:xfrm>
            <a:off x="0" y="762000"/>
            <a:ext cx="12192000" cy="1588"/>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sign&#10;&#10;Description automatically generated">
            <a:extLst>
              <a:ext uri="{FF2B5EF4-FFF2-40B4-BE49-F238E27FC236}">
                <a16:creationId xmlns:a16="http://schemas.microsoft.com/office/drawing/2014/main" id="{AA48DF47-8218-D6EE-7E36-EAE10A989AA9}"/>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63200" y="126000"/>
            <a:ext cx="1560627" cy="469903"/>
          </a:xfrm>
          <a:prstGeom prst="rect">
            <a:avLst/>
          </a:prstGeom>
        </p:spPr>
      </p:pic>
      <p:cxnSp>
        <p:nvCxnSpPr>
          <p:cNvPr id="3" name="Straight Connector 2">
            <a:extLst>
              <a:ext uri="{FF2B5EF4-FFF2-40B4-BE49-F238E27FC236}">
                <a16:creationId xmlns:a16="http://schemas.microsoft.com/office/drawing/2014/main" id="{A96A2E56-EC01-29B0-EEC3-D9940D25218C}"/>
              </a:ext>
            </a:extLst>
          </p:cNvPr>
          <p:cNvCxnSpPr/>
          <p:nvPr userDrawn="1"/>
        </p:nvCxnSpPr>
        <p:spPr>
          <a:xfrm>
            <a:off x="0" y="6629400"/>
            <a:ext cx="12192000" cy="1588"/>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8" r:id="rId4"/>
    <p:sldLayoutId id="2147483669" r:id="rId5"/>
    <p:sldLayoutId id="2147483670" r:id="rId6"/>
    <p:sldLayoutId id="2147483671" r:id="rId7"/>
    <p:sldLayoutId id="2147483672" r:id="rId8"/>
    <p:sldLayoutId id="2147483673" r:id="rId9"/>
    <p:sldLayoutId id="2147483674" r:id="rId10"/>
  </p:sldLayoutIdLst>
  <p:hf hdr="0" ftr="0" dt="0"/>
  <p:txStyles>
    <p:title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package" Target="../embeddings/Microsoft_Excel_Worksheet18.xlsx"/><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openxmlformats.org/officeDocument/2006/relationships/image" Target="../media/image84.png"/><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emf"/></Relationships>
</file>

<file path=ppt/slides/_rels/slide10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package" Target="../embeddings/Microsoft_Excel_Worksheet20.xlsx"/><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package" Target="../embeddings/Microsoft_Excel_Worksheet21.xlsx"/><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package" Target="../embeddings/Microsoft_Excel_Worksheet22.xlsx"/><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jpeg"/><Relationship Id="rId7"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1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2.jpe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file:///\\192.168.102.110\data-all\V.P.%20Cane\WPR%20PPT\2026\Jan-26\05.01.2026\05%20Jan%2026%20Cane%20WPR%20PPT.xlsx!Cane%20supply%20tar%20vs%20achiv.!R3C1:R23C8"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file:///\\192.168.102.110\data-all\V.P.%20Cane\WPR%20PPT\2026\Jan-26\05.01.2026\05%20Jan%2026%20Cane%20WPR%20PPT.xlsx!IndVsSup!R2C1:R10C9"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file:///\\192.168.102.110\data-all\V.P.%20Cane\WPR%20PPT\2026\Jan-26\05.01.2026\05%20Jan%2026%20Cane%20WPR%20PPT.xlsx!Indent%20failure%20details%2023dec!Print_Area"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file:///\\192.168.102.110\data-all\V.P.%20Cane\WPR%20PPT\2026\Jan-26\05.01.2026\05%20Jan%2026%20Cane%20WPR%20PPT.xlsx!Highest%20indent%20failure%20(4)!R2C1:R50C1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file:///\\192.168.102.110\data-all\V.P.%20Cane\WPR%20PPT\2026\Jan-26\05.01.2026\05%20Jan%2026%20Cane%20WPR%20PPT.xlsx!Sheet1!R1C1:R16C4"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file:///\\192.168.102.110\data-all\V.P.%20Cane\WPR%20PPT\2026\Jan-26\05.01.2026\05%20Jan%2026%20Cane%20WPR%20PPT.xlsx!sOIL%20SAMPLE%20&amp;%20lOADER%20PARTS!R7C9:R16C12"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file:///\\192.168.102.110\data-all\V.P.%20Cane\WPR%20PPT\2026\Jan-26\05.01.2026\05%20Jan%2026%20Cane%20WPR%20PPT.xlsx!Safety!R2C1:R6C1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file:///\\192.168.102.110\data-all\V.P.%20Cane\WPR%20PPT\2025\Dec-25\01-12-2025%20-%20Copy%20-%20Copy%20-%20Copy%20-%20Copy\29%20Dec%2025%20Cane%20WPR%20PPT.xlsx!Indent%20failure%20details%2016dec!R3C1:R21C1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file:///\\192.168.102.110\data-all\V.P.%20Cane\WPR%20PPT\2025\Dec-25\01-12-2025%20-%20Copy%20-%20Copy%20-%20Copy%20-%20Copy\29%20Dec%2025%20Cane%20WPR%20PPT.xlsx!Highest%20indent%20failure%20(3)!R2C1:R50C1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chart" Target="../charts/chart2.xml"/><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emf"/><Relationship Id="rId4" Type="http://schemas.openxmlformats.org/officeDocument/2006/relationships/package" Target="../embeddings/Microsoft_Excel_Worksheet2.xlsx"/></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6.jpg"/></Relationships>
</file>

<file path=ppt/slides/_rels/slide6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chart" Target="../charts/chart13.xml"/><Relationship Id="rId4" Type="http://schemas.openxmlformats.org/officeDocument/2006/relationships/chart" Target="../charts/char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78.jpg"/><Relationship Id="rId5" Type="http://schemas.openxmlformats.org/officeDocument/2006/relationships/image" Target="../media/image77.jpeg"/><Relationship Id="rId4" Type="http://schemas.openxmlformats.org/officeDocument/2006/relationships/image" Target="../media/image76.jpeg"/></Relationships>
</file>

<file path=ppt/slides/_rels/slide9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9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E35BA2-46DF-C73F-2CC8-75AB6F4A46F6}"/>
              </a:ext>
            </a:extLst>
          </p:cNvPr>
          <p:cNvSpPr>
            <a:spLocks noGrp="1"/>
          </p:cNvSpPr>
          <p:nvPr>
            <p:ph type="sldNum" sz="quarter" idx="12"/>
          </p:nvPr>
        </p:nvSpPr>
        <p:spPr/>
        <p:txBody>
          <a:bodyPr/>
          <a:lstStyle/>
          <a:p>
            <a:fld id="{B76B49FA-22BB-44F5-8EFA-E5C56FA3907E}" type="slidenum">
              <a:rPr lang="en-US" smtClean="0"/>
              <a:pPr/>
              <a:t>1</a:t>
            </a:fld>
            <a:endParaRPr lang="en-US"/>
          </a:p>
        </p:txBody>
      </p:sp>
      <p:sp>
        <p:nvSpPr>
          <p:cNvPr id="11" name="Rectangle 10">
            <a:extLst>
              <a:ext uri="{FF2B5EF4-FFF2-40B4-BE49-F238E27FC236}">
                <a16:creationId xmlns:a16="http://schemas.microsoft.com/office/drawing/2014/main" id="{390F693E-5805-DA8F-846A-06F5D483F320}"/>
              </a:ext>
            </a:extLst>
          </p:cNvPr>
          <p:cNvSpPr/>
          <p:nvPr/>
        </p:nvSpPr>
        <p:spPr>
          <a:xfrm>
            <a:off x="55418" y="6400800"/>
            <a:ext cx="12136582"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C49BB4-961B-5967-2F04-3B2DBB49FE02}"/>
              </a:ext>
            </a:extLst>
          </p:cNvPr>
          <p:cNvSpPr/>
          <p:nvPr/>
        </p:nvSpPr>
        <p:spPr>
          <a:xfrm>
            <a:off x="168084" y="5104349"/>
            <a:ext cx="9661715" cy="1169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002060"/>
                </a:solidFill>
                <a:latin typeface="Segoe UI" panose="020B0502040204020203" pitchFamily="34" charset="0"/>
                <a:cs typeface="Segoe UI" panose="020B0502040204020203" pitchFamily="34" charset="0"/>
              </a:rPr>
              <a:t>Weekly Review</a:t>
            </a:r>
          </a:p>
          <a:p>
            <a:r>
              <a:rPr lang="en-US" sz="2000" b="1">
                <a:solidFill>
                  <a:srgbClr val="0070C0"/>
                </a:solidFill>
                <a:latin typeface="Segoe UI" panose="020B0502040204020203" pitchFamily="34" charset="0"/>
                <a:cs typeface="Segoe UI" panose="020B0502040204020203" pitchFamily="34" charset="0"/>
              </a:rPr>
              <a:t>Gobind Sugar Mill, Aira</a:t>
            </a:r>
          </a:p>
        </p:txBody>
      </p:sp>
      <p:pic>
        <p:nvPicPr>
          <p:cNvPr id="13" name="Picture 12">
            <a:extLst>
              <a:ext uri="{FF2B5EF4-FFF2-40B4-BE49-F238E27FC236}">
                <a16:creationId xmlns:a16="http://schemas.microsoft.com/office/drawing/2014/main" id="{3361A36B-3642-82CA-DE29-925A4D31C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5466" y="5246214"/>
            <a:ext cx="1710021" cy="838504"/>
          </a:xfrm>
          <a:prstGeom prst="rect">
            <a:avLst/>
          </a:prstGeom>
        </p:spPr>
      </p:pic>
      <p:cxnSp>
        <p:nvCxnSpPr>
          <p:cNvPr id="14" name="Straight Connector 13">
            <a:extLst>
              <a:ext uri="{FF2B5EF4-FFF2-40B4-BE49-F238E27FC236}">
                <a16:creationId xmlns:a16="http://schemas.microsoft.com/office/drawing/2014/main" id="{DD6698EF-A89F-3844-1FFE-49C531150883}"/>
              </a:ext>
            </a:extLst>
          </p:cNvPr>
          <p:cNvCxnSpPr/>
          <p:nvPr/>
        </p:nvCxnSpPr>
        <p:spPr>
          <a:xfrm>
            <a:off x="228601" y="6226879"/>
            <a:ext cx="580240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7258C8-377C-818C-78BB-5C28670DAAAA}"/>
              </a:ext>
            </a:extLst>
          </p:cNvPr>
          <p:cNvCxnSpPr/>
          <p:nvPr/>
        </p:nvCxnSpPr>
        <p:spPr>
          <a:xfrm>
            <a:off x="6031007" y="6226879"/>
            <a:ext cx="59055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16" name="Picture 6">
            <a:extLst>
              <a:ext uri="{FF2B5EF4-FFF2-40B4-BE49-F238E27FC236}">
                <a16:creationId xmlns:a16="http://schemas.microsoft.com/office/drawing/2014/main" id="{2597CC7A-8842-F5D5-CA13-9646779CCE1F}"/>
              </a:ext>
            </a:extLst>
          </p:cNvPr>
          <p:cNvPicPr>
            <a:picLocks noChangeAspect="1"/>
          </p:cNvPicPr>
          <p:nvPr/>
        </p:nvPicPr>
        <p:blipFill rotWithShape="1">
          <a:blip r:embed="rId3">
            <a:extLst>
              <a:ext uri="{28A0092B-C50C-407E-A947-70E740481C1C}">
                <a14:useLocalDpi xmlns:a14="http://schemas.microsoft.com/office/drawing/2010/main" val="0"/>
              </a:ext>
            </a:extLst>
          </a:blip>
          <a:srcRect l="-458" t="49565" r="1" b="2"/>
          <a:stretch/>
        </p:blipFill>
        <p:spPr bwMode="auto">
          <a:xfrm>
            <a:off x="-76200" y="0"/>
            <a:ext cx="12268200" cy="481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323DB5AD-CAD5-1041-99DB-16C217CC6E2F}"/>
              </a:ext>
            </a:extLst>
          </p:cNvPr>
          <p:cNvCxnSpPr>
            <a:cxnSpLocks/>
          </p:cNvCxnSpPr>
          <p:nvPr/>
        </p:nvCxnSpPr>
        <p:spPr>
          <a:xfrm>
            <a:off x="9829800" y="5246214"/>
            <a:ext cx="0" cy="838504"/>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Content Placeholder 4">
            <a:extLst>
              <a:ext uri="{FF2B5EF4-FFF2-40B4-BE49-F238E27FC236}">
                <a16:creationId xmlns:a16="http://schemas.microsoft.com/office/drawing/2014/main" id="{5A0F3F3F-C5DE-E8B0-C747-C3D4109D30D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05" r="3866"/>
          <a:stretch/>
        </p:blipFill>
        <p:spPr>
          <a:xfrm>
            <a:off x="7407147" y="5284003"/>
            <a:ext cx="2121588" cy="894568"/>
          </a:xfrm>
          <a:prstGeom prst="rect">
            <a:avLst/>
          </a:prstGeom>
        </p:spPr>
      </p:pic>
      <p:sp>
        <p:nvSpPr>
          <p:cNvPr id="23" name="Text Placeholder 10">
            <a:extLst>
              <a:ext uri="{FF2B5EF4-FFF2-40B4-BE49-F238E27FC236}">
                <a16:creationId xmlns:a16="http://schemas.microsoft.com/office/drawing/2014/main" id="{21BDD80E-2914-B80C-0C6F-5681C0FBB44C}"/>
              </a:ext>
            </a:extLst>
          </p:cNvPr>
          <p:cNvSpPr txBox="1">
            <a:spLocks/>
          </p:cNvSpPr>
          <p:nvPr/>
        </p:nvSpPr>
        <p:spPr>
          <a:xfrm>
            <a:off x="228601" y="6248400"/>
            <a:ext cx="6892925" cy="441160"/>
          </a:xfrm>
          <a:prstGeom prst="rect">
            <a:avLst/>
          </a:prstGeom>
        </p:spPr>
        <p:txBody>
          <a:bodyPr anchor="ctr"/>
          <a:lstStyle>
            <a:lvl1pPr marL="0" indent="0" algn="l" defTabSz="914400" rtl="0" eaLnBrk="1" latinLnBrk="0" hangingPunct="1">
              <a:lnSpc>
                <a:spcPct val="90000"/>
              </a:lnSpc>
              <a:spcBef>
                <a:spcPts val="0"/>
              </a:spcBef>
              <a:buFont typeface="Arial" panose="020B0604020202020204" pitchFamily="34" charset="0"/>
              <a:buNone/>
              <a:defRPr sz="2000" kern="1200">
                <a:solidFill>
                  <a:srgbClr val="0070C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i="1" dirty="0">
                <a:solidFill>
                  <a:srgbClr val="7030A0"/>
                </a:solidFill>
              </a:rPr>
              <a:t>28th Dec. to 03th Jan. 2026</a:t>
            </a:r>
          </a:p>
        </p:txBody>
      </p:sp>
    </p:spTree>
    <p:extLst>
      <p:ext uri="{BB962C8B-B14F-4D97-AF65-F5344CB8AC3E}">
        <p14:creationId xmlns:p14="http://schemas.microsoft.com/office/powerpoint/2010/main" val="79255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0010B3-186A-204B-90FA-0DA5719CEC18}"/>
              </a:ext>
            </a:extLst>
          </p:cNvPr>
          <p:cNvSpPr>
            <a:spLocks noGrp="1"/>
          </p:cNvSpPr>
          <p:nvPr>
            <p:ph type="title"/>
          </p:nvPr>
        </p:nvSpPr>
        <p:spPr>
          <a:xfrm>
            <a:off x="152400" y="76200"/>
            <a:ext cx="9982200" cy="609600"/>
          </a:xfrm>
        </p:spPr>
        <p:txBody>
          <a:bodyPr>
            <a:normAutofit/>
          </a:bodyPr>
          <a:lstStyle/>
          <a:p>
            <a:r>
              <a:rPr lang="en-US" sz="2800" dirty="0"/>
              <a:t>Cane Purchase trend till 03 Jan 2026</a:t>
            </a:r>
            <a:endParaRPr lang="en-US" dirty="0"/>
          </a:p>
        </p:txBody>
      </p:sp>
      <p:sp>
        <p:nvSpPr>
          <p:cNvPr id="2" name="Slide Number Placeholder 1">
            <a:extLst>
              <a:ext uri="{FF2B5EF4-FFF2-40B4-BE49-F238E27FC236}">
                <a16:creationId xmlns:a16="http://schemas.microsoft.com/office/drawing/2014/main" id="{C589C889-C6E4-D05A-F1DD-F469E1C79B0D}"/>
              </a:ext>
            </a:extLst>
          </p:cNvPr>
          <p:cNvSpPr>
            <a:spLocks noGrp="1"/>
          </p:cNvSpPr>
          <p:nvPr>
            <p:ph type="sldNum" sz="quarter" idx="12"/>
          </p:nvPr>
        </p:nvSpPr>
        <p:spPr/>
        <p:txBody>
          <a:bodyPr/>
          <a:lstStyle/>
          <a:p>
            <a:fld id="{B76B49FA-22BB-44F5-8EFA-E5C56FA3907E}" type="slidenum">
              <a:rPr lang="en-US" smtClean="0"/>
              <a:pPr/>
              <a:t>10</a:t>
            </a:fld>
            <a:endParaRPr lang="en-US" dirty="0"/>
          </a:p>
        </p:txBody>
      </p:sp>
      <p:graphicFrame>
        <p:nvGraphicFramePr>
          <p:cNvPr id="5" name="Chart 4">
            <a:extLst>
              <a:ext uri="{FF2B5EF4-FFF2-40B4-BE49-F238E27FC236}">
                <a16:creationId xmlns:a16="http://schemas.microsoft.com/office/drawing/2014/main" id="{39E4529B-61CA-7E96-6A78-8400D5C6090A}"/>
              </a:ext>
            </a:extLst>
          </p:cNvPr>
          <p:cNvGraphicFramePr>
            <a:graphicFrameLocks/>
          </p:cNvGraphicFramePr>
          <p:nvPr/>
        </p:nvGraphicFramePr>
        <p:xfrm>
          <a:off x="1257300" y="1166621"/>
          <a:ext cx="9067800" cy="24367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13E25844-71A1-A6FD-B465-EDA733C848F4}"/>
              </a:ext>
            </a:extLst>
          </p:cNvPr>
          <p:cNvGraphicFramePr>
            <a:graphicFrameLocks/>
          </p:cNvGraphicFramePr>
          <p:nvPr/>
        </p:nvGraphicFramePr>
        <p:xfrm>
          <a:off x="28977" y="838200"/>
          <a:ext cx="11858223" cy="56546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579042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B76B49FA-22BB-44F5-8EFA-E5C56FA3907E}" type="slidenum">
              <a:rPr lang="en-US" smtClean="0"/>
              <a:pPr/>
              <a:t>100</a:t>
            </a:fld>
            <a:endParaRPr lang="en-US" dirty="0"/>
          </a:p>
        </p:txBody>
      </p:sp>
      <p:graphicFrame>
        <p:nvGraphicFramePr>
          <p:cNvPr id="2" name="Table 1">
            <a:extLst>
              <a:ext uri="{FF2B5EF4-FFF2-40B4-BE49-F238E27FC236}">
                <a16:creationId xmlns:a16="http://schemas.microsoft.com/office/drawing/2014/main" id="{56BA23D8-D731-8D76-CC27-DE1AE51F7670}"/>
              </a:ext>
            </a:extLst>
          </p:cNvPr>
          <p:cNvGraphicFramePr>
            <a:graphicFrameLocks noGrp="1"/>
          </p:cNvGraphicFramePr>
          <p:nvPr/>
        </p:nvGraphicFramePr>
        <p:xfrm>
          <a:off x="381000" y="1447800"/>
          <a:ext cx="11582400" cy="4857502"/>
        </p:xfrm>
        <a:graphic>
          <a:graphicData uri="http://schemas.openxmlformats.org/drawingml/2006/table">
            <a:tbl>
              <a:tblPr>
                <a:tableStyleId>{5C22544A-7EE6-4342-B048-85BDC9FD1C3A}</a:tableStyleId>
              </a:tblPr>
              <a:tblGrid>
                <a:gridCol w="406213">
                  <a:extLst>
                    <a:ext uri="{9D8B030D-6E8A-4147-A177-3AD203B41FA5}">
                      <a16:colId xmlns:a16="http://schemas.microsoft.com/office/drawing/2014/main" val="20000"/>
                    </a:ext>
                  </a:extLst>
                </a:gridCol>
                <a:gridCol w="1026277">
                  <a:extLst>
                    <a:ext uri="{9D8B030D-6E8A-4147-A177-3AD203B41FA5}">
                      <a16:colId xmlns:a16="http://schemas.microsoft.com/office/drawing/2014/main" val="20001"/>
                    </a:ext>
                  </a:extLst>
                </a:gridCol>
                <a:gridCol w="2417069">
                  <a:extLst>
                    <a:ext uri="{9D8B030D-6E8A-4147-A177-3AD203B41FA5}">
                      <a16:colId xmlns:a16="http://schemas.microsoft.com/office/drawing/2014/main" val="20002"/>
                    </a:ext>
                  </a:extLst>
                </a:gridCol>
                <a:gridCol w="1169507">
                  <a:extLst>
                    <a:ext uri="{9D8B030D-6E8A-4147-A177-3AD203B41FA5}">
                      <a16:colId xmlns:a16="http://schemas.microsoft.com/office/drawing/2014/main" val="20003"/>
                    </a:ext>
                  </a:extLst>
                </a:gridCol>
                <a:gridCol w="2522394">
                  <a:extLst>
                    <a:ext uri="{9D8B030D-6E8A-4147-A177-3AD203B41FA5}">
                      <a16:colId xmlns:a16="http://schemas.microsoft.com/office/drawing/2014/main" val="20004"/>
                    </a:ext>
                  </a:extLst>
                </a:gridCol>
                <a:gridCol w="1357549">
                  <a:extLst>
                    <a:ext uri="{9D8B030D-6E8A-4147-A177-3AD203B41FA5}">
                      <a16:colId xmlns:a16="http://schemas.microsoft.com/office/drawing/2014/main" val="20005"/>
                    </a:ext>
                  </a:extLst>
                </a:gridCol>
                <a:gridCol w="1659227">
                  <a:extLst>
                    <a:ext uri="{9D8B030D-6E8A-4147-A177-3AD203B41FA5}">
                      <a16:colId xmlns:a16="http://schemas.microsoft.com/office/drawing/2014/main" val="20006"/>
                    </a:ext>
                  </a:extLst>
                </a:gridCol>
                <a:gridCol w="1024164">
                  <a:extLst>
                    <a:ext uri="{9D8B030D-6E8A-4147-A177-3AD203B41FA5}">
                      <a16:colId xmlns:a16="http://schemas.microsoft.com/office/drawing/2014/main" val="20007"/>
                    </a:ext>
                  </a:extLst>
                </a:gridCol>
              </a:tblGrid>
              <a:tr h="260513">
                <a:tc gridSpan="8">
                  <a:txBody>
                    <a:bodyPr/>
                    <a:lstStyle/>
                    <a:p>
                      <a:pPr algn="ctr" fontAlgn="b"/>
                      <a:r>
                        <a:rPr lang="en-US" sz="1400" b="1" u="sng" strike="noStrike" dirty="0">
                          <a:solidFill>
                            <a:schemeClr val="bg1"/>
                          </a:solidFill>
                          <a:effectLst/>
                          <a:latin typeface="Segoe UI" panose="020B0502040204020203" pitchFamily="34" charset="0"/>
                          <a:cs typeface="Segoe UI" panose="020B0502040204020203" pitchFamily="34" charset="0"/>
                        </a:rPr>
                        <a:t>HAZARDS OBSERVATION - DISTILLERY  </a:t>
                      </a:r>
                      <a:endParaRPr lang="en-US" sz="1400" b="1" i="0" u="sng" strike="noStrike" dirty="0">
                        <a:solidFill>
                          <a:schemeClr val="bg1"/>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58340">
                <a:tc>
                  <a:txBody>
                    <a:bodyPr/>
                    <a:lstStyle/>
                    <a:p>
                      <a:pPr algn="just" fontAlgn="ctr"/>
                      <a:r>
                        <a:rPr lang="en-US" sz="1400" b="1" u="none" strike="noStrike" dirty="0">
                          <a:effectLst/>
                          <a:latin typeface="Segoe UI" panose="020B0502040204020203" pitchFamily="34" charset="0"/>
                          <a:cs typeface="Segoe UI" panose="020B0502040204020203" pitchFamily="34" charset="0"/>
                        </a:rPr>
                        <a:t>S.N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DATE</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HAZARDOUS</a:t>
                      </a:r>
                      <a:r>
                        <a:rPr lang="en-US" sz="1400" b="1" u="none" strike="noStrike" baseline="0" dirty="0">
                          <a:effectLst/>
                          <a:latin typeface="Segoe UI" panose="020B0502040204020203" pitchFamily="34" charset="0"/>
                          <a:cs typeface="Segoe UI" panose="020B0502040204020203" pitchFamily="34" charset="0"/>
                        </a:rPr>
                        <a:t> </a:t>
                      </a:r>
                      <a:r>
                        <a:rPr lang="en-US" sz="1400" b="1" u="none" strike="noStrike" dirty="0">
                          <a:effectLst/>
                          <a:latin typeface="Segoe UI" panose="020B0502040204020203" pitchFamily="34" charset="0"/>
                          <a:cs typeface="Segoe UI" panose="020B0502040204020203" pitchFamily="34" charset="0"/>
                        </a:rPr>
                        <a:t>ACTIVITY/ OBSERVATION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l" fontAlgn="ctr"/>
                      <a:r>
                        <a:rPr lang="en-US" sz="1400" b="1" u="none" strike="noStrike" dirty="0">
                          <a:effectLst/>
                          <a:latin typeface="Segoe UI" panose="020B0502040204020203" pitchFamily="34" charset="0"/>
                          <a:cs typeface="Segoe UI" panose="020B0502040204020203" pitchFamily="34" charset="0"/>
                        </a:rPr>
                        <a:t>       LOCATION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just" fontAlgn="ctr"/>
                      <a:r>
                        <a:rPr lang="en-US" sz="1400" b="1" u="none" strike="noStrike" dirty="0">
                          <a:effectLst/>
                          <a:latin typeface="Segoe UI" panose="020B0502040204020203" pitchFamily="34" charset="0"/>
                          <a:cs typeface="Segoe UI" panose="020B0502040204020203" pitchFamily="34" charset="0"/>
                        </a:rPr>
                        <a:t>ACTION REQUIRED/ TAKEN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TARGET DATE </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RESPONSIBILITY</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STATUS</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936032">
                <a:tc>
                  <a:txBody>
                    <a:bodyPr/>
                    <a:lstStyle/>
                    <a:p>
                      <a:pPr algn="l" fontAlgn="ctr"/>
                      <a:r>
                        <a:rPr lang="en-IN" sz="1400" b="1"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29/12/2025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Sodium Hydroxide is placed on height in distillery laboratory  .</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Laboratory</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Sodium hydroxide placed on floor level.</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Mr.</a:t>
                      </a:r>
                      <a:r>
                        <a:rPr lang="en-IN" sz="1400" b="0" i="0" u="none" strike="noStrike" baseline="0" dirty="0">
                          <a:solidFill>
                            <a:srgbClr val="000000"/>
                          </a:solidFill>
                          <a:effectLst/>
                          <a:latin typeface="Calibri" panose="020F0502020204030204" pitchFamily="34" charset="0"/>
                        </a:rPr>
                        <a:t> Harpal Singh</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4"/>
                  </a:ext>
                </a:extLst>
              </a:tr>
              <a:tr h="790823">
                <a:tc>
                  <a:txBody>
                    <a:bodyPr/>
                    <a:lstStyle/>
                    <a:p>
                      <a:pPr algn="l" fontAlgn="ctr"/>
                      <a:r>
                        <a:rPr lang="en-IN" sz="1400" b="1"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30/12/2025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dirty="0">
                          <a:solidFill>
                            <a:srgbClr val="000000"/>
                          </a:solidFill>
                          <a:effectLst/>
                          <a:latin typeface="Calibri" panose="020F0502020204030204" pitchFamily="34" charset="0"/>
                        </a:rPr>
                        <a:t>Internal Gutter was not covered by fermentation operator after cleaning. Near Pre Fermenter in fermentation house may be caused by accident.</a:t>
                      </a:r>
                      <a:r>
                        <a:rPr lang="en-IN" sz="14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Fermentation house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Internal</a:t>
                      </a:r>
                      <a:r>
                        <a:rPr lang="en-IN" sz="1400" b="0" i="0" u="none" strike="noStrike" baseline="0" dirty="0">
                          <a:solidFill>
                            <a:srgbClr val="000000"/>
                          </a:solidFill>
                          <a:effectLst/>
                          <a:latin typeface="Calibri" panose="020F0502020204030204" pitchFamily="34" charset="0"/>
                        </a:rPr>
                        <a:t> gutter</a:t>
                      </a:r>
                      <a:r>
                        <a:rPr lang="en-IN" sz="1400" b="0" i="0" u="none" strike="noStrike" dirty="0">
                          <a:solidFill>
                            <a:srgbClr val="000000"/>
                          </a:solidFill>
                          <a:effectLst/>
                          <a:latin typeface="Calibri" panose="020F0502020204030204" pitchFamily="34" charset="0"/>
                        </a:rPr>
                        <a:t> covered with grates .</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Mr. </a:t>
                      </a:r>
                      <a:r>
                        <a:rPr lang="en-IN" sz="1400" b="0" i="0" u="none" strike="noStrike" baseline="0" dirty="0">
                          <a:solidFill>
                            <a:srgbClr val="000000"/>
                          </a:solidFill>
                          <a:effectLst/>
                          <a:latin typeface="Calibri" panose="020F0502020204030204" pitchFamily="34" charset="0"/>
                        </a:rPr>
                        <a:t> Vivek Tiwari</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t"/>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2"/>
                  </a:ext>
                </a:extLst>
              </a:tr>
              <a:tr h="821685">
                <a:tc>
                  <a:txBody>
                    <a:bodyPr/>
                    <a:lstStyle/>
                    <a:p>
                      <a:pPr algn="l" fontAlgn="ctr"/>
                      <a:r>
                        <a:rPr lang="en-IN" sz="1400" b="1"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01/01/2026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Some antifoam &amp; Chemical   empty drums in working area .</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Fermentation House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Shifted</a:t>
                      </a:r>
                      <a:r>
                        <a:rPr lang="en-IN" sz="1400" b="0" i="0" u="none" strike="noStrike" baseline="0" dirty="0">
                          <a:solidFill>
                            <a:srgbClr val="000000"/>
                          </a:solidFill>
                          <a:effectLst/>
                          <a:latin typeface="Calibri" panose="020F0502020204030204" pitchFamily="34" charset="0"/>
                        </a:rPr>
                        <a:t> to empty drum yard.</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Mr. Abhay</a:t>
                      </a:r>
                      <a:r>
                        <a:rPr lang="en-IN" sz="1400" b="0" i="0" u="none" strike="noStrike" baseline="0" dirty="0">
                          <a:solidFill>
                            <a:srgbClr val="000000"/>
                          </a:solidFill>
                          <a:effectLst/>
                          <a:latin typeface="Calibri" panose="020F0502020204030204" pitchFamily="34" charset="0"/>
                        </a:rPr>
                        <a:t> Srivastava</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t"/>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3"/>
                  </a:ext>
                </a:extLst>
              </a:tr>
              <a:tr h="704607">
                <a:tc>
                  <a:txBody>
                    <a:bodyPr/>
                    <a:lstStyle/>
                    <a:p>
                      <a:pPr algn="l" fontAlgn="ctr"/>
                      <a:r>
                        <a:rPr lang="en-IN" sz="1400" b="1"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02/01/2026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Difficult to operate process water pump due to slippery floor</a:t>
                      </a:r>
                      <a:r>
                        <a:rPr lang="en-IN" sz="1400" b="0" i="0" u="none" strike="noStrike" baseline="0" dirty="0">
                          <a:solidFill>
                            <a:srgbClr val="000000"/>
                          </a:solidFill>
                          <a:effectLst/>
                          <a:latin typeface="Calibri" panose="020F0502020204030204" pitchFamily="34" charset="0"/>
                        </a:rPr>
                        <a:t>.</a:t>
                      </a:r>
                      <a:endParaRPr lang="en-IN" sz="1400" b="0" i="0" u="none" strike="noStrike" dirty="0">
                        <a:solidFill>
                          <a:srgbClr val="000000"/>
                        </a:solidFill>
                        <a:effectLst/>
                        <a:latin typeface="Calibri" panose="020F0502020204030204" pitchFamily="34" charset="0"/>
                      </a:endParaRPr>
                    </a:p>
                  </a:txBody>
                  <a:tcPr marL="9525" marR="9525" marT="9525"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dirty="0">
                          <a:solidFill>
                            <a:srgbClr val="000000"/>
                          </a:solidFill>
                          <a:effectLst/>
                          <a:latin typeface="Calibri" panose="020F0502020204030204" pitchFamily="34" charset="0"/>
                        </a:rPr>
                        <a:t> Process water tank</a:t>
                      </a:r>
                      <a:endParaRPr lang="en-IN" sz="1400" b="0" i="0" u="none" strike="noStrike" dirty="0">
                        <a:solidFill>
                          <a:srgbClr val="000000"/>
                        </a:solidFill>
                        <a:effectLst/>
                        <a:latin typeface="Calibri" panose="020F0502020204030204" pitchFamily="34" charset="0"/>
                      </a:endParaRPr>
                    </a:p>
                  </a:txBody>
                  <a:tcPr marL="9525" marR="9525" marT="9525"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Floor clean  properly &amp; spread Bleaching Powder.</a:t>
                      </a:r>
                      <a:endParaRPr lang="en-IN" sz="1400" b="0" i="0" u="none" strike="noStrike" dirty="0">
                        <a:solidFill>
                          <a:srgbClr val="000000"/>
                        </a:solidFill>
                        <a:effectLst/>
                        <a:latin typeface="Calibri" panose="020F0502020204030204" pitchFamily="34" charset="0"/>
                      </a:endParaRPr>
                    </a:p>
                  </a:txBody>
                  <a:tcPr marL="9525" marR="9525" marT="9525"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Immediate</a:t>
                      </a:r>
                    </a:p>
                  </a:txBody>
                  <a:tcPr marL="9525" marR="9525" marT="9525"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Mr. Vivek</a:t>
                      </a:r>
                      <a:r>
                        <a:rPr lang="en-IN" sz="1400" b="0" i="0" u="none" strike="noStrike" baseline="0" dirty="0">
                          <a:solidFill>
                            <a:srgbClr val="000000"/>
                          </a:solidFill>
                          <a:effectLst/>
                          <a:latin typeface="Calibri" panose="020F0502020204030204" pitchFamily="34" charset="0"/>
                        </a:rPr>
                        <a:t> Tiwari</a:t>
                      </a:r>
                      <a:endParaRPr lang="en-IN" sz="1400" b="0" i="0" u="none" strike="noStrike" dirty="0">
                        <a:solidFill>
                          <a:srgbClr val="000000"/>
                        </a:solidFill>
                        <a:effectLst/>
                        <a:latin typeface="Calibri" panose="020F0502020204030204" pitchFamily="34" charset="0"/>
                      </a:endParaRPr>
                    </a:p>
                  </a:txBody>
                  <a:tcPr marL="9525" marR="9525" marT="9525"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t"/>
                      <a:r>
                        <a:rPr lang="en-IN" sz="1400" b="0" i="0" u="none" strike="noStrike" dirty="0">
                          <a:solidFill>
                            <a:srgbClr val="000000"/>
                          </a:solidFill>
                          <a:effectLst/>
                          <a:latin typeface="Calibri" panose="020F0502020204030204" pitchFamily="34" charset="0"/>
                        </a:rPr>
                        <a:t>Completed</a:t>
                      </a:r>
                    </a:p>
                  </a:txBody>
                  <a:tcPr marL="9525" marR="9525" marT="9525"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3" name="TextBox 4">
            <a:extLst>
              <a:ext uri="{FF2B5EF4-FFF2-40B4-BE49-F238E27FC236}">
                <a16:creationId xmlns:a16="http://schemas.microsoft.com/office/drawing/2014/main" id="{B809518E-22B2-E4B8-3E77-F276603C6E2B}"/>
              </a:ext>
            </a:extLst>
          </p:cNvPr>
          <p:cNvSpPr txBox="1">
            <a:spLocks noChangeArrowheads="1"/>
          </p:cNvSpPr>
          <p:nvPr/>
        </p:nvSpPr>
        <p:spPr bwMode="auto">
          <a:xfrm>
            <a:off x="2171700" y="269558"/>
            <a:ext cx="7848600" cy="477054"/>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dirty="0"/>
              <a:t>Near Miss or Hazardous Activity Report</a:t>
            </a:r>
          </a:p>
        </p:txBody>
      </p:sp>
    </p:spTree>
    <p:extLst>
      <p:ext uri="{BB962C8B-B14F-4D97-AF65-F5344CB8AC3E}">
        <p14:creationId xmlns:p14="http://schemas.microsoft.com/office/powerpoint/2010/main" val="38974810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B76B49FA-22BB-44F5-8EFA-E5C56FA3907E}" type="slidenum">
              <a:rPr lang="en-US" smtClean="0"/>
              <a:pPr/>
              <a:t>101</a:t>
            </a:fld>
            <a:endParaRPr lang="en-US" dirty="0"/>
          </a:p>
        </p:txBody>
      </p:sp>
      <p:graphicFrame>
        <p:nvGraphicFramePr>
          <p:cNvPr id="2" name="Table 1">
            <a:extLst>
              <a:ext uri="{FF2B5EF4-FFF2-40B4-BE49-F238E27FC236}">
                <a16:creationId xmlns:a16="http://schemas.microsoft.com/office/drawing/2014/main" id="{56BA23D8-D731-8D76-CC27-DE1AE51F7670}"/>
              </a:ext>
            </a:extLst>
          </p:cNvPr>
          <p:cNvGraphicFramePr>
            <a:graphicFrameLocks noGrp="1"/>
          </p:cNvGraphicFramePr>
          <p:nvPr/>
        </p:nvGraphicFramePr>
        <p:xfrm>
          <a:off x="257578" y="1371600"/>
          <a:ext cx="11934422" cy="4824090"/>
        </p:xfrm>
        <a:graphic>
          <a:graphicData uri="http://schemas.openxmlformats.org/drawingml/2006/table">
            <a:tbl>
              <a:tblPr>
                <a:tableStyleId>{5C22544A-7EE6-4342-B048-85BDC9FD1C3A}</a:tableStyleId>
              </a:tblPr>
              <a:tblGrid>
                <a:gridCol w="355325">
                  <a:extLst>
                    <a:ext uri="{9D8B030D-6E8A-4147-A177-3AD203B41FA5}">
                      <a16:colId xmlns:a16="http://schemas.microsoft.com/office/drawing/2014/main" val="20000"/>
                    </a:ext>
                  </a:extLst>
                </a:gridCol>
                <a:gridCol w="1135141">
                  <a:extLst>
                    <a:ext uri="{9D8B030D-6E8A-4147-A177-3AD203B41FA5}">
                      <a16:colId xmlns:a16="http://schemas.microsoft.com/office/drawing/2014/main" val="20001"/>
                    </a:ext>
                  </a:extLst>
                </a:gridCol>
                <a:gridCol w="3064420">
                  <a:extLst>
                    <a:ext uri="{9D8B030D-6E8A-4147-A177-3AD203B41FA5}">
                      <a16:colId xmlns:a16="http://schemas.microsoft.com/office/drawing/2014/main" val="20002"/>
                    </a:ext>
                  </a:extLst>
                </a:gridCol>
                <a:gridCol w="1216525">
                  <a:extLst>
                    <a:ext uri="{9D8B030D-6E8A-4147-A177-3AD203B41FA5}">
                      <a16:colId xmlns:a16="http://schemas.microsoft.com/office/drawing/2014/main" val="20003"/>
                    </a:ext>
                  </a:extLst>
                </a:gridCol>
                <a:gridCol w="1765224">
                  <a:extLst>
                    <a:ext uri="{9D8B030D-6E8A-4147-A177-3AD203B41FA5}">
                      <a16:colId xmlns:a16="http://schemas.microsoft.com/office/drawing/2014/main" val="20004"/>
                    </a:ext>
                  </a:extLst>
                </a:gridCol>
                <a:gridCol w="1407562">
                  <a:extLst>
                    <a:ext uri="{9D8B030D-6E8A-4147-A177-3AD203B41FA5}">
                      <a16:colId xmlns:a16="http://schemas.microsoft.com/office/drawing/2014/main" val="20005"/>
                    </a:ext>
                  </a:extLst>
                </a:gridCol>
                <a:gridCol w="1641552">
                  <a:extLst>
                    <a:ext uri="{9D8B030D-6E8A-4147-A177-3AD203B41FA5}">
                      <a16:colId xmlns:a16="http://schemas.microsoft.com/office/drawing/2014/main" val="20006"/>
                    </a:ext>
                  </a:extLst>
                </a:gridCol>
                <a:gridCol w="1348673">
                  <a:extLst>
                    <a:ext uri="{9D8B030D-6E8A-4147-A177-3AD203B41FA5}">
                      <a16:colId xmlns:a16="http://schemas.microsoft.com/office/drawing/2014/main" val="20007"/>
                    </a:ext>
                  </a:extLst>
                </a:gridCol>
              </a:tblGrid>
              <a:tr h="408109">
                <a:tc gridSpan="8">
                  <a:txBody>
                    <a:bodyPr/>
                    <a:lstStyle/>
                    <a:p>
                      <a:pPr algn="ctr" fontAlgn="b"/>
                      <a:r>
                        <a:rPr lang="en-US" sz="1400" b="1" u="sng" strike="noStrike" dirty="0">
                          <a:solidFill>
                            <a:schemeClr val="bg1"/>
                          </a:solidFill>
                          <a:effectLst/>
                          <a:latin typeface="Segoe UI" panose="020B0502040204020203" pitchFamily="34" charset="0"/>
                          <a:cs typeface="Segoe UI" panose="020B0502040204020203" pitchFamily="34" charset="0"/>
                        </a:rPr>
                        <a:t>NEARMISS - DISTILLERY  </a:t>
                      </a:r>
                      <a:endParaRPr lang="en-US" sz="1400" b="1" i="0" u="sng" strike="noStrike" dirty="0">
                        <a:solidFill>
                          <a:schemeClr val="bg1"/>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39691">
                <a:tc>
                  <a:txBody>
                    <a:bodyPr/>
                    <a:lstStyle/>
                    <a:p>
                      <a:pPr algn="ctr" fontAlgn="ctr"/>
                      <a:r>
                        <a:rPr lang="en-US" sz="1400" b="1" u="none" strike="noStrike" dirty="0">
                          <a:effectLst/>
                          <a:latin typeface="Segoe UI" panose="020B0502040204020203" pitchFamily="34" charset="0"/>
                          <a:cs typeface="Segoe UI" panose="020B0502040204020203" pitchFamily="34" charset="0"/>
                        </a:rPr>
                        <a:t>S.N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DATE</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HAZARDOUS ACTIVITY / OBSERVATION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LOCATION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ACTION REQUIRED / TAKEN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TARGET DATE </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RESPONSIBILITY</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STATUS</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762000">
                <a:tc>
                  <a:txBody>
                    <a:bodyPr/>
                    <a:lstStyle/>
                    <a:p>
                      <a:pPr algn="l" rtl="0" fontAlgn="ctr"/>
                      <a:r>
                        <a:rPr lang="en-IN"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29/12/2025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Decanter operator working at decanter facing problem of bagasse which is spread through wind. No injury occurred.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Decanter</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To provide goggles</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 MR. Avhay</a:t>
                      </a:r>
                      <a:r>
                        <a:rPr lang="en-IN" sz="1400" b="0" i="0" u="none" strike="noStrike" baseline="0" dirty="0">
                          <a:solidFill>
                            <a:srgbClr val="000000"/>
                          </a:solidFill>
                          <a:effectLst/>
                          <a:latin typeface="Calibri" panose="020F0502020204030204" pitchFamily="34" charset="0"/>
                        </a:rPr>
                        <a:t> Kumar</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3"/>
                  </a:ext>
                </a:extLst>
              </a:tr>
              <a:tr h="990600">
                <a:tc>
                  <a:txBody>
                    <a:bodyPr/>
                    <a:lstStyle/>
                    <a:p>
                      <a:pPr algn="l" rtl="0" fontAlgn="ctr"/>
                      <a:r>
                        <a:rPr lang="en-IN"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31/12/2025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Fermenter Operator</a:t>
                      </a:r>
                      <a:r>
                        <a:rPr lang="en-IN" sz="1400" b="0" i="0" u="none" strike="noStrike" baseline="0" dirty="0">
                          <a:solidFill>
                            <a:srgbClr val="000000"/>
                          </a:solidFill>
                          <a:effectLst/>
                          <a:latin typeface="Calibri" panose="020F0502020204030204" pitchFamily="34" charset="0"/>
                        </a:rPr>
                        <a:t> was open  Syrup pump discharge value, valve pin broken</a:t>
                      </a:r>
                      <a:r>
                        <a:rPr lang="en-IN" sz="1400" b="0" i="0" u="none" strike="noStrike" dirty="0">
                          <a:solidFill>
                            <a:srgbClr val="000000"/>
                          </a:solidFill>
                          <a:effectLst/>
                          <a:latin typeface="Calibri" panose="020F0502020204030204" pitchFamily="34" charset="0"/>
                        </a:rPr>
                        <a:t>. No injury occurred.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Fermentation Section.</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dirty="0">
                          <a:solidFill>
                            <a:srgbClr val="000000"/>
                          </a:solidFill>
                          <a:effectLst/>
                          <a:latin typeface="Calibri" panose="020F0502020204030204" pitchFamily="34" charset="0"/>
                        </a:rPr>
                        <a:t>Fitter was fitted new pin .</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Mr. Mukesh</a:t>
                      </a:r>
                      <a:r>
                        <a:rPr lang="en-IN" sz="1400" b="0" i="0" u="none" strike="noStrike" baseline="0" dirty="0">
                          <a:solidFill>
                            <a:srgbClr val="000000"/>
                          </a:solidFill>
                          <a:effectLst/>
                          <a:latin typeface="Calibri" panose="020F0502020204030204" pitchFamily="34" charset="0"/>
                        </a:rPr>
                        <a:t> Verma</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2"/>
                  </a:ext>
                </a:extLst>
              </a:tr>
              <a:tr h="760725">
                <a:tc>
                  <a:txBody>
                    <a:bodyPr/>
                    <a:lstStyle/>
                    <a:p>
                      <a:pPr algn="l" rtl="0" fontAlgn="ctr"/>
                      <a:r>
                        <a:rPr lang="en-IN"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t"/>
                      <a:r>
                        <a:rPr lang="en-IN" sz="1400" b="0" i="0" u="none" strike="noStrike" dirty="0">
                          <a:solidFill>
                            <a:srgbClr val="000000"/>
                          </a:solidFill>
                          <a:effectLst/>
                          <a:latin typeface="Calibri" panose="020F0502020204030204" pitchFamily="34" charset="0"/>
                        </a:rPr>
                        <a:t>01/01/2026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Leakage in CV1A steam line .</a:t>
                      </a:r>
                      <a:r>
                        <a:rPr lang="en-IN" sz="1400" b="0" i="0" u="none" strike="noStrike" dirty="0">
                          <a:solidFill>
                            <a:srgbClr val="000000"/>
                          </a:solidFill>
                          <a:effectLst/>
                          <a:latin typeface="Calibri" panose="020F0502020204030204" pitchFamily="34" charset="0"/>
                        </a:rPr>
                        <a:t> No injury occurred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Fermentation Section.</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Problem rectified by fitter .</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 </a:t>
                      </a:r>
                    </a:p>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Immediate </a:t>
                      </a:r>
                    </a:p>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a:r>
                        <a:rPr lang="en-IN" sz="1400" dirty="0"/>
                        <a:t>Mr.</a:t>
                      </a:r>
                      <a:r>
                        <a:rPr lang="en-IN" sz="1400" baseline="0" dirty="0"/>
                        <a:t> Vivek Tiwari</a:t>
                      </a:r>
                      <a:endParaRPr lang="en-IN" sz="1400" dirty="0"/>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4"/>
                  </a:ext>
                </a:extLst>
              </a:tr>
              <a:tr h="662310">
                <a:tc>
                  <a:txBody>
                    <a:bodyPr/>
                    <a:lstStyle/>
                    <a:p>
                      <a:pPr algn="l" rtl="0" fontAlgn="ctr"/>
                      <a:r>
                        <a:rPr lang="en-IN"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02/01/2026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MEE plant operator open valve at MEE header unbalanced due folding ladder which is having near  MEE header. No injury occurred.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MEE Plant</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Folding Ladder  placed to proper place.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Mr. Shubham</a:t>
                      </a:r>
                      <a:r>
                        <a:rPr lang="en-IN" sz="1400" b="0" i="0" u="none" strike="noStrike" baseline="0" dirty="0">
                          <a:solidFill>
                            <a:srgbClr val="000000"/>
                          </a:solidFill>
                          <a:effectLst/>
                          <a:latin typeface="Calibri" panose="020F0502020204030204" pitchFamily="34" charset="0"/>
                        </a:rPr>
                        <a:t> Patel</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3" name="TextBox 4">
            <a:extLst>
              <a:ext uri="{FF2B5EF4-FFF2-40B4-BE49-F238E27FC236}">
                <a16:creationId xmlns:a16="http://schemas.microsoft.com/office/drawing/2014/main" id="{B809518E-22B2-E4B8-3E77-F276603C6E2B}"/>
              </a:ext>
            </a:extLst>
          </p:cNvPr>
          <p:cNvSpPr txBox="1">
            <a:spLocks noChangeArrowheads="1"/>
          </p:cNvSpPr>
          <p:nvPr/>
        </p:nvSpPr>
        <p:spPr bwMode="auto">
          <a:xfrm>
            <a:off x="2171700" y="269558"/>
            <a:ext cx="7848600" cy="477054"/>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dirty="0"/>
              <a:t>Near Miss or Hazardous Activity Report</a:t>
            </a:r>
          </a:p>
        </p:txBody>
      </p:sp>
    </p:spTree>
    <p:extLst>
      <p:ext uri="{BB962C8B-B14F-4D97-AF65-F5344CB8AC3E}">
        <p14:creationId xmlns:p14="http://schemas.microsoft.com/office/powerpoint/2010/main" val="11361803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906000" y="6492878"/>
            <a:ext cx="381000" cy="365125"/>
          </a:xfrm>
        </p:spPr>
        <p:txBody>
          <a:bodyPr/>
          <a:lstStyle/>
          <a:p>
            <a:fld id="{B76B49FA-22BB-44F5-8EFA-E5C56FA3907E}" type="slidenum">
              <a:rPr lang="en-US" smtClean="0"/>
              <a:pPr/>
              <a:t>102</a:t>
            </a:fld>
            <a:endParaRPr lang="en-US" dirty="0"/>
          </a:p>
        </p:txBody>
      </p:sp>
      <p:sp>
        <p:nvSpPr>
          <p:cNvPr id="5" name="Content Placeholder 2"/>
          <p:cNvSpPr>
            <a:spLocks noGrp="1"/>
          </p:cNvSpPr>
          <p:nvPr>
            <p:ph idx="1"/>
          </p:nvPr>
        </p:nvSpPr>
        <p:spPr>
          <a:xfrm>
            <a:off x="1524000" y="2036618"/>
            <a:ext cx="9144000" cy="2313709"/>
          </a:xfrm>
        </p:spPr>
        <p:txBody>
          <a:bodyPr>
            <a:normAutofit fontScale="92500" lnSpcReduction="10000"/>
          </a:bodyPr>
          <a:lstStyle/>
          <a:p>
            <a:pPr algn="ctr">
              <a:buFont typeface="Arial" charset="0"/>
              <a:buNone/>
            </a:pPr>
            <a:endParaRPr lang="en-US" dirty="0">
              <a:latin typeface="Trebuchet MS" panose="020B0603020202020204" pitchFamily="34" charset="0"/>
              <a:cs typeface="Arial" pitchFamily="34" charset="0"/>
            </a:endParaRPr>
          </a:p>
          <a:p>
            <a:pPr marL="0" indent="0" algn="ctr">
              <a:buNone/>
            </a:pPr>
            <a:endParaRPr lang="en-US" sz="4000" b="1" dirty="0">
              <a:latin typeface="+mj-lt"/>
            </a:endParaRPr>
          </a:p>
          <a:p>
            <a:pPr marL="0" indent="0" algn="ctr">
              <a:buNone/>
            </a:pPr>
            <a:endParaRPr lang="en-US" sz="4000" b="1" dirty="0">
              <a:latin typeface="+mj-lt"/>
            </a:endParaRPr>
          </a:p>
          <a:p>
            <a:pPr marL="0" indent="0" algn="ctr">
              <a:buNone/>
            </a:pPr>
            <a:r>
              <a:rPr sz="4000" b="1" dirty="0"/>
              <a:t>QUALITY CONTROL</a:t>
            </a:r>
            <a:endParaRPr lang="en-US" sz="4000" b="1" dirty="0"/>
          </a:p>
          <a:p>
            <a:pPr marL="0" indent="0" algn="ctr">
              <a:buNone/>
            </a:pPr>
            <a:endParaRPr lang="en-US" b="1" dirty="0"/>
          </a:p>
        </p:txBody>
      </p:sp>
      <p:pic>
        <p:nvPicPr>
          <p:cNvPr id="6" name="Content Placeholder 4">
            <a:extLst>
              <a:ext uri="{FF2B5EF4-FFF2-40B4-BE49-F238E27FC236}">
                <a16:creationId xmlns:a16="http://schemas.microsoft.com/office/drawing/2014/main" id="{5A0F3F3F-C5DE-E8B0-C747-C3D4109D30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05" r="3866"/>
          <a:stretch/>
        </p:blipFill>
        <p:spPr>
          <a:xfrm>
            <a:off x="5867401" y="1"/>
            <a:ext cx="2667000" cy="9144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4CD01-9F39-B19A-4C02-74A9C66BD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C40FB9-8D03-827D-DED8-5528BFA2E467}"/>
              </a:ext>
            </a:extLst>
          </p:cNvPr>
          <p:cNvSpPr>
            <a:spLocks noGrp="1"/>
          </p:cNvSpPr>
          <p:nvPr>
            <p:ph type="title"/>
          </p:nvPr>
        </p:nvSpPr>
        <p:spPr>
          <a:xfrm>
            <a:off x="4419600" y="762000"/>
            <a:ext cx="4419600" cy="152400"/>
          </a:xfrm>
        </p:spPr>
        <p:txBody>
          <a:bodyPr/>
          <a:lstStyle/>
          <a:p>
            <a:pPr algn="ctr"/>
            <a:r>
              <a:rPr lang="en-IN" sz="2800" dirty="0">
                <a:latin typeface="+mn-lt"/>
              </a:rPr>
              <a:t>Summary For Season 25-26</a:t>
            </a:r>
            <a:br>
              <a:rPr lang="en-IN" sz="2800" dirty="0">
                <a:latin typeface="+mn-lt"/>
              </a:rPr>
            </a:br>
            <a:r>
              <a:rPr lang="en-IN" sz="2800" dirty="0">
                <a:latin typeface="+mn-lt"/>
              </a:rPr>
              <a:t> </a:t>
            </a:r>
            <a:br>
              <a:rPr lang="en-IN" dirty="0"/>
            </a:br>
            <a:endParaRPr lang="en-US" dirty="0"/>
          </a:p>
        </p:txBody>
      </p:sp>
      <p:sp>
        <p:nvSpPr>
          <p:cNvPr id="4" name="Slide Number Placeholder 3">
            <a:extLst>
              <a:ext uri="{FF2B5EF4-FFF2-40B4-BE49-F238E27FC236}">
                <a16:creationId xmlns:a16="http://schemas.microsoft.com/office/drawing/2014/main" id="{9DE82D6A-40C1-7841-9E3E-AA56D7B82EB9}"/>
              </a:ext>
            </a:extLst>
          </p:cNvPr>
          <p:cNvSpPr>
            <a:spLocks noGrp="1"/>
          </p:cNvSpPr>
          <p:nvPr>
            <p:ph type="sldNum" sz="quarter" idx="12"/>
          </p:nvPr>
        </p:nvSpPr>
        <p:spPr/>
        <p:txBody>
          <a:bodyPr/>
          <a:lstStyle/>
          <a:p>
            <a:fld id="{B76B49FA-22BB-44F5-8EFA-E5C56FA3907E}" type="slidenum">
              <a:rPr lang="en-US" smtClean="0"/>
              <a:pPr/>
              <a:t>103</a:t>
            </a:fld>
            <a:endParaRPr lang="en-US"/>
          </a:p>
        </p:txBody>
      </p:sp>
      <p:graphicFrame>
        <p:nvGraphicFramePr>
          <p:cNvPr id="5" name="Object 4">
            <a:extLst>
              <a:ext uri="{FF2B5EF4-FFF2-40B4-BE49-F238E27FC236}">
                <a16:creationId xmlns:a16="http://schemas.microsoft.com/office/drawing/2014/main" id="{16680591-5729-3908-0B08-A719D8C130D2}"/>
              </a:ext>
            </a:extLst>
          </p:cNvPr>
          <p:cNvGraphicFramePr>
            <a:graphicFrameLocks noChangeAspect="1"/>
          </p:cNvGraphicFramePr>
          <p:nvPr/>
        </p:nvGraphicFramePr>
        <p:xfrm>
          <a:off x="1524000" y="914400"/>
          <a:ext cx="9144000" cy="5562600"/>
        </p:xfrm>
        <a:graphic>
          <a:graphicData uri="http://schemas.openxmlformats.org/presentationml/2006/ole">
            <mc:AlternateContent xmlns:mc="http://schemas.openxmlformats.org/markup-compatibility/2006">
              <mc:Choice xmlns:v="urn:schemas-microsoft-com:vml" Requires="v">
                <p:oleObj name="Worksheet" r:id="rId2" imgW="10502883" imgH="4457902" progId="Excel.Sheet.12">
                  <p:embed/>
                </p:oleObj>
              </mc:Choice>
              <mc:Fallback>
                <p:oleObj name="Worksheet" r:id="rId2" imgW="10502883" imgH="4457902" progId="Excel.Sheet.12">
                  <p:embed/>
                  <p:pic>
                    <p:nvPicPr>
                      <p:cNvPr id="5" name="Object 4">
                        <a:extLst>
                          <a:ext uri="{FF2B5EF4-FFF2-40B4-BE49-F238E27FC236}">
                            <a16:creationId xmlns:a16="http://schemas.microsoft.com/office/drawing/2014/main" id="{16680591-5729-3908-0B08-A719D8C130D2}"/>
                          </a:ext>
                        </a:extLst>
                      </p:cNvPr>
                      <p:cNvPicPr/>
                      <p:nvPr/>
                    </p:nvPicPr>
                    <p:blipFill>
                      <a:blip r:embed="rId3"/>
                      <a:stretch>
                        <a:fillRect/>
                      </a:stretch>
                    </p:blipFill>
                    <p:spPr>
                      <a:xfrm>
                        <a:off x="1524000" y="914400"/>
                        <a:ext cx="9144000" cy="5562600"/>
                      </a:xfrm>
                      <a:prstGeom prst="rect">
                        <a:avLst/>
                      </a:prstGeom>
                    </p:spPr>
                  </p:pic>
                </p:oleObj>
              </mc:Fallback>
            </mc:AlternateContent>
          </a:graphicData>
        </a:graphic>
      </p:graphicFrame>
    </p:spTree>
    <p:extLst>
      <p:ext uri="{BB962C8B-B14F-4D97-AF65-F5344CB8AC3E}">
        <p14:creationId xmlns:p14="http://schemas.microsoft.com/office/powerpoint/2010/main" val="18028250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FB52-1B48-027A-E114-DCC3DC6A4C17}"/>
              </a:ext>
            </a:extLst>
          </p:cNvPr>
          <p:cNvSpPr>
            <a:spLocks noGrp="1"/>
          </p:cNvSpPr>
          <p:nvPr>
            <p:ph type="title"/>
          </p:nvPr>
        </p:nvSpPr>
        <p:spPr>
          <a:xfrm>
            <a:off x="5029200" y="0"/>
            <a:ext cx="4114800" cy="914400"/>
          </a:xfrm>
        </p:spPr>
        <p:txBody>
          <a:bodyPr/>
          <a:lstStyle/>
          <a:p>
            <a:r>
              <a:rPr lang="en-IN" dirty="0"/>
              <a:t>TOTAL LOSSES</a:t>
            </a:r>
          </a:p>
        </p:txBody>
      </p:sp>
      <p:sp>
        <p:nvSpPr>
          <p:cNvPr id="4" name="Slide Number Placeholder 3">
            <a:extLst>
              <a:ext uri="{FF2B5EF4-FFF2-40B4-BE49-F238E27FC236}">
                <a16:creationId xmlns:a16="http://schemas.microsoft.com/office/drawing/2014/main" id="{A3065046-5642-FCE9-06C2-7F62E3D80EB5}"/>
              </a:ext>
            </a:extLst>
          </p:cNvPr>
          <p:cNvSpPr>
            <a:spLocks noGrp="1"/>
          </p:cNvSpPr>
          <p:nvPr>
            <p:ph type="sldNum" sz="quarter" idx="12"/>
          </p:nvPr>
        </p:nvSpPr>
        <p:spPr/>
        <p:txBody>
          <a:bodyPr/>
          <a:lstStyle/>
          <a:p>
            <a:fld id="{B76B49FA-22BB-44F5-8EFA-E5C56FA3907E}" type="slidenum">
              <a:rPr lang="en-US" smtClean="0"/>
              <a:pPr/>
              <a:t>104</a:t>
            </a:fld>
            <a:endParaRPr lang="en-US"/>
          </a:p>
        </p:txBody>
      </p:sp>
      <p:pic>
        <p:nvPicPr>
          <p:cNvPr id="5" name="Content Placeholder 4">
            <a:extLst>
              <a:ext uri="{FF2B5EF4-FFF2-40B4-BE49-F238E27FC236}">
                <a16:creationId xmlns:a16="http://schemas.microsoft.com/office/drawing/2014/main" id="{E40FABC5-CCF8-F35F-CC2C-CCBBF3C6D6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667000" cy="762000"/>
          </a:xfrm>
          <a:prstGeom prst="rect">
            <a:avLst/>
          </a:prstGeom>
        </p:spPr>
      </p:pic>
      <p:graphicFrame>
        <p:nvGraphicFramePr>
          <p:cNvPr id="7" name="Object 6">
            <a:extLst>
              <a:ext uri="{FF2B5EF4-FFF2-40B4-BE49-F238E27FC236}">
                <a16:creationId xmlns:a16="http://schemas.microsoft.com/office/drawing/2014/main" id="{B31DE689-5C23-16B7-9D24-0260D7387020}"/>
              </a:ext>
            </a:extLst>
          </p:cNvPr>
          <p:cNvGraphicFramePr>
            <a:graphicFrameLocks noChangeAspect="1"/>
          </p:cNvGraphicFramePr>
          <p:nvPr/>
        </p:nvGraphicFramePr>
        <p:xfrm>
          <a:off x="1524000" y="914400"/>
          <a:ext cx="9144000" cy="2514600"/>
        </p:xfrm>
        <a:graphic>
          <a:graphicData uri="http://schemas.openxmlformats.org/presentationml/2006/ole">
            <mc:AlternateContent xmlns:mc="http://schemas.openxmlformats.org/markup-compatibility/2006">
              <mc:Choice xmlns:v="urn:schemas-microsoft-com:vml" Requires="v">
                <p:oleObj name="Worksheet" r:id="rId3" imgW="7823065" imgH="1841702" progId="Excel.Sheet.12">
                  <p:embed/>
                </p:oleObj>
              </mc:Choice>
              <mc:Fallback>
                <p:oleObj name="Worksheet" r:id="rId3" imgW="7823065" imgH="1841702" progId="Excel.Sheet.12">
                  <p:embed/>
                  <p:pic>
                    <p:nvPicPr>
                      <p:cNvPr id="7" name="Object 6">
                        <a:extLst>
                          <a:ext uri="{FF2B5EF4-FFF2-40B4-BE49-F238E27FC236}">
                            <a16:creationId xmlns:a16="http://schemas.microsoft.com/office/drawing/2014/main" id="{B31DE689-5C23-16B7-9D24-0260D7387020}"/>
                          </a:ext>
                        </a:extLst>
                      </p:cNvPr>
                      <p:cNvPicPr/>
                      <p:nvPr/>
                    </p:nvPicPr>
                    <p:blipFill>
                      <a:blip r:embed="rId4"/>
                      <a:stretch>
                        <a:fillRect/>
                      </a:stretch>
                    </p:blipFill>
                    <p:spPr>
                      <a:xfrm>
                        <a:off x="1524000" y="914400"/>
                        <a:ext cx="9144000" cy="2514600"/>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C3D8E014-F20C-E62A-AB5D-FC07829C1E10}"/>
              </a:ext>
            </a:extLst>
          </p:cNvPr>
          <p:cNvPicPr>
            <a:picLocks noChangeAspect="1"/>
          </p:cNvPicPr>
          <p:nvPr/>
        </p:nvPicPr>
        <p:blipFill>
          <a:blip r:embed="rId5"/>
          <a:stretch>
            <a:fillRect/>
          </a:stretch>
        </p:blipFill>
        <p:spPr>
          <a:xfrm>
            <a:off x="1524000" y="3429000"/>
            <a:ext cx="9144000" cy="3048000"/>
          </a:xfrm>
          <a:prstGeom prst="rect">
            <a:avLst/>
          </a:prstGeom>
        </p:spPr>
      </p:pic>
    </p:spTree>
    <p:extLst>
      <p:ext uri="{BB962C8B-B14F-4D97-AF65-F5344CB8AC3E}">
        <p14:creationId xmlns:p14="http://schemas.microsoft.com/office/powerpoint/2010/main" val="917691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489AC-9AA3-348F-E699-2858997A61A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20813A-5C1D-6EAD-066D-DA843319A013}"/>
              </a:ext>
            </a:extLst>
          </p:cNvPr>
          <p:cNvSpPr>
            <a:spLocks noGrp="1"/>
          </p:cNvSpPr>
          <p:nvPr>
            <p:ph type="sldNum" sz="quarter" idx="12"/>
          </p:nvPr>
        </p:nvSpPr>
        <p:spPr>
          <a:xfrm>
            <a:off x="8953500" y="6492878"/>
            <a:ext cx="400050" cy="365125"/>
          </a:xfrm>
        </p:spPr>
        <p:txBody>
          <a:bodyPr/>
          <a:lstStyle/>
          <a:p>
            <a:fld id="{B76B49FA-22BB-44F5-8EFA-E5C56FA3907E}" type="slidenum">
              <a:rPr lang="en-US" smtClean="0"/>
              <a:pPr/>
              <a:t>105</a:t>
            </a:fld>
            <a:endParaRPr lang="en-US" dirty="0"/>
          </a:p>
        </p:txBody>
      </p:sp>
      <p:sp>
        <p:nvSpPr>
          <p:cNvPr id="3" name="TextBox 4">
            <a:extLst>
              <a:ext uri="{FF2B5EF4-FFF2-40B4-BE49-F238E27FC236}">
                <a16:creationId xmlns:a16="http://schemas.microsoft.com/office/drawing/2014/main" id="{C93B90E9-F5DD-FFA6-A9ED-DD232E849FB9}"/>
              </a:ext>
            </a:extLst>
          </p:cNvPr>
          <p:cNvSpPr txBox="1">
            <a:spLocks noChangeArrowheads="1"/>
          </p:cNvSpPr>
          <p:nvPr/>
        </p:nvSpPr>
        <p:spPr bwMode="auto">
          <a:xfrm>
            <a:off x="4648200" y="152401"/>
            <a:ext cx="3733800" cy="492443"/>
          </a:xfrm>
          <a:prstGeom prst="rect">
            <a:avLst/>
          </a:prstGeom>
          <a:noFill/>
          <a:ln w="9525">
            <a:noFill/>
            <a:miter lim="800000"/>
            <a:headEnd/>
            <a:tailEnd/>
          </a:ln>
        </p:spPr>
        <p:txBody>
          <a:bodyPr wrap="square">
            <a:spAutoFit/>
          </a:bodyPr>
          <a:lstStyle/>
          <a:p>
            <a:r>
              <a:rPr lang="en-IN" sz="2600" b="1" dirty="0"/>
              <a:t>Pol in Cane Comparison</a:t>
            </a:r>
          </a:p>
        </p:txBody>
      </p:sp>
      <p:sp>
        <p:nvSpPr>
          <p:cNvPr id="5" name="Rectangle 3">
            <a:extLst>
              <a:ext uri="{FF2B5EF4-FFF2-40B4-BE49-F238E27FC236}">
                <a16:creationId xmlns:a16="http://schemas.microsoft.com/office/drawing/2014/main" id="{7F7435A7-71C6-21D4-3CCD-5C7F381B3921}"/>
              </a:ext>
            </a:extLst>
          </p:cNvPr>
          <p:cNvSpPr txBox="1">
            <a:spLocks/>
          </p:cNvSpPr>
          <p:nvPr/>
        </p:nvSpPr>
        <p:spPr>
          <a:xfrm>
            <a:off x="2952750" y="914400"/>
            <a:ext cx="634365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sp>
        <p:nvSpPr>
          <p:cNvPr id="7" name="Rectangle 5">
            <a:extLst>
              <a:ext uri="{FF2B5EF4-FFF2-40B4-BE49-F238E27FC236}">
                <a16:creationId xmlns:a16="http://schemas.microsoft.com/office/drawing/2014/main" id="{80514126-E1B0-2A14-2872-E82C59B5C08B}"/>
              </a:ext>
            </a:extLst>
          </p:cNvPr>
          <p:cNvSpPr>
            <a:spLocks noChangeArrowheads="1"/>
          </p:cNvSpPr>
          <p:nvPr/>
        </p:nvSpPr>
        <p:spPr bwMode="auto">
          <a:xfrm>
            <a:off x="2667002"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4" name="Object 3">
            <a:extLst>
              <a:ext uri="{FF2B5EF4-FFF2-40B4-BE49-F238E27FC236}">
                <a16:creationId xmlns:a16="http://schemas.microsoft.com/office/drawing/2014/main" id="{5A1DFC88-E357-7516-FA44-13EAADFDC5E2}"/>
              </a:ext>
            </a:extLst>
          </p:cNvPr>
          <p:cNvGraphicFramePr>
            <a:graphicFrameLocks noChangeAspect="1"/>
          </p:cNvGraphicFramePr>
          <p:nvPr/>
        </p:nvGraphicFramePr>
        <p:xfrm>
          <a:off x="1524000" y="898523"/>
          <a:ext cx="9144000" cy="2394464"/>
        </p:xfrm>
        <a:graphic>
          <a:graphicData uri="http://schemas.openxmlformats.org/presentationml/2006/ole">
            <mc:AlternateContent xmlns:mc="http://schemas.openxmlformats.org/markup-compatibility/2006">
              <mc:Choice xmlns:v="urn:schemas-microsoft-com:vml" Requires="v">
                <p:oleObj name="Worksheet" r:id="rId2" imgW="5251442" imgH="1949349" progId="Excel.Sheet.12">
                  <p:embed/>
                </p:oleObj>
              </mc:Choice>
              <mc:Fallback>
                <p:oleObj name="Worksheet" r:id="rId2" imgW="5251442" imgH="1949349" progId="Excel.Sheet.12">
                  <p:embed/>
                  <p:pic>
                    <p:nvPicPr>
                      <p:cNvPr id="4" name="Object 3">
                        <a:extLst>
                          <a:ext uri="{FF2B5EF4-FFF2-40B4-BE49-F238E27FC236}">
                            <a16:creationId xmlns:a16="http://schemas.microsoft.com/office/drawing/2014/main" id="{5A1DFC88-E357-7516-FA44-13EAADFDC5E2}"/>
                          </a:ext>
                        </a:extLst>
                      </p:cNvPr>
                      <p:cNvPicPr/>
                      <p:nvPr/>
                    </p:nvPicPr>
                    <p:blipFill>
                      <a:blip r:embed="rId3"/>
                      <a:stretch>
                        <a:fillRect/>
                      </a:stretch>
                    </p:blipFill>
                    <p:spPr>
                      <a:xfrm>
                        <a:off x="1524000" y="898523"/>
                        <a:ext cx="9144000" cy="2394464"/>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E01507E1-6772-4A08-62CB-8632FB58E54D}"/>
              </a:ext>
            </a:extLst>
          </p:cNvPr>
          <p:cNvPicPr>
            <a:picLocks noChangeAspect="1"/>
          </p:cNvPicPr>
          <p:nvPr/>
        </p:nvPicPr>
        <p:blipFill>
          <a:blip r:embed="rId4"/>
          <a:stretch>
            <a:fillRect/>
          </a:stretch>
        </p:blipFill>
        <p:spPr>
          <a:xfrm>
            <a:off x="1524000" y="3292987"/>
            <a:ext cx="9144000" cy="3184013"/>
          </a:xfrm>
          <a:prstGeom prst="rect">
            <a:avLst/>
          </a:prstGeom>
        </p:spPr>
      </p:pic>
    </p:spTree>
    <p:extLst>
      <p:ext uri="{BB962C8B-B14F-4D97-AF65-F5344CB8AC3E}">
        <p14:creationId xmlns:p14="http://schemas.microsoft.com/office/powerpoint/2010/main" val="19480282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0540E-45C4-09C2-6033-78D70A57058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6CC9C7-B8B0-8B4B-42B2-B9267329089D}"/>
              </a:ext>
            </a:extLst>
          </p:cNvPr>
          <p:cNvSpPr>
            <a:spLocks noGrp="1"/>
          </p:cNvSpPr>
          <p:nvPr>
            <p:ph type="sldNum" sz="quarter" idx="12"/>
          </p:nvPr>
        </p:nvSpPr>
        <p:spPr>
          <a:xfrm>
            <a:off x="9906000" y="6492878"/>
            <a:ext cx="381000" cy="365125"/>
          </a:xfrm>
        </p:spPr>
        <p:txBody>
          <a:bodyPr/>
          <a:lstStyle/>
          <a:p>
            <a:fld id="{B76B49FA-22BB-44F5-8EFA-E5C56FA3907E}" type="slidenum">
              <a:rPr lang="en-US" smtClean="0"/>
              <a:pPr/>
              <a:t>106</a:t>
            </a:fld>
            <a:endParaRPr lang="en-US" dirty="0"/>
          </a:p>
        </p:txBody>
      </p:sp>
      <p:sp>
        <p:nvSpPr>
          <p:cNvPr id="4" name="Rectangle 3">
            <a:extLst>
              <a:ext uri="{FF2B5EF4-FFF2-40B4-BE49-F238E27FC236}">
                <a16:creationId xmlns:a16="http://schemas.microsoft.com/office/drawing/2014/main" id="{C7A25FDD-8563-0E5A-5302-7C6491D81325}"/>
              </a:ext>
            </a:extLst>
          </p:cNvPr>
          <p:cNvSpPr/>
          <p:nvPr/>
        </p:nvSpPr>
        <p:spPr>
          <a:xfrm>
            <a:off x="4572000" y="169891"/>
            <a:ext cx="4191000" cy="584775"/>
          </a:xfrm>
          <a:prstGeom prst="rect">
            <a:avLst/>
          </a:prstGeom>
        </p:spPr>
        <p:txBody>
          <a:bodyPr wrap="square">
            <a:spAutoFit/>
          </a:bodyPr>
          <a:lstStyle/>
          <a:p>
            <a:r>
              <a:rPr lang="en-US" sz="3200" b="1" dirty="0">
                <a:solidFill>
                  <a:srgbClr val="002060"/>
                </a:solidFill>
                <a:latin typeface="Calibri" panose="020F0502020204030204" pitchFamily="34" charset="0"/>
                <a:ea typeface="Calibri" panose="020F0502020204030204" pitchFamily="34" charset="0"/>
                <a:cs typeface="Calibri" panose="020F0502020204030204" pitchFamily="34" charset="0"/>
              </a:rPr>
              <a:t>Certification Status</a:t>
            </a:r>
          </a:p>
        </p:txBody>
      </p:sp>
      <p:graphicFrame>
        <p:nvGraphicFramePr>
          <p:cNvPr id="10" name="Table 9">
            <a:extLst>
              <a:ext uri="{FF2B5EF4-FFF2-40B4-BE49-F238E27FC236}">
                <a16:creationId xmlns:a16="http://schemas.microsoft.com/office/drawing/2014/main" id="{CF7046C7-DD52-3B0A-9BEA-F8719060F8B3}"/>
              </a:ext>
            </a:extLst>
          </p:cNvPr>
          <p:cNvGraphicFramePr>
            <a:graphicFrameLocks noGrp="1"/>
          </p:cNvGraphicFramePr>
          <p:nvPr/>
        </p:nvGraphicFramePr>
        <p:xfrm>
          <a:off x="1524001" y="914399"/>
          <a:ext cx="9144001" cy="5578478"/>
        </p:xfrm>
        <a:graphic>
          <a:graphicData uri="http://schemas.openxmlformats.org/drawingml/2006/table">
            <a:tbl>
              <a:tblPr firstRow="1" firstCol="1" bandRow="1"/>
              <a:tblGrid>
                <a:gridCol w="762000">
                  <a:extLst>
                    <a:ext uri="{9D8B030D-6E8A-4147-A177-3AD203B41FA5}">
                      <a16:colId xmlns:a16="http://schemas.microsoft.com/office/drawing/2014/main" val="2225407915"/>
                    </a:ext>
                  </a:extLst>
                </a:gridCol>
                <a:gridCol w="1524000">
                  <a:extLst>
                    <a:ext uri="{9D8B030D-6E8A-4147-A177-3AD203B41FA5}">
                      <a16:colId xmlns:a16="http://schemas.microsoft.com/office/drawing/2014/main" val="300712272"/>
                    </a:ext>
                  </a:extLst>
                </a:gridCol>
                <a:gridCol w="1752600">
                  <a:extLst>
                    <a:ext uri="{9D8B030D-6E8A-4147-A177-3AD203B41FA5}">
                      <a16:colId xmlns:a16="http://schemas.microsoft.com/office/drawing/2014/main" val="3019964186"/>
                    </a:ext>
                  </a:extLst>
                </a:gridCol>
                <a:gridCol w="1143000">
                  <a:extLst>
                    <a:ext uri="{9D8B030D-6E8A-4147-A177-3AD203B41FA5}">
                      <a16:colId xmlns:a16="http://schemas.microsoft.com/office/drawing/2014/main" val="782720569"/>
                    </a:ext>
                  </a:extLst>
                </a:gridCol>
                <a:gridCol w="1303032">
                  <a:extLst>
                    <a:ext uri="{9D8B030D-6E8A-4147-A177-3AD203B41FA5}">
                      <a16:colId xmlns:a16="http://schemas.microsoft.com/office/drawing/2014/main" val="3997088044"/>
                    </a:ext>
                  </a:extLst>
                </a:gridCol>
                <a:gridCol w="2659369">
                  <a:extLst>
                    <a:ext uri="{9D8B030D-6E8A-4147-A177-3AD203B41FA5}">
                      <a16:colId xmlns:a16="http://schemas.microsoft.com/office/drawing/2014/main" val="364686941"/>
                    </a:ext>
                  </a:extLst>
                </a:gridCol>
              </a:tblGrid>
              <a:tr h="624519">
                <a:tc>
                  <a:txBody>
                    <a:bodyPr/>
                    <a:lstStyle/>
                    <a:p>
                      <a:pPr>
                        <a:lnSpc>
                          <a:spcPct val="115000"/>
                        </a:lnSpc>
                        <a:spcAft>
                          <a:spcPts val="800"/>
                        </a:spcAft>
                        <a:buNone/>
                      </a:pPr>
                      <a:r>
                        <a:rPr lang="en-IN" sz="1800" b="1" kern="100" dirty="0">
                          <a:effectLst/>
                          <a:latin typeface="Calibri" panose="020F0502020204030204" pitchFamily="34" charset="0"/>
                          <a:ea typeface="Calibri" panose="020F0502020204030204" pitchFamily="34" charset="0"/>
                          <a:cs typeface="Calibri" panose="020F0502020204030204" pitchFamily="34" charset="0"/>
                        </a:rPr>
                        <a:t>Sr. No.</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N" sz="1800" b="1" kern="100" dirty="0">
                          <a:effectLst/>
                          <a:latin typeface="Calibri" panose="020F0502020204030204" pitchFamily="34" charset="0"/>
                          <a:ea typeface="Calibri" panose="020F0502020204030204" pitchFamily="34" charset="0"/>
                          <a:cs typeface="Calibri" panose="020F0502020204030204" pitchFamily="34" charset="0"/>
                        </a:rPr>
                        <a:t>Certification</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N" sz="1800" b="1" kern="100" dirty="0">
                          <a:effectLst/>
                          <a:latin typeface="Calibri" panose="020F0502020204030204" pitchFamily="34" charset="0"/>
                          <a:ea typeface="Calibri" panose="020F0502020204030204" pitchFamily="34" charset="0"/>
                          <a:cs typeface="Calibri" panose="020F0502020204030204" pitchFamily="34" charset="0"/>
                        </a:rPr>
                        <a:t>Implementation</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800" b="1" kern="100" dirty="0">
                          <a:effectLst/>
                          <a:latin typeface="Calibri" panose="020F0502020204030204" pitchFamily="34" charset="0"/>
                          <a:ea typeface="Calibri" panose="020F0502020204030204" pitchFamily="34" charset="0"/>
                          <a:cs typeface="Calibri" panose="020F0502020204030204" pitchFamily="34" charset="0"/>
                        </a:rPr>
                        <a:t>Validity</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800" b="1" kern="100" dirty="0">
                          <a:effectLst/>
                          <a:latin typeface="Calibri" panose="020F0502020204030204" pitchFamily="34" charset="0"/>
                          <a:ea typeface="Calibri" panose="020F0502020204030204" pitchFamily="34" charset="0"/>
                          <a:cs typeface="Calibri" panose="020F0502020204030204" pitchFamily="34" charset="0"/>
                        </a:rPr>
                        <a:t>Next Audit</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800" b="1" kern="100" dirty="0">
                          <a:effectLst/>
                          <a:latin typeface="Calibri" panose="020F0502020204030204" pitchFamily="34" charset="0"/>
                          <a:ea typeface="Calibri" panose="020F0502020204030204" pitchFamily="34" charset="0"/>
                          <a:cs typeface="Calibri" panose="020F0502020204030204" pitchFamily="34" charset="0"/>
                        </a:rPr>
                        <a:t>Remark</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7279540"/>
                  </a:ext>
                </a:extLst>
              </a:tr>
              <a:tr h="578486">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1</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dirty="0">
                          <a:effectLst/>
                          <a:latin typeface="Calibri" panose="020F0502020204030204" pitchFamily="34" charset="0"/>
                          <a:ea typeface="Aptos" panose="020B0004020202020204" pitchFamily="34" charset="0"/>
                          <a:cs typeface="Times New Roman" panose="02020603050405020304" pitchFamily="18" charset="0"/>
                        </a:rPr>
                        <a:t>FSSC: 22000:2018</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MAY-2019</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MAY-28</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FEB-26</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Next surveillance audit due in Feb-26</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0984926"/>
                  </a:ext>
                </a:extLst>
              </a:tr>
              <a:tr h="425653">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2</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dirty="0">
                          <a:effectLst/>
                          <a:latin typeface="Calibri" panose="020F0502020204030204" pitchFamily="34" charset="0"/>
                          <a:ea typeface="Aptos" panose="020B0004020202020204" pitchFamily="34" charset="0"/>
                          <a:cs typeface="Times New Roman" panose="02020603050405020304" pitchFamily="18" charset="0"/>
                        </a:rPr>
                        <a:t>ISO: 9001:2015</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OCT-2011</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OCT-26</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OCT-27</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Next due in Oct-2025</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509165"/>
                  </a:ext>
                </a:extLst>
              </a:tr>
              <a:tr h="875359">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3</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a:effectLst/>
                          <a:latin typeface="Calibri" panose="020F0502020204030204" pitchFamily="34" charset="0"/>
                          <a:ea typeface="Aptos" panose="020B0004020202020204" pitchFamily="34" charset="0"/>
                          <a:cs typeface="Times New Roman" panose="02020603050405020304" pitchFamily="18" charset="0"/>
                        </a:rPr>
                        <a:t>EnMS, ISO: 50001:2018</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JAN-26 (Tentative)</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Documentation in process and Gap assessment audit scheduled plan in NOV-25</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0313412"/>
                  </a:ext>
                </a:extLst>
              </a:tr>
              <a:tr h="579158">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4</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a:effectLst/>
                          <a:latin typeface="Calibri" panose="020F0502020204030204" pitchFamily="34" charset="0"/>
                          <a:ea typeface="Aptos" panose="020B0004020202020204" pitchFamily="34" charset="0"/>
                          <a:cs typeface="Times New Roman" panose="02020603050405020304" pitchFamily="18" charset="0"/>
                        </a:rPr>
                        <a:t>KOSHER</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30 OCT-25</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29 OCT-26</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SEP-26-</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Aptos" panose="020B0004020202020204" pitchFamily="34" charset="0"/>
                          <a:ea typeface="Aptos" panose="020B0004020202020204" pitchFamily="34" charset="0"/>
                          <a:cs typeface="Times New Roman" panose="02020603050405020304" pitchFamily="18" charset="0"/>
                        </a:rPr>
                        <a:t>Included with Speciality Sugar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9571408"/>
                  </a:ext>
                </a:extLst>
              </a:tr>
              <a:tr h="1172231">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5</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dirty="0">
                          <a:effectLst/>
                          <a:latin typeface="Calibri" panose="020F0502020204030204" pitchFamily="34" charset="0"/>
                          <a:ea typeface="Aptos" panose="020B0004020202020204" pitchFamily="34" charset="0"/>
                          <a:cs typeface="Times New Roman" panose="02020603050405020304" pitchFamily="18" charset="0"/>
                        </a:rPr>
                        <a:t>IMS (ISO: 9001, ISO:14001 &amp; ISO 45001:2018</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APR-26 (Tentative)</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Implementation process starts at our hand and documentation part in process</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0804182"/>
                  </a:ext>
                </a:extLst>
              </a:tr>
              <a:tr h="1323072">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6</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dirty="0">
                          <a:effectLst/>
                          <a:latin typeface="Calibri" panose="020F0502020204030204" pitchFamily="34" charset="0"/>
                          <a:ea typeface="Aptos" panose="020B0004020202020204" pitchFamily="34" charset="0"/>
                          <a:cs typeface="Times New Roman" panose="02020603050405020304" pitchFamily="18" charset="0"/>
                        </a:rPr>
                        <a:t>IP License</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SEP-22</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SEP-27</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SEP-27</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dirty="0">
                          <a:effectLst/>
                          <a:latin typeface="Calibri" panose="020F0502020204030204" pitchFamily="34" charset="0"/>
                          <a:ea typeface="Aptos" panose="020B0004020202020204" pitchFamily="34" charset="0"/>
                          <a:cs typeface="Times New Roman" panose="02020603050405020304" pitchFamily="18" charset="0"/>
                        </a:rPr>
                        <a:t>BP Sucrose include during SS 2024-25 and plan to include USP Sucrose during SS 2025-26</a:t>
                      </a:r>
                      <a:endParaRPr lang="en-IN" sz="16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1531163"/>
                  </a:ext>
                </a:extLst>
              </a:tr>
            </a:tbl>
          </a:graphicData>
        </a:graphic>
      </p:graphicFrame>
    </p:spTree>
    <p:extLst>
      <p:ext uri="{BB962C8B-B14F-4D97-AF65-F5344CB8AC3E}">
        <p14:creationId xmlns:p14="http://schemas.microsoft.com/office/powerpoint/2010/main" val="26176322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A4E06-9B51-7A5F-4E28-85D8CD7208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6BD9F-7A4D-054B-A70C-CC49AC0E8BF8}"/>
              </a:ext>
            </a:extLst>
          </p:cNvPr>
          <p:cNvSpPr>
            <a:spLocks noGrp="1"/>
          </p:cNvSpPr>
          <p:nvPr>
            <p:ph type="title"/>
          </p:nvPr>
        </p:nvSpPr>
        <p:spPr>
          <a:xfrm>
            <a:off x="4419600" y="188792"/>
            <a:ext cx="4419600" cy="457200"/>
          </a:xfrm>
        </p:spPr>
        <p:txBody>
          <a:bodyPr/>
          <a:lstStyle/>
          <a:p>
            <a:pPr algn="ctr"/>
            <a:br>
              <a:rPr lang="en-IN" sz="2800" dirty="0">
                <a:latin typeface="+mn-lt"/>
              </a:rPr>
            </a:br>
            <a:r>
              <a:rPr lang="en-IN" sz="2800" dirty="0">
                <a:latin typeface="+mn-lt"/>
              </a:rPr>
              <a:t> KPI Target Vs Achieved</a:t>
            </a:r>
            <a:br>
              <a:rPr lang="en-IN" dirty="0"/>
            </a:br>
            <a:endParaRPr lang="en-US" dirty="0"/>
          </a:p>
        </p:txBody>
      </p:sp>
      <p:sp>
        <p:nvSpPr>
          <p:cNvPr id="4" name="Slide Number Placeholder 3">
            <a:extLst>
              <a:ext uri="{FF2B5EF4-FFF2-40B4-BE49-F238E27FC236}">
                <a16:creationId xmlns:a16="http://schemas.microsoft.com/office/drawing/2014/main" id="{9C045309-B0EF-F820-CA65-CFDAC34E73D6}"/>
              </a:ext>
            </a:extLst>
          </p:cNvPr>
          <p:cNvSpPr>
            <a:spLocks noGrp="1"/>
          </p:cNvSpPr>
          <p:nvPr>
            <p:ph type="sldNum" sz="quarter" idx="12"/>
          </p:nvPr>
        </p:nvSpPr>
        <p:spPr/>
        <p:txBody>
          <a:bodyPr/>
          <a:lstStyle/>
          <a:p>
            <a:fld id="{B76B49FA-22BB-44F5-8EFA-E5C56FA3907E}" type="slidenum">
              <a:rPr lang="en-US" smtClean="0"/>
              <a:pPr/>
              <a:t>107</a:t>
            </a:fld>
            <a:endParaRPr lang="en-US"/>
          </a:p>
        </p:txBody>
      </p:sp>
      <p:graphicFrame>
        <p:nvGraphicFramePr>
          <p:cNvPr id="5" name="Object 4">
            <a:extLst>
              <a:ext uri="{FF2B5EF4-FFF2-40B4-BE49-F238E27FC236}">
                <a16:creationId xmlns:a16="http://schemas.microsoft.com/office/drawing/2014/main" id="{FA7110E5-D253-95EE-1910-587ECB60F9D2}"/>
              </a:ext>
            </a:extLst>
          </p:cNvPr>
          <p:cNvGraphicFramePr>
            <a:graphicFrameLocks noChangeAspect="1"/>
          </p:cNvGraphicFramePr>
          <p:nvPr/>
        </p:nvGraphicFramePr>
        <p:xfrm>
          <a:off x="1524000" y="914401"/>
          <a:ext cx="9144000" cy="5557959"/>
        </p:xfrm>
        <a:graphic>
          <a:graphicData uri="http://schemas.openxmlformats.org/presentationml/2006/ole">
            <mc:AlternateContent xmlns:mc="http://schemas.openxmlformats.org/markup-compatibility/2006">
              <mc:Choice xmlns:v="urn:schemas-microsoft-com:vml" Requires="v">
                <p:oleObj name="Worksheet" r:id="rId2" imgW="7429450" imgH="5594451" progId="Excel.Sheet.12">
                  <p:embed/>
                </p:oleObj>
              </mc:Choice>
              <mc:Fallback>
                <p:oleObj name="Worksheet" r:id="rId2" imgW="7429450" imgH="5594451" progId="Excel.Sheet.12">
                  <p:embed/>
                  <p:pic>
                    <p:nvPicPr>
                      <p:cNvPr id="5" name="Object 4">
                        <a:extLst>
                          <a:ext uri="{FF2B5EF4-FFF2-40B4-BE49-F238E27FC236}">
                            <a16:creationId xmlns:a16="http://schemas.microsoft.com/office/drawing/2014/main" id="{FA7110E5-D253-95EE-1910-587ECB60F9D2}"/>
                          </a:ext>
                        </a:extLst>
                      </p:cNvPr>
                      <p:cNvPicPr/>
                      <p:nvPr/>
                    </p:nvPicPr>
                    <p:blipFill>
                      <a:blip r:embed="rId3"/>
                      <a:stretch>
                        <a:fillRect/>
                      </a:stretch>
                    </p:blipFill>
                    <p:spPr>
                      <a:xfrm>
                        <a:off x="1524000" y="914401"/>
                        <a:ext cx="9144000" cy="5557959"/>
                      </a:xfrm>
                      <a:prstGeom prst="rect">
                        <a:avLst/>
                      </a:prstGeom>
                    </p:spPr>
                  </p:pic>
                </p:oleObj>
              </mc:Fallback>
            </mc:AlternateContent>
          </a:graphicData>
        </a:graphic>
      </p:graphicFrame>
    </p:spTree>
    <p:extLst>
      <p:ext uri="{BB962C8B-B14F-4D97-AF65-F5344CB8AC3E}">
        <p14:creationId xmlns:p14="http://schemas.microsoft.com/office/powerpoint/2010/main" val="9493963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457200"/>
            <a:ext cx="5410200" cy="457200"/>
          </a:xfrm>
        </p:spPr>
        <p:txBody>
          <a:bodyPr/>
          <a:lstStyle/>
          <a:p>
            <a:pPr algn="ctr"/>
            <a:r>
              <a:rPr lang="en-IN" sz="2800" dirty="0">
                <a:latin typeface="+mn-lt"/>
              </a:rPr>
              <a:t>Cane Crushed Data</a:t>
            </a:r>
            <a:br>
              <a:rPr lang="en-IN" sz="2800" dirty="0">
                <a:latin typeface="+mn-lt"/>
              </a:rPr>
            </a:br>
            <a:r>
              <a:rPr lang="en-IN" sz="2800" dirty="0">
                <a:latin typeface="+mn-lt"/>
              </a:rPr>
              <a:t> Capacity Wise</a:t>
            </a:r>
            <a:br>
              <a:rPr lang="en-IN" dirty="0"/>
            </a:br>
            <a:endParaRPr lang="en-US" dirty="0"/>
          </a:p>
        </p:txBody>
      </p:sp>
      <p:sp>
        <p:nvSpPr>
          <p:cNvPr id="4" name="Slide Number Placeholder 3"/>
          <p:cNvSpPr>
            <a:spLocks noGrp="1"/>
          </p:cNvSpPr>
          <p:nvPr>
            <p:ph type="sldNum" sz="quarter" idx="12"/>
          </p:nvPr>
        </p:nvSpPr>
        <p:spPr/>
        <p:txBody>
          <a:bodyPr/>
          <a:lstStyle/>
          <a:p>
            <a:fld id="{B76B49FA-22BB-44F5-8EFA-E5C56FA3907E}" type="slidenum">
              <a:rPr lang="en-US" smtClean="0"/>
              <a:pPr/>
              <a:t>108</a:t>
            </a:fld>
            <a:endParaRPr lang="en-US"/>
          </a:p>
        </p:txBody>
      </p:sp>
      <p:graphicFrame>
        <p:nvGraphicFramePr>
          <p:cNvPr id="5" name="Object 4">
            <a:extLst>
              <a:ext uri="{FF2B5EF4-FFF2-40B4-BE49-F238E27FC236}">
                <a16:creationId xmlns:a16="http://schemas.microsoft.com/office/drawing/2014/main" id="{59FD6DC1-67AA-97BE-DD84-AD3F26217DC3}"/>
              </a:ext>
            </a:extLst>
          </p:cNvPr>
          <p:cNvGraphicFramePr>
            <a:graphicFrameLocks noChangeAspect="1"/>
          </p:cNvGraphicFramePr>
          <p:nvPr/>
        </p:nvGraphicFramePr>
        <p:xfrm>
          <a:off x="1524000" y="914400"/>
          <a:ext cx="9144000" cy="5562600"/>
        </p:xfrm>
        <a:graphic>
          <a:graphicData uri="http://schemas.openxmlformats.org/presentationml/2006/ole">
            <mc:AlternateContent xmlns:mc="http://schemas.openxmlformats.org/markup-compatibility/2006">
              <mc:Choice xmlns:v="urn:schemas-microsoft-com:vml" Requires="v">
                <p:oleObj name="Worksheet" r:id="rId2" imgW="9264709" imgH="4127702" progId="Excel.Sheet.12">
                  <p:embed/>
                </p:oleObj>
              </mc:Choice>
              <mc:Fallback>
                <p:oleObj name="Worksheet" r:id="rId2" imgW="9264709" imgH="4127702" progId="Excel.Sheet.12">
                  <p:embed/>
                  <p:pic>
                    <p:nvPicPr>
                      <p:cNvPr id="5" name="Object 4">
                        <a:extLst>
                          <a:ext uri="{FF2B5EF4-FFF2-40B4-BE49-F238E27FC236}">
                            <a16:creationId xmlns:a16="http://schemas.microsoft.com/office/drawing/2014/main" id="{59FD6DC1-67AA-97BE-DD84-AD3F26217DC3}"/>
                          </a:ext>
                        </a:extLst>
                      </p:cNvPr>
                      <p:cNvPicPr/>
                      <p:nvPr/>
                    </p:nvPicPr>
                    <p:blipFill>
                      <a:blip r:embed="rId3"/>
                      <a:stretch>
                        <a:fillRect/>
                      </a:stretch>
                    </p:blipFill>
                    <p:spPr>
                      <a:xfrm>
                        <a:off x="1524000" y="914400"/>
                        <a:ext cx="9144000" cy="5562600"/>
                      </a:xfrm>
                      <a:prstGeom prst="rect">
                        <a:avLst/>
                      </a:prstGeom>
                    </p:spPr>
                  </p:pic>
                </p:oleObj>
              </mc:Fallback>
            </mc:AlternateContent>
          </a:graphicData>
        </a:graphic>
      </p:graphicFrame>
    </p:spTree>
    <p:extLst>
      <p:ext uri="{BB962C8B-B14F-4D97-AF65-F5344CB8AC3E}">
        <p14:creationId xmlns:p14="http://schemas.microsoft.com/office/powerpoint/2010/main" val="39157467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1"/>
          </p:nvPr>
        </p:nvSpPr>
        <p:spPr>
          <a:prstGeom prst="rect">
            <a:avLst/>
          </a:prstGeom>
        </p:spPr>
        <p:txBody>
          <a:bodyPr>
            <a:normAutofit/>
          </a:bodyPr>
          <a:lstStyle/>
          <a:p>
            <a:pPr marL="0" indent="0" algn="ctr">
              <a:buNone/>
            </a:pPr>
            <a:r>
              <a:rPr lang="en-US" sz="4000" b="1" dirty="0"/>
              <a:t>IT</a:t>
            </a:r>
          </a:p>
        </p:txBody>
      </p:sp>
      <p:pic>
        <p:nvPicPr>
          <p:cNvPr id="4" name="Picture Placeholder 3" descr="A picture containing text&#10;&#10;Description automatically generated">
            <a:extLst>
              <a:ext uri="{FF2B5EF4-FFF2-40B4-BE49-F238E27FC236}">
                <a16:creationId xmlns:a16="http://schemas.microsoft.com/office/drawing/2014/main" id="{983CE0F8-86BB-08C4-C594-385C674996B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3858" r="23858"/>
          <a:stretch>
            <a:fillRect/>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F8F996-3E60-BB2D-C52E-0C0D16CB8CD6}"/>
              </a:ext>
            </a:extLst>
          </p:cNvPr>
          <p:cNvSpPr>
            <a:spLocks noGrp="1"/>
          </p:cNvSpPr>
          <p:nvPr>
            <p:ph type="title"/>
          </p:nvPr>
        </p:nvSpPr>
        <p:spPr>
          <a:xfrm>
            <a:off x="152400" y="76200"/>
            <a:ext cx="7772400" cy="609600"/>
          </a:xfrm>
        </p:spPr>
        <p:txBody>
          <a:bodyPr>
            <a:normAutofit/>
          </a:bodyPr>
          <a:lstStyle/>
          <a:p>
            <a:r>
              <a:rPr lang="en-US" dirty="0"/>
              <a:t>PoL Vs Recovery % </a:t>
            </a:r>
            <a:r>
              <a:rPr lang="en-US" sz="2800" dirty="0"/>
              <a:t>(</a:t>
            </a:r>
            <a:r>
              <a:rPr lang="en-US" dirty="0"/>
              <a:t>21.12.25 to 03.01.2026</a:t>
            </a:r>
            <a:r>
              <a:rPr lang="en-US" sz="2800" dirty="0"/>
              <a:t>)</a:t>
            </a:r>
            <a:endParaRPr lang="en-US" dirty="0"/>
          </a:p>
        </p:txBody>
      </p:sp>
      <p:sp>
        <p:nvSpPr>
          <p:cNvPr id="2" name="Slide Number Placeholder 1">
            <a:extLst>
              <a:ext uri="{FF2B5EF4-FFF2-40B4-BE49-F238E27FC236}">
                <a16:creationId xmlns:a16="http://schemas.microsoft.com/office/drawing/2014/main" id="{E25ED1CC-6E9A-E431-B884-8703795EA899}"/>
              </a:ext>
            </a:extLst>
          </p:cNvPr>
          <p:cNvSpPr>
            <a:spLocks noGrp="1"/>
          </p:cNvSpPr>
          <p:nvPr>
            <p:ph type="sldNum" sz="quarter" idx="12"/>
          </p:nvPr>
        </p:nvSpPr>
        <p:spPr/>
        <p:txBody>
          <a:bodyPr/>
          <a:lstStyle/>
          <a:p>
            <a:fld id="{B76B49FA-22BB-44F5-8EFA-E5C56FA3907E}" type="slidenum">
              <a:rPr lang="en-US" smtClean="0"/>
              <a:pPr/>
              <a:t>11</a:t>
            </a:fld>
            <a:endParaRPr lang="en-US" dirty="0"/>
          </a:p>
        </p:txBody>
      </p:sp>
      <p:graphicFrame>
        <p:nvGraphicFramePr>
          <p:cNvPr id="4" name="Chart 3">
            <a:extLst>
              <a:ext uri="{FF2B5EF4-FFF2-40B4-BE49-F238E27FC236}">
                <a16:creationId xmlns:a16="http://schemas.microsoft.com/office/drawing/2014/main" id="{FAF16054-602E-D6B0-48AD-FBE3F5023A50}"/>
              </a:ext>
            </a:extLst>
          </p:cNvPr>
          <p:cNvGraphicFramePr>
            <a:graphicFrameLocks/>
          </p:cNvGraphicFramePr>
          <p:nvPr/>
        </p:nvGraphicFramePr>
        <p:xfrm>
          <a:off x="381000" y="990600"/>
          <a:ext cx="11887199" cy="55022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68833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E25C-E7FF-80E7-F49A-4BC9742BDF0F}"/>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E6CC52DF-A836-04D3-6506-0B7A40590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31851232-D7DA-A516-9F84-99861B532D3B}"/>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Title 1">
            <a:extLst>
              <a:ext uri="{FF2B5EF4-FFF2-40B4-BE49-F238E27FC236}">
                <a16:creationId xmlns:a16="http://schemas.microsoft.com/office/drawing/2014/main" id="{3671F3AA-52C2-F776-7D25-B3265197F082}"/>
              </a:ext>
            </a:extLst>
          </p:cNvPr>
          <p:cNvSpPr txBox="1">
            <a:spLocks/>
          </p:cNvSpPr>
          <p:nvPr/>
        </p:nvSpPr>
        <p:spPr>
          <a:xfrm>
            <a:off x="2177143" y="111778"/>
            <a:ext cx="7413171" cy="780851"/>
          </a:xfrm>
          <a:prstGeom prst="rect">
            <a:avLst/>
          </a:prstGeom>
        </p:spPr>
        <p:txBody>
          <a:bodyPr>
            <a:normAutofit/>
          </a:bodyPr>
          <a:lstStyle>
            <a:lvl1pPr algn="ctr"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pPr>
              <a:defRPr sz="1400"/>
            </a:pPr>
            <a:r>
              <a:rPr lang="en-US" sz="2400" dirty="0"/>
              <a:t>Executive Summary</a:t>
            </a:r>
          </a:p>
        </p:txBody>
      </p:sp>
      <p:sp>
        <p:nvSpPr>
          <p:cNvPr id="14" name="TextBox 13">
            <a:extLst>
              <a:ext uri="{FF2B5EF4-FFF2-40B4-BE49-F238E27FC236}">
                <a16:creationId xmlns:a16="http://schemas.microsoft.com/office/drawing/2014/main" id="{BDFDD009-7EE6-2232-5C8F-0E4C238CD1C8}"/>
              </a:ext>
            </a:extLst>
          </p:cNvPr>
          <p:cNvSpPr txBox="1"/>
          <p:nvPr/>
        </p:nvSpPr>
        <p:spPr>
          <a:xfrm>
            <a:off x="87086" y="1337999"/>
            <a:ext cx="12055478" cy="3416320"/>
          </a:xfrm>
          <a:prstGeom prst="rect">
            <a:avLst/>
          </a:prstGeom>
          <a:noFill/>
        </p:spPr>
        <p:txBody>
          <a:bodyPr wrap="square">
            <a:spAutoFit/>
          </a:bodyPr>
          <a:lstStyle/>
          <a:p>
            <a:r>
              <a:rPr lang="en-US" sz="2400" dirty="0"/>
              <a:t>- </a:t>
            </a:r>
            <a:r>
              <a:rPr lang="en-US" sz="2400" b="1" dirty="0"/>
              <a:t>Point 1</a:t>
            </a:r>
            <a:r>
              <a:rPr lang="en-US" sz="2400" dirty="0"/>
              <a:t>: Effectively configured systems for sugarcane procurement at both gate and collection centers, enhancing process efficiency and transparency.</a:t>
            </a:r>
          </a:p>
          <a:p>
            <a:pPr marL="342900" indent="-342900">
              <a:buFontTx/>
              <a:buChar char="-"/>
            </a:pPr>
            <a:r>
              <a:rPr lang="en-US" sz="2400" b="1" dirty="0"/>
              <a:t>Point 2:</a:t>
            </a:r>
            <a:r>
              <a:rPr lang="en-US" sz="2400" dirty="0"/>
              <a:t> Initiated routine operational activities for the crushing season, aligning teams and resources for smooth execution.</a:t>
            </a:r>
          </a:p>
          <a:p>
            <a:pPr marL="342900" indent="-342900">
              <a:buFontTx/>
              <a:buChar char="-"/>
            </a:pPr>
            <a:r>
              <a:rPr lang="en-US" sz="2400" b="1" dirty="0"/>
              <a:t>Point 3 :</a:t>
            </a:r>
            <a:r>
              <a:rPr lang="en-US" sz="2400" dirty="0"/>
              <a:t>Installation of an NPR camera at the new molasses loading point is in progress.</a:t>
            </a:r>
          </a:p>
          <a:p>
            <a:pPr marL="342900" indent="-342900">
              <a:buFontTx/>
              <a:buChar char="-"/>
            </a:pPr>
            <a:r>
              <a:rPr lang="en-US" sz="2400" b="1" dirty="0"/>
              <a:t>Point 4:</a:t>
            </a:r>
            <a:r>
              <a:rPr lang="en-US" sz="2400" dirty="0"/>
              <a:t>OPS server upgrade is underway to ensure smooth application performance.</a:t>
            </a:r>
          </a:p>
          <a:p>
            <a:pPr marL="342900" indent="-342900">
              <a:buFontTx/>
              <a:buChar char="-"/>
            </a:pPr>
            <a:r>
              <a:rPr lang="en-US" sz="2400" b="1" dirty="0"/>
              <a:t>Point 5 : </a:t>
            </a:r>
            <a:r>
              <a:rPr lang="en-US" sz="2400" dirty="0"/>
              <a:t>Internet bandwidth upgrade from 50 Mbps to 100 Mbps is in progress.</a:t>
            </a:r>
          </a:p>
          <a:p>
            <a:pPr marL="342900" indent="-342900">
              <a:buFontTx/>
              <a:buChar char="-"/>
            </a:pPr>
            <a:r>
              <a:rPr lang="en-US" sz="2400" b="1" dirty="0"/>
              <a:t>Point 6 :</a:t>
            </a:r>
            <a:r>
              <a:rPr lang="en-US" sz="2400" dirty="0"/>
              <a:t>Installation of the vehicle positioning system at the gate tare weighbridge is currently in progress.</a:t>
            </a:r>
          </a:p>
        </p:txBody>
      </p:sp>
    </p:spTree>
    <p:extLst>
      <p:ext uri="{BB962C8B-B14F-4D97-AF65-F5344CB8AC3E}">
        <p14:creationId xmlns:p14="http://schemas.microsoft.com/office/powerpoint/2010/main" val="27907489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111</a:t>
            </a:fld>
            <a:endParaRPr lang="en-US" dirty="0"/>
          </a:p>
        </p:txBody>
      </p:sp>
      <p:sp>
        <p:nvSpPr>
          <p:cNvPr id="5" name="Rectangle 3"/>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sp>
        <p:nvSpPr>
          <p:cNvPr id="4" name="TextBox 4">
            <a:extLst>
              <a:ext uri="{FF2B5EF4-FFF2-40B4-BE49-F238E27FC236}">
                <a16:creationId xmlns:a16="http://schemas.microsoft.com/office/drawing/2014/main" id="{AFC12862-BF1D-FCE5-108B-64E8CB062AA6}"/>
              </a:ext>
            </a:extLst>
          </p:cNvPr>
          <p:cNvSpPr txBox="1">
            <a:spLocks noChangeArrowheads="1"/>
          </p:cNvSpPr>
          <p:nvPr/>
        </p:nvSpPr>
        <p:spPr bwMode="auto">
          <a:xfrm>
            <a:off x="3352800" y="213837"/>
            <a:ext cx="5791200" cy="461665"/>
          </a:xfrm>
          <a:prstGeom prst="rect">
            <a:avLst/>
          </a:prstGeom>
        </p:spPr>
        <p:txBody>
          <a:bodyPr vert="horz" lIns="91440" tIns="45720" rIns="91440" bIns="45720" rtlCol="0" anchor="ctr">
            <a:norm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IN" dirty="0"/>
              <a:t>General Observation</a:t>
            </a:r>
          </a:p>
        </p:txBody>
      </p:sp>
      <p:graphicFrame>
        <p:nvGraphicFramePr>
          <p:cNvPr id="6" name="Table 5">
            <a:extLst>
              <a:ext uri="{FF2B5EF4-FFF2-40B4-BE49-F238E27FC236}">
                <a16:creationId xmlns:a16="http://schemas.microsoft.com/office/drawing/2014/main" id="{5F7AC9C7-2D20-12D7-6D62-D900EDCEF6CB}"/>
              </a:ext>
            </a:extLst>
          </p:cNvPr>
          <p:cNvGraphicFramePr>
            <a:graphicFrameLocks noGrp="1"/>
          </p:cNvGraphicFramePr>
          <p:nvPr/>
        </p:nvGraphicFramePr>
        <p:xfrm>
          <a:off x="28977" y="914401"/>
          <a:ext cx="12134046" cy="5608320"/>
        </p:xfrm>
        <a:graphic>
          <a:graphicData uri="http://schemas.openxmlformats.org/drawingml/2006/table">
            <a:tbl>
              <a:tblPr firstRow="1" bandRow="1">
                <a:tableStyleId>{5C22544A-7EE6-4342-B048-85BDC9FD1C3A}</a:tableStyleId>
              </a:tblPr>
              <a:tblGrid>
                <a:gridCol w="947972">
                  <a:extLst>
                    <a:ext uri="{9D8B030D-6E8A-4147-A177-3AD203B41FA5}">
                      <a16:colId xmlns:a16="http://schemas.microsoft.com/office/drawing/2014/main" val="3875801750"/>
                    </a:ext>
                  </a:extLst>
                </a:gridCol>
                <a:gridCol w="11186074">
                  <a:extLst>
                    <a:ext uri="{9D8B030D-6E8A-4147-A177-3AD203B41FA5}">
                      <a16:colId xmlns:a16="http://schemas.microsoft.com/office/drawing/2014/main" val="119524972"/>
                    </a:ext>
                  </a:extLst>
                </a:gridCol>
              </a:tblGrid>
              <a:tr h="701040">
                <a:tc>
                  <a:txBody>
                    <a:bodyPr/>
                    <a:lstStyle/>
                    <a:p>
                      <a:pPr marL="0" algn="ctr" defTabSz="914400" rtl="0" eaLnBrk="1" latinLnBrk="0" hangingPunct="1">
                        <a:lnSpc>
                          <a:spcPct val="150000"/>
                        </a:lnSpc>
                      </a:pPr>
                      <a:r>
                        <a:rPr lang="en-US" sz="2000" b="1" strike="noStrike" kern="1200" spc="-1" dirty="0">
                          <a:solidFill>
                            <a:schemeClr val="bg1"/>
                          </a:solidFill>
                          <a:latin typeface="Segoe UI" panose="020B0502040204020203" pitchFamily="34" charset="0"/>
                          <a:ea typeface="+mn-ea"/>
                          <a:cs typeface="Segoe UI" panose="020B0502040204020203" pitchFamily="34" charset="0"/>
                        </a:rPr>
                        <a:t>S. No.</a:t>
                      </a:r>
                    </a:p>
                  </a:txBody>
                  <a:tcPr anchor="ctr">
                    <a:solidFill>
                      <a:srgbClr val="002060"/>
                    </a:solidFill>
                  </a:tcPr>
                </a:tc>
                <a:tc>
                  <a:txBody>
                    <a:bodyPr/>
                    <a:lstStyle/>
                    <a:p>
                      <a:pPr marL="0" algn="ctr" defTabSz="914400" rtl="0" eaLnBrk="1" latinLnBrk="0" hangingPunct="1">
                        <a:lnSpc>
                          <a:spcPct val="150000"/>
                        </a:lnSpc>
                      </a:pPr>
                      <a:r>
                        <a:rPr lang="en-US" sz="2000" b="1" strike="noStrike" kern="1200" spc="-1" dirty="0">
                          <a:solidFill>
                            <a:schemeClr val="bg1"/>
                          </a:solidFill>
                          <a:latin typeface="Segoe UI" panose="020B0502040204020203" pitchFamily="34" charset="0"/>
                          <a:ea typeface="+mn-ea"/>
                          <a:cs typeface="Segoe UI" panose="020B0502040204020203" pitchFamily="34" charset="0"/>
                        </a:rPr>
                        <a:t>Description</a:t>
                      </a:r>
                    </a:p>
                  </a:txBody>
                  <a:tcPr anchor="ctr">
                    <a:solidFill>
                      <a:srgbClr val="002060"/>
                    </a:solidFill>
                  </a:tcPr>
                </a:tc>
                <a:extLst>
                  <a:ext uri="{0D108BD9-81ED-4DB2-BD59-A6C34878D82A}">
                    <a16:rowId xmlns:a16="http://schemas.microsoft.com/office/drawing/2014/main" val="3882831183"/>
                  </a:ext>
                </a:extLst>
              </a:tr>
              <a:tr h="701040">
                <a:tc>
                  <a:txBody>
                    <a:bodyPr/>
                    <a:lstStyle/>
                    <a:p>
                      <a:pPr algn="ctr"/>
                      <a:r>
                        <a:rPr lang="en-US" sz="2000" dirty="0">
                          <a:latin typeface="+mn-lt"/>
                          <a:cs typeface="Segoe UI" panose="020B0502040204020203" pitchFamily="34" charset="0"/>
                        </a:rPr>
                        <a:t>1</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t>Active Saksham App Growers:</a:t>
                      </a:r>
                      <a:r>
                        <a:rPr lang="en-US" sz="2000" dirty="0"/>
                        <a:t> Installed – </a:t>
                      </a:r>
                      <a:r>
                        <a:rPr lang="en-US" sz="1800" b="1" i="0" kern="1200" dirty="0">
                          <a:solidFill>
                            <a:schemeClr val="dk1"/>
                          </a:solidFill>
                          <a:effectLst/>
                          <a:latin typeface="+mn-lt"/>
                          <a:ea typeface="+mn-ea"/>
                          <a:cs typeface="+mn-cs"/>
                        </a:rPr>
                        <a:t>39,888</a:t>
                      </a:r>
                      <a:r>
                        <a:rPr lang="en-US" sz="2000" dirty="0"/>
                        <a:t> / Active – </a:t>
                      </a:r>
                      <a:r>
                        <a:rPr lang="en-US" sz="2000" b="1" dirty="0"/>
                        <a:t>20,415</a:t>
                      </a:r>
                      <a:endParaRPr lang="en-US" sz="2000" dirty="0">
                        <a:latin typeface="+mn-lt"/>
                        <a:cs typeface="Segoe UI" panose="020B0502040204020203" pitchFamily="34" charset="0"/>
                      </a:endParaRPr>
                    </a:p>
                  </a:txBody>
                  <a:tcPr anchor="ctr"/>
                </a:tc>
                <a:extLst>
                  <a:ext uri="{0D108BD9-81ED-4DB2-BD59-A6C34878D82A}">
                    <a16:rowId xmlns:a16="http://schemas.microsoft.com/office/drawing/2014/main" val="924255362"/>
                  </a:ext>
                </a:extLst>
              </a:tr>
              <a:tr h="701040">
                <a:tc>
                  <a:txBody>
                    <a:bodyPr/>
                    <a:lstStyle/>
                    <a:p>
                      <a:pPr algn="ctr"/>
                      <a:r>
                        <a:rPr lang="en-US" sz="2000" dirty="0">
                          <a:latin typeface="+mn-lt"/>
                          <a:cs typeface="Segoe UI" panose="020B0502040204020203" pitchFamily="34" charset="0"/>
                        </a:rPr>
                        <a:t>2</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t>GPS Installed in Center Trucks:</a:t>
                      </a:r>
                      <a:r>
                        <a:rPr lang="en-US" sz="2000" dirty="0"/>
                        <a:t> </a:t>
                      </a:r>
                      <a:r>
                        <a:rPr lang="en-US" sz="2000" b="1" dirty="0"/>
                        <a:t>298</a:t>
                      </a:r>
                      <a:endParaRPr lang="en-US" sz="2000" dirty="0">
                        <a:latin typeface="+mn-lt"/>
                        <a:cs typeface="Segoe UI" panose="020B0502040204020203" pitchFamily="34" charset="0"/>
                      </a:endParaRPr>
                    </a:p>
                  </a:txBody>
                  <a:tcPr anchor="ctr"/>
                </a:tc>
                <a:extLst>
                  <a:ext uri="{0D108BD9-81ED-4DB2-BD59-A6C34878D82A}">
                    <a16:rowId xmlns:a16="http://schemas.microsoft.com/office/drawing/2014/main" val="131569878"/>
                  </a:ext>
                </a:extLst>
              </a:tr>
              <a:tr h="701040">
                <a:tc>
                  <a:txBody>
                    <a:bodyPr/>
                    <a:lstStyle/>
                    <a:p>
                      <a:pPr algn="ctr"/>
                      <a:r>
                        <a:rPr lang="en-US" sz="2000" dirty="0">
                          <a:latin typeface="+mn-lt"/>
                          <a:cs typeface="Segoe UI" panose="020B0502040204020203" pitchFamily="34" charset="0"/>
                        </a:rPr>
                        <a:t>3</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t>Weighbridges (Gate + Centers):</a:t>
                      </a:r>
                      <a:r>
                        <a:rPr lang="en-US" sz="2000" dirty="0"/>
                        <a:t> Total – </a:t>
                      </a:r>
                      <a:r>
                        <a:rPr lang="en-US" sz="2000" b="1" dirty="0"/>
                        <a:t>107</a:t>
                      </a:r>
                      <a:r>
                        <a:rPr lang="en-US" sz="2000" dirty="0"/>
                        <a:t>, Active – </a:t>
                      </a:r>
                      <a:r>
                        <a:rPr lang="en-US" sz="2000" b="1" dirty="0"/>
                        <a:t>107</a:t>
                      </a:r>
                      <a:br>
                        <a:rPr lang="en-US" sz="2000" dirty="0"/>
                      </a:br>
                      <a:endParaRPr lang="en-US" sz="2000" kern="1200" dirty="0">
                        <a:solidFill>
                          <a:schemeClr val="dk1"/>
                        </a:solidFill>
                        <a:latin typeface="+mn-lt"/>
                        <a:ea typeface="+mn-ea"/>
                        <a:cs typeface="+mn-cs"/>
                      </a:endParaRPr>
                    </a:p>
                  </a:txBody>
                  <a:tcPr anchor="ctr"/>
                </a:tc>
                <a:extLst>
                  <a:ext uri="{0D108BD9-81ED-4DB2-BD59-A6C34878D82A}">
                    <a16:rowId xmlns:a16="http://schemas.microsoft.com/office/drawing/2014/main" val="4065606710"/>
                  </a:ext>
                </a:extLst>
              </a:tr>
              <a:tr h="701040">
                <a:tc>
                  <a:txBody>
                    <a:bodyPr/>
                    <a:lstStyle/>
                    <a:p>
                      <a:pPr algn="ctr"/>
                      <a:r>
                        <a:rPr lang="en-US" sz="2000" dirty="0">
                          <a:latin typeface="+mn-lt"/>
                          <a:cs typeface="Segoe UI" panose="020B0502040204020203" pitchFamily="34" charset="0"/>
                        </a:rPr>
                        <a:t>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Truck Received &amp; Total Weight:</a:t>
                      </a:r>
                      <a:r>
                        <a:rPr lang="en-US" sz="2000" dirty="0"/>
                        <a:t> </a:t>
                      </a:r>
                      <a:r>
                        <a:rPr lang="en-US" sz="2000" b="1" dirty="0"/>
                        <a:t> 17246 NOS</a:t>
                      </a:r>
                      <a:r>
                        <a:rPr lang="en-US" sz="2000" dirty="0"/>
                        <a:t> Trucks / 4368578</a:t>
                      </a:r>
                      <a:r>
                        <a:rPr lang="en-US" sz="2000" b="1" dirty="0"/>
                        <a:t> QTLS</a:t>
                      </a:r>
                      <a:endParaRPr lang="en-US" sz="2000" kern="1200" dirty="0">
                        <a:solidFill>
                          <a:schemeClr val="dk1"/>
                        </a:solidFill>
                        <a:latin typeface="+mn-lt"/>
                        <a:ea typeface="+mn-ea"/>
                        <a:cs typeface="+mn-cs"/>
                      </a:endParaRPr>
                    </a:p>
                  </a:txBody>
                  <a:tcPr anchor="ctr"/>
                </a:tc>
                <a:extLst>
                  <a:ext uri="{0D108BD9-81ED-4DB2-BD59-A6C34878D82A}">
                    <a16:rowId xmlns:a16="http://schemas.microsoft.com/office/drawing/2014/main" val="205802274"/>
                  </a:ext>
                </a:extLst>
              </a:tr>
              <a:tr h="701040">
                <a:tc>
                  <a:txBody>
                    <a:bodyPr/>
                    <a:lstStyle/>
                    <a:p>
                      <a:pPr algn="ctr"/>
                      <a:r>
                        <a:rPr lang="en-US" sz="2000" dirty="0">
                          <a:latin typeface="+mn-lt"/>
                          <a:cs typeface="Segoe UI" panose="020B0502040204020203" pitchFamily="34" charset="0"/>
                        </a:rPr>
                        <a:t>5</a:t>
                      </a:r>
                    </a:p>
                  </a:txBody>
                  <a:tcPr anchor="ctr"/>
                </a:tc>
                <a:tc>
                  <a:txBody>
                    <a:bodyPr/>
                    <a:lstStyle/>
                    <a:p>
                      <a:pPr>
                        <a:buNone/>
                      </a:pPr>
                      <a:r>
                        <a:rPr lang="en-US" sz="2000" b="1" dirty="0"/>
                        <a:t>This Week Truck Received &amp; Weight:</a:t>
                      </a:r>
                      <a:r>
                        <a:rPr lang="en-US" sz="2000" dirty="0"/>
                        <a:t> </a:t>
                      </a:r>
                      <a:r>
                        <a:rPr lang="en-US" sz="2000" b="1" dirty="0"/>
                        <a:t> 1581 NOS</a:t>
                      </a:r>
                      <a:r>
                        <a:rPr lang="en-US" sz="2000" dirty="0"/>
                        <a:t> Trucks / 420623</a:t>
                      </a:r>
                      <a:r>
                        <a:rPr lang="en-US" sz="2000" b="1" dirty="0"/>
                        <a:t> QTLS</a:t>
                      </a:r>
                      <a:endParaRPr lang="en-US" sz="2000" dirty="0"/>
                    </a:p>
                  </a:txBody>
                  <a:tcPr anchor="ctr"/>
                </a:tc>
                <a:extLst>
                  <a:ext uri="{0D108BD9-81ED-4DB2-BD59-A6C34878D82A}">
                    <a16:rowId xmlns:a16="http://schemas.microsoft.com/office/drawing/2014/main" val="113948310"/>
                  </a:ext>
                </a:extLst>
              </a:tr>
              <a:tr h="701040">
                <a:tc>
                  <a:txBody>
                    <a:bodyPr/>
                    <a:lstStyle/>
                    <a:p>
                      <a:pPr algn="ctr"/>
                      <a:r>
                        <a:rPr lang="en-US" sz="2000" dirty="0">
                          <a:latin typeface="+mn-lt"/>
                          <a:cs typeface="Segoe UI" panose="020B0502040204020203" pitchFamily="34" charset="0"/>
                        </a:rPr>
                        <a:t>6</a:t>
                      </a:r>
                    </a:p>
                  </a:txBody>
                  <a:tcPr anchor="ctr"/>
                </a:tc>
                <a:tc>
                  <a:txBody>
                    <a:bodyPr/>
                    <a:lstStyle/>
                    <a:p>
                      <a:pPr>
                        <a:buNone/>
                      </a:pPr>
                      <a:r>
                        <a:rPr lang="en-US" sz="2000" b="1" dirty="0"/>
                        <a:t>Total Purchase (Grower &amp; Purchi):</a:t>
                      </a:r>
                      <a:r>
                        <a:rPr lang="en-US" sz="2000" dirty="0"/>
                        <a:t> Grower – 49386 </a:t>
                      </a:r>
                      <a:r>
                        <a:rPr lang="en-US" sz="2000" b="1" dirty="0"/>
                        <a:t>NOS</a:t>
                      </a:r>
                      <a:r>
                        <a:rPr lang="en-US" sz="2000" dirty="0"/>
                        <a:t> , </a:t>
                      </a:r>
                      <a:r>
                        <a:rPr lang="en-US" sz="2000" dirty="0" err="1"/>
                        <a:t>Purchi</a:t>
                      </a:r>
                      <a:r>
                        <a:rPr lang="en-US" sz="2000" dirty="0"/>
                        <a:t>  </a:t>
                      </a:r>
                      <a:r>
                        <a:rPr lang="en-US" sz="2000" b="1" dirty="0"/>
                        <a:t>165556</a:t>
                      </a:r>
                      <a:r>
                        <a:rPr lang="en-US" sz="2000" dirty="0"/>
                        <a:t>– </a:t>
                      </a:r>
                      <a:r>
                        <a:rPr lang="en-US" sz="2000" b="1" dirty="0"/>
                        <a:t> NOS</a:t>
                      </a:r>
                      <a:r>
                        <a:rPr lang="en-US" sz="2000" dirty="0"/>
                        <a:t> Weight </a:t>
                      </a:r>
                      <a:r>
                        <a:rPr lang="en-US" sz="2000" b="1" dirty="0"/>
                        <a:t>7048260</a:t>
                      </a:r>
                      <a:r>
                        <a:rPr lang="en-US" sz="2000" dirty="0"/>
                        <a:t>-</a:t>
                      </a:r>
                      <a:r>
                        <a:rPr lang="en-US" sz="2000" b="1" dirty="0"/>
                        <a:t> QTLS</a:t>
                      </a:r>
                    </a:p>
                  </a:txBody>
                  <a:tcPr anchor="ctr"/>
                </a:tc>
                <a:extLst>
                  <a:ext uri="{0D108BD9-81ED-4DB2-BD59-A6C34878D82A}">
                    <a16:rowId xmlns:a16="http://schemas.microsoft.com/office/drawing/2014/main" val="3406145798"/>
                  </a:ext>
                </a:extLst>
              </a:tr>
              <a:tr h="701040">
                <a:tc>
                  <a:txBody>
                    <a:bodyPr/>
                    <a:lstStyle/>
                    <a:p>
                      <a:pPr algn="ctr"/>
                      <a:r>
                        <a:rPr lang="en-US" sz="2000" dirty="0">
                          <a:latin typeface="+mn-lt"/>
                          <a:cs typeface="Segoe UI" panose="020B0502040204020203" pitchFamily="34" charset="0"/>
                        </a:rPr>
                        <a: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This Week Purchase (Grower &amp; Purchi):</a:t>
                      </a:r>
                      <a:r>
                        <a:rPr lang="en-US" sz="2000" dirty="0"/>
                        <a:t> Grower – </a:t>
                      </a:r>
                      <a:r>
                        <a:rPr lang="en-US" sz="2000" b="1" dirty="0"/>
                        <a:t>12369 </a:t>
                      </a:r>
                      <a:r>
                        <a:rPr lang="en-US" sz="1800" b="1" dirty="0"/>
                        <a:t>NOS</a:t>
                      </a:r>
                      <a:r>
                        <a:rPr lang="en-US" sz="2400" b="1" dirty="0"/>
                        <a:t>,</a:t>
                      </a:r>
                      <a:r>
                        <a:rPr lang="en-US" sz="2000" dirty="0"/>
                        <a:t> Purchi – </a:t>
                      </a:r>
                      <a:r>
                        <a:rPr lang="en-US" sz="2000" b="1" dirty="0"/>
                        <a:t>16145 </a:t>
                      </a:r>
                      <a:r>
                        <a:rPr lang="en-US" sz="1800" b="1" dirty="0"/>
                        <a:t>NOS</a:t>
                      </a:r>
                      <a:r>
                        <a:rPr lang="en-US" sz="2000" dirty="0"/>
                        <a:t> ,Weight - </a:t>
                      </a:r>
                      <a:r>
                        <a:rPr lang="en-US" sz="2000" b="1" dirty="0"/>
                        <a:t>717965 QTLS</a:t>
                      </a:r>
                      <a:endParaRPr lang="en-US" sz="2000" kern="1200" dirty="0">
                        <a:solidFill>
                          <a:schemeClr val="dk1"/>
                        </a:solidFill>
                        <a:latin typeface="+mn-lt"/>
                        <a:ea typeface="+mn-ea"/>
                        <a:cs typeface="+mn-cs"/>
                      </a:endParaRPr>
                    </a:p>
                  </a:txBody>
                  <a:tcPr anchor="ctr"/>
                </a:tc>
                <a:extLst>
                  <a:ext uri="{0D108BD9-81ED-4DB2-BD59-A6C34878D82A}">
                    <a16:rowId xmlns:a16="http://schemas.microsoft.com/office/drawing/2014/main" val="2050657975"/>
                  </a:ext>
                </a:extLst>
              </a:tr>
            </a:tbl>
          </a:graphicData>
        </a:graphic>
      </p:graphicFrame>
    </p:spTree>
    <p:extLst>
      <p:ext uri="{BB962C8B-B14F-4D97-AF65-F5344CB8AC3E}">
        <p14:creationId xmlns:p14="http://schemas.microsoft.com/office/powerpoint/2010/main" val="11342238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1"/>
          </p:nvPr>
        </p:nvSpPr>
        <p:spPr>
          <a:xfrm>
            <a:off x="5867400" y="1942657"/>
            <a:ext cx="5943600" cy="724343"/>
          </a:xfrm>
          <a:prstGeom prst="rect">
            <a:avLst/>
          </a:prstGeom>
        </p:spPr>
        <p:txBody>
          <a:bodyPr>
            <a:noAutofit/>
          </a:bodyPr>
          <a:lstStyle/>
          <a:p>
            <a:pPr marL="0" indent="0" algn="ctr">
              <a:buNone/>
            </a:pPr>
            <a:r>
              <a:rPr lang="en-US" sz="4400" b="1" dirty="0"/>
              <a:t>EHS</a:t>
            </a:r>
          </a:p>
          <a:p>
            <a:pPr marL="0" indent="0" algn="ctr">
              <a:buNone/>
            </a:pPr>
            <a:endParaRPr lang="en-US" sz="3200" b="1" dirty="0"/>
          </a:p>
          <a:p>
            <a:pPr marL="0" indent="0" algn="ctr">
              <a:buNone/>
            </a:pPr>
            <a:endParaRPr lang="en-US" sz="3200" b="1"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41148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410" y="2233210"/>
            <a:ext cx="764390" cy="128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86642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D6ADCF-4D63-AA66-071A-1991A0100028}"/>
              </a:ext>
            </a:extLst>
          </p:cNvPr>
          <p:cNvSpPr/>
          <p:nvPr/>
        </p:nvSpPr>
        <p:spPr>
          <a:xfrm>
            <a:off x="0" y="2930205"/>
            <a:ext cx="3007586" cy="37497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Oval 5">
            <a:extLst>
              <a:ext uri="{FF2B5EF4-FFF2-40B4-BE49-F238E27FC236}">
                <a16:creationId xmlns:a16="http://schemas.microsoft.com/office/drawing/2014/main" id="{BEE545AA-831B-66CC-2BB8-E99BA9649DAC}"/>
              </a:ext>
            </a:extLst>
          </p:cNvPr>
          <p:cNvSpPr/>
          <p:nvPr/>
        </p:nvSpPr>
        <p:spPr>
          <a:xfrm>
            <a:off x="1885568" y="14445"/>
            <a:ext cx="1808608" cy="982677"/>
          </a:xfrm>
          <a:prstGeom prst="ellipse">
            <a:avLst/>
          </a:prstGeom>
          <a:solidFill>
            <a:srgbClr val="FFC500"/>
          </a:solidFill>
          <a:ln>
            <a:solidFill>
              <a:srgbClr val="FF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Title 4">
            <a:extLst>
              <a:ext uri="{FF2B5EF4-FFF2-40B4-BE49-F238E27FC236}">
                <a16:creationId xmlns:a16="http://schemas.microsoft.com/office/drawing/2014/main" id="{3D775DE3-C2A7-27F8-09B2-0FA0F7341FB3}"/>
              </a:ext>
            </a:extLst>
          </p:cNvPr>
          <p:cNvSpPr txBox="1">
            <a:spLocks/>
          </p:cNvSpPr>
          <p:nvPr/>
        </p:nvSpPr>
        <p:spPr>
          <a:xfrm>
            <a:off x="2209279" y="88914"/>
            <a:ext cx="3016276" cy="684992"/>
          </a:xfrm>
          <a:prstGeom prst="rect">
            <a:avLst/>
          </a:prstGeom>
        </p:spPr>
        <p:txBody>
          <a:bodyPr/>
          <a:lstStyle>
            <a:defPPr>
              <a:defRPr lang="en-US"/>
            </a:defPPr>
            <a:lvl1pPr defTabSz="914400">
              <a:lnSpc>
                <a:spcPct val="90000"/>
              </a:lnSpc>
              <a:spcBef>
                <a:spcPct val="0"/>
              </a:spcBef>
              <a:buNone/>
              <a:defRPr sz="3600" b="1">
                <a:solidFill>
                  <a:schemeClr val="tx1">
                    <a:lumMod val="50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3C3C3C">
                    <a:lumMod val="50000"/>
                  </a:srgbClr>
                </a:solidFill>
                <a:effectLst/>
                <a:uLnTx/>
                <a:uFillTx/>
                <a:latin typeface="Nexa Heavy"/>
                <a:ea typeface="+mj-ea"/>
                <a:cs typeface="+mj-cs"/>
              </a:rPr>
              <a:t>EHS</a:t>
            </a:r>
            <a:endParaRPr kumimoji="0" lang="en-IN" sz="3600" b="1" i="0" u="none" strike="noStrike" kern="1200" cap="none" spc="0" normalizeH="0" baseline="0" noProof="0" dirty="0">
              <a:ln>
                <a:noFill/>
              </a:ln>
              <a:solidFill>
                <a:srgbClr val="FF0000"/>
              </a:solidFill>
              <a:effectLst/>
              <a:uLnTx/>
              <a:uFillTx/>
              <a:latin typeface="Nexa Heavy"/>
              <a:ea typeface="+mj-ea"/>
              <a:cs typeface="+mj-cs"/>
            </a:endParaRPr>
          </a:p>
        </p:txBody>
      </p:sp>
      <p:cxnSp>
        <p:nvCxnSpPr>
          <p:cNvPr id="3" name="Straight Connector 2">
            <a:extLst>
              <a:ext uri="{FF2B5EF4-FFF2-40B4-BE49-F238E27FC236}">
                <a16:creationId xmlns:a16="http://schemas.microsoft.com/office/drawing/2014/main" id="{E66F569D-4904-BC26-D743-686708DC5C0D}"/>
              </a:ext>
            </a:extLst>
          </p:cNvPr>
          <p:cNvCxnSpPr>
            <a:cxnSpLocks/>
          </p:cNvCxnSpPr>
          <p:nvPr/>
        </p:nvCxnSpPr>
        <p:spPr>
          <a:xfrm>
            <a:off x="0" y="2905391"/>
            <a:ext cx="121920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AAEABB-D58F-3347-19D1-11AB027A1854}"/>
              </a:ext>
            </a:extLst>
          </p:cNvPr>
          <p:cNvCxnSpPr>
            <a:cxnSpLocks/>
          </p:cNvCxnSpPr>
          <p:nvPr/>
        </p:nvCxnSpPr>
        <p:spPr>
          <a:xfrm flipH="1">
            <a:off x="6147687" y="0"/>
            <a:ext cx="13302" cy="257068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9CE51F-0715-4DC4-F348-AACB887F0DCC}"/>
              </a:ext>
            </a:extLst>
          </p:cNvPr>
          <p:cNvSpPr txBox="1"/>
          <p:nvPr/>
        </p:nvSpPr>
        <p:spPr>
          <a:xfrm>
            <a:off x="-3698" y="6486198"/>
            <a:ext cx="6146659" cy="369332"/>
          </a:xfrm>
          <a:prstGeom prst="rect">
            <a:avLst/>
          </a:prstGeom>
          <a:solidFill>
            <a:srgbClr val="FFC0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3C3C3C"/>
                </a:solidFill>
                <a:effectLst/>
                <a:uLnTx/>
                <a:uFillTx/>
                <a:latin typeface="Arial"/>
                <a:ea typeface="+mn-ea"/>
                <a:cs typeface="+mn-cs"/>
              </a:rPr>
              <a:t>                           </a:t>
            </a:r>
            <a:r>
              <a:rPr kumimoji="0" lang="en-IN" sz="1400" b="0" i="0" u="none" strike="noStrike" kern="1200" cap="none" spc="0" normalizeH="0" baseline="0" noProof="0" dirty="0">
                <a:ln>
                  <a:noFill/>
                </a:ln>
                <a:solidFill>
                  <a:srgbClr val="3C3C3C"/>
                </a:solidFill>
                <a:effectLst/>
                <a:uLnTx/>
                <a:uFillTx/>
                <a:latin typeface="Arial"/>
                <a:ea typeface="+mn-ea"/>
                <a:cs typeface="+mn-cs"/>
              </a:rPr>
              <a:t>TBT</a:t>
            </a:r>
            <a:r>
              <a:rPr lang="en-IN" sz="1400" dirty="0">
                <a:solidFill>
                  <a:srgbClr val="3C3C3C"/>
                </a:solidFill>
                <a:latin typeface="Arial"/>
              </a:rPr>
              <a:t> at Distillery </a:t>
            </a:r>
            <a:r>
              <a:rPr kumimoji="0" lang="en-IN" sz="1400" b="0" i="0" u="none" strike="noStrike" kern="1200" cap="none" spc="0" normalizeH="0" baseline="0" noProof="0" dirty="0">
                <a:ln>
                  <a:noFill/>
                </a:ln>
                <a:solidFill>
                  <a:srgbClr val="3C3C3C"/>
                </a:solidFill>
                <a:effectLst/>
                <a:uLnTx/>
                <a:uFillTx/>
                <a:latin typeface="Arial"/>
                <a:ea typeface="+mn-ea"/>
                <a:cs typeface="+mn-cs"/>
              </a:rPr>
              <a:t> </a:t>
            </a:r>
          </a:p>
        </p:txBody>
      </p:sp>
      <p:sp>
        <p:nvSpPr>
          <p:cNvPr id="31" name="Rectangle 30">
            <a:extLst>
              <a:ext uri="{FF2B5EF4-FFF2-40B4-BE49-F238E27FC236}">
                <a16:creationId xmlns:a16="http://schemas.microsoft.com/office/drawing/2014/main" id="{B935889D-0EE8-027D-1C19-3A1163D3DFDB}"/>
              </a:ext>
            </a:extLst>
          </p:cNvPr>
          <p:cNvSpPr/>
          <p:nvPr/>
        </p:nvSpPr>
        <p:spPr>
          <a:xfrm>
            <a:off x="9262183" y="2961649"/>
            <a:ext cx="2912329" cy="3807433"/>
          </a:xfrm>
          <a:prstGeom prst="rect">
            <a:avLst/>
          </a:prstGeom>
          <a:solidFill>
            <a:schemeClr val="accent6">
              <a:lumMod val="20000"/>
              <a:lumOff val="8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TextBox 3">
            <a:extLst>
              <a:ext uri="{FF2B5EF4-FFF2-40B4-BE49-F238E27FC236}">
                <a16:creationId xmlns:a16="http://schemas.microsoft.com/office/drawing/2014/main" id="{1644DCDF-D94C-E6B0-CFF3-2DA95A0644AC}"/>
              </a:ext>
            </a:extLst>
          </p:cNvPr>
          <p:cNvSpPr txBox="1"/>
          <p:nvPr/>
        </p:nvSpPr>
        <p:spPr>
          <a:xfrm>
            <a:off x="0" y="539851"/>
            <a:ext cx="4178808" cy="3077766"/>
          </a:xfrm>
          <a:prstGeom prst="rect">
            <a:avLst/>
          </a:prstGeom>
          <a:noFill/>
        </p:spPr>
        <p:txBody>
          <a:bodyPr wrap="square" rtlCol="0">
            <a:spAutoFit/>
          </a:bodyPr>
          <a:lstStyle/>
          <a:p>
            <a:pPr defTabSz="457200">
              <a:defRPr/>
            </a:pPr>
            <a:r>
              <a:rPr kumimoji="0" lang="en-IN" sz="1400" b="1" i="0" strike="noStrike" kern="1200" cap="none" spc="0" normalizeH="0" baseline="0" noProof="0" dirty="0">
                <a:ln>
                  <a:noFill/>
                </a:ln>
                <a:solidFill>
                  <a:srgbClr val="002060"/>
                </a:solidFill>
                <a:effectLst/>
                <a:uLnTx/>
                <a:uFillTx/>
                <a:latin typeface="Arial"/>
                <a:ea typeface="+mn-ea"/>
                <a:cs typeface="+mn-cs"/>
              </a:rPr>
              <a:t>                                      New Initiatives</a:t>
            </a:r>
            <a:r>
              <a:rPr lang="en-IN" sz="1200" dirty="0">
                <a:solidFill>
                  <a:srgbClr val="3C3C3C"/>
                </a:solidFill>
                <a:latin typeface="Arial"/>
              </a:rPr>
              <a:t> </a:t>
            </a:r>
          </a:p>
          <a:p>
            <a:pPr defTabSz="457200">
              <a:defRPr/>
            </a:pPr>
            <a:endParaRPr kumimoji="0" lang="en-IN" sz="1200" b="0" i="0" u="none" strike="noStrike" kern="1200" cap="none" spc="0" normalizeH="0" baseline="0" noProof="0" dirty="0">
              <a:ln>
                <a:noFill/>
              </a:ln>
              <a:solidFill>
                <a:srgbClr val="3C3C3C"/>
              </a:solidFill>
              <a:effectLst/>
              <a:uLnTx/>
              <a:uFillTx/>
              <a:latin typeface="Arial"/>
              <a:ea typeface="+mn-ea"/>
              <a:cs typeface="+mn-cs"/>
            </a:endParaRPr>
          </a:p>
          <a:p>
            <a:pPr marL="228600" marR="0" lvl="0" indent="-228600" algn="l" defTabSz="457200" rtl="0" eaLnBrk="1" fontAlgn="auto" latinLnBrk="0" hangingPunct="1">
              <a:lnSpc>
                <a:spcPct val="100000"/>
              </a:lnSpc>
              <a:spcBef>
                <a:spcPts val="0"/>
              </a:spcBef>
              <a:spcAft>
                <a:spcPts val="0"/>
              </a:spcAft>
              <a:buClrTx/>
              <a:buSzTx/>
              <a:buAutoNum type="arabicPeriod"/>
              <a:tabLst/>
              <a:defRPr/>
            </a:pPr>
            <a:r>
              <a:rPr lang="en-US" sz="1200" dirty="0">
                <a:solidFill>
                  <a:srgbClr val="3C3C3C"/>
                </a:solidFill>
                <a:latin typeface="Arial"/>
              </a:rPr>
              <a:t>Implementation of reflection/radium tapes  ( Paint/tapes)</a:t>
            </a:r>
            <a:r>
              <a:rPr kumimoji="0" lang="en-US" sz="1200" b="0" i="0" u="none" strike="noStrike" kern="1200" cap="none" spc="0" normalizeH="0" baseline="0" noProof="0" dirty="0">
                <a:ln>
                  <a:noFill/>
                </a:ln>
                <a:solidFill>
                  <a:srgbClr val="3C3C3C"/>
                </a:solidFill>
                <a:effectLst/>
                <a:uLnTx/>
                <a:uFillTx/>
                <a:latin typeface="Arial"/>
                <a:ea typeface="+mn-ea"/>
                <a:cs typeface="+mn-cs"/>
              </a:rPr>
              <a:t>.at both the roadside trees and pols for proper marking and clearance of way. For cane vehicles in foggy season)</a:t>
            </a:r>
          </a:p>
          <a:p>
            <a:pPr marR="0" lvl="0" algn="l" defTabSz="457200" rtl="0" eaLnBrk="1" fontAlgn="auto" latinLnBrk="0" hangingPunct="1">
              <a:lnSpc>
                <a:spcPct val="100000"/>
              </a:lnSpc>
              <a:spcBef>
                <a:spcPts val="0"/>
              </a:spcBef>
              <a:spcAft>
                <a:spcPts val="0"/>
              </a:spcAft>
              <a:buClrTx/>
              <a:buSzTx/>
              <a:tabLst/>
              <a:defRPr/>
            </a:pPr>
            <a:endParaRPr lang="en-US" sz="1200" dirty="0">
              <a:solidFill>
                <a:srgbClr val="3C3C3C"/>
              </a:solidFill>
              <a:latin typeface="Arial"/>
            </a:endParaRPr>
          </a:p>
          <a:p>
            <a:pPr marR="0" lvl="0" algn="l" defTabSz="457200" rtl="0" eaLnBrk="1" fontAlgn="auto" latinLnBrk="0" hangingPunct="1">
              <a:lnSpc>
                <a:spcPct val="100000"/>
              </a:lnSpc>
              <a:spcBef>
                <a:spcPts val="0"/>
              </a:spcBef>
              <a:spcAft>
                <a:spcPts val="0"/>
              </a:spcAft>
              <a:buClrTx/>
              <a:buSzTx/>
              <a:tabLst/>
              <a:defRPr/>
            </a:pPr>
            <a:r>
              <a:rPr lang="en-US" sz="1200" dirty="0">
                <a:solidFill>
                  <a:srgbClr val="3C3C3C"/>
                </a:solidFill>
                <a:latin typeface="Arial"/>
              </a:rPr>
              <a:t>2. Random Checking of ethanol truck before/during loading.</a:t>
            </a:r>
          </a:p>
          <a:p>
            <a:pPr marR="0" lvl="0" algn="l" defTabSz="457200" rtl="0" eaLnBrk="1" fontAlgn="auto" latinLnBrk="0" hangingPunct="1">
              <a:lnSpc>
                <a:spcPct val="100000"/>
              </a:lnSpc>
              <a:spcBef>
                <a:spcPts val="0"/>
              </a:spcBef>
              <a:spcAft>
                <a:spcPts val="0"/>
              </a:spcAft>
              <a:buClrTx/>
              <a:buSzTx/>
              <a:tabLst/>
              <a:defRPr/>
            </a:pPr>
            <a:endParaRPr lang="en-US" sz="1200" dirty="0">
              <a:solidFill>
                <a:srgbClr val="3C3C3C"/>
              </a:solidFill>
              <a:latin typeface="Arial"/>
            </a:endParaRPr>
          </a:p>
          <a:p>
            <a:pPr marR="0" lvl="0" algn="l" defTabSz="457200" rtl="0" eaLnBrk="1" fontAlgn="auto" latinLnBrk="0" hangingPunct="1">
              <a:lnSpc>
                <a:spcPct val="100000"/>
              </a:lnSpc>
              <a:spcBef>
                <a:spcPts val="0"/>
              </a:spcBef>
              <a:spcAft>
                <a:spcPts val="0"/>
              </a:spcAft>
              <a:buClrTx/>
              <a:buSzTx/>
              <a:tabLst/>
              <a:defRPr/>
            </a:pPr>
            <a:r>
              <a:rPr lang="en-US" sz="1200" dirty="0">
                <a:solidFill>
                  <a:srgbClr val="3C3C3C"/>
                </a:solidFill>
                <a:latin typeface="Arial"/>
              </a:rPr>
              <a:t>3. Work Based Tool -Box Training conducted.</a:t>
            </a:r>
          </a:p>
          <a:p>
            <a:pPr marR="0" lvl="0" algn="l" defTabSz="457200" rtl="0" eaLnBrk="1" fontAlgn="auto" latinLnBrk="0" hangingPunct="1">
              <a:lnSpc>
                <a:spcPct val="100000"/>
              </a:lnSpc>
              <a:spcBef>
                <a:spcPts val="0"/>
              </a:spcBef>
              <a:spcAft>
                <a:spcPts val="0"/>
              </a:spcAft>
              <a:buClrTx/>
              <a:buSzTx/>
              <a:tabLst/>
              <a:defRPr/>
            </a:pPr>
            <a:endParaRPr lang="en-US" sz="1200" dirty="0">
              <a:solidFill>
                <a:srgbClr val="3C3C3C"/>
              </a:solidFill>
              <a:latin typeface="Arial"/>
            </a:endParaRPr>
          </a:p>
          <a:p>
            <a:pPr marR="0" lvl="0" algn="l" defTabSz="457200" rtl="0" eaLnBrk="1" fontAlgn="auto" latinLnBrk="0" hangingPunct="1">
              <a:lnSpc>
                <a:spcPct val="100000"/>
              </a:lnSpc>
              <a:spcBef>
                <a:spcPts val="0"/>
              </a:spcBef>
              <a:spcAft>
                <a:spcPts val="0"/>
              </a:spcAft>
              <a:buClrTx/>
              <a:buSzTx/>
              <a:tabLst/>
              <a:defRPr/>
            </a:pPr>
            <a:endParaRPr lang="en-US" sz="1200" dirty="0">
              <a:solidFill>
                <a:srgbClr val="3C3C3C"/>
              </a:solidFill>
              <a:latin typeface="Arial"/>
            </a:endParaRPr>
          </a:p>
          <a:p>
            <a:pPr marR="0" lvl="0" algn="l" defTabSz="457200" rtl="0" eaLnBrk="1" fontAlgn="auto" latinLnBrk="0" hangingPunct="1">
              <a:lnSpc>
                <a:spcPct val="100000"/>
              </a:lnSpc>
              <a:spcBef>
                <a:spcPts val="0"/>
              </a:spcBef>
              <a:spcAft>
                <a:spcPts val="0"/>
              </a:spcAft>
              <a:buClrTx/>
              <a:buSzTx/>
              <a:tabLst/>
              <a:defRPr/>
            </a:pPr>
            <a:r>
              <a:rPr lang="en-US" sz="1200" dirty="0">
                <a:solidFill>
                  <a:srgbClr val="3C3C3C"/>
                </a:solidFill>
                <a:latin typeface="Arial"/>
              </a:rPr>
              <a:t>.</a:t>
            </a:r>
          </a:p>
          <a:p>
            <a:pPr defTabSz="457200">
              <a:defRPr/>
            </a:pPr>
            <a:endParaRPr kumimoji="0" lang="en-US" sz="1200" b="0" i="0" u="none" strike="noStrike" kern="1200" cap="none" spc="0" normalizeH="0" baseline="0" noProof="0" dirty="0">
              <a:ln>
                <a:noFill/>
              </a:ln>
              <a:solidFill>
                <a:srgbClr val="3C3C3C"/>
              </a:solidFill>
              <a:effectLst/>
              <a:uLnTx/>
              <a:uFillTx/>
              <a:latin typeface="Arial"/>
              <a:ea typeface="+mn-ea"/>
              <a:cs typeface="+mn-cs"/>
            </a:endParaRPr>
          </a:p>
          <a:p>
            <a:pPr marL="342900" indent="-342900" defTabSz="457200">
              <a:buFont typeface="+mj-lt"/>
              <a:buAutoNum type="arabicPeriod"/>
              <a:defRPr/>
            </a:pPr>
            <a:endParaRPr kumimoji="0" lang="en-US" sz="1200" b="0" i="0" u="none" strike="noStrike" kern="1200" cap="none" spc="0" normalizeH="0" baseline="0" noProof="0" dirty="0">
              <a:ln>
                <a:noFill/>
              </a:ln>
              <a:solidFill>
                <a:srgbClr val="3C3C3C"/>
              </a:solidFill>
              <a:effectLst/>
              <a:uLnTx/>
              <a:uFillTx/>
              <a:latin typeface="Arial"/>
              <a:ea typeface="+mn-ea"/>
              <a:cs typeface="+mn-cs"/>
            </a:endParaRPr>
          </a:p>
        </p:txBody>
      </p:sp>
      <p:pic>
        <p:nvPicPr>
          <p:cNvPr id="2" name="Picture 2">
            <a:extLst>
              <a:ext uri="{FF2B5EF4-FFF2-40B4-BE49-F238E27FC236}">
                <a16:creationId xmlns:a16="http://schemas.microsoft.com/office/drawing/2014/main" id="{D91E6EC8-FA29-0DB2-DA0B-A0D35F531CAE}"/>
              </a:ext>
            </a:extLst>
          </p:cNvPr>
          <p:cNvPicPr>
            <a:picLocks noChangeAspect="1" noChangeArrowheads="1"/>
          </p:cNvPicPr>
          <p:nvPr/>
        </p:nvPicPr>
        <p:blipFill>
          <a:blip r:embed="rId3" cstate="print"/>
          <a:srcRect/>
          <a:stretch>
            <a:fillRect/>
          </a:stretch>
        </p:blipFill>
        <p:spPr bwMode="auto">
          <a:xfrm>
            <a:off x="8520797" y="122627"/>
            <a:ext cx="2525628" cy="2639871"/>
          </a:xfrm>
          <a:prstGeom prst="rect">
            <a:avLst/>
          </a:prstGeom>
          <a:noFill/>
          <a:ln w="9525">
            <a:noFill/>
            <a:miter lim="800000"/>
            <a:headEnd/>
            <a:tailEnd/>
          </a:ln>
          <a:effectLst/>
        </p:spPr>
      </p:pic>
      <p:graphicFrame>
        <p:nvGraphicFramePr>
          <p:cNvPr id="5" name="Table 4">
            <a:extLst>
              <a:ext uri="{FF2B5EF4-FFF2-40B4-BE49-F238E27FC236}">
                <a16:creationId xmlns:a16="http://schemas.microsoft.com/office/drawing/2014/main" id="{3D8A1F65-8032-F16B-F66C-001A9387EC29}"/>
              </a:ext>
            </a:extLst>
          </p:cNvPr>
          <p:cNvGraphicFramePr>
            <a:graphicFrameLocks noGrp="1"/>
          </p:cNvGraphicFramePr>
          <p:nvPr/>
        </p:nvGraphicFramePr>
        <p:xfrm>
          <a:off x="4178106" y="189497"/>
          <a:ext cx="3420558" cy="2681154"/>
        </p:xfrm>
        <a:graphic>
          <a:graphicData uri="http://schemas.openxmlformats.org/drawingml/2006/table">
            <a:tbl>
              <a:tblPr>
                <a:tableStyleId>{5940675A-B579-460E-94D1-54222C63F5DA}</a:tableStyleId>
              </a:tblPr>
              <a:tblGrid>
                <a:gridCol w="608061">
                  <a:extLst>
                    <a:ext uri="{9D8B030D-6E8A-4147-A177-3AD203B41FA5}">
                      <a16:colId xmlns:a16="http://schemas.microsoft.com/office/drawing/2014/main" val="2636051275"/>
                    </a:ext>
                  </a:extLst>
                </a:gridCol>
                <a:gridCol w="2097712">
                  <a:extLst>
                    <a:ext uri="{9D8B030D-6E8A-4147-A177-3AD203B41FA5}">
                      <a16:colId xmlns:a16="http://schemas.microsoft.com/office/drawing/2014/main" val="1761214574"/>
                    </a:ext>
                  </a:extLst>
                </a:gridCol>
                <a:gridCol w="714785">
                  <a:extLst>
                    <a:ext uri="{9D8B030D-6E8A-4147-A177-3AD203B41FA5}">
                      <a16:colId xmlns:a16="http://schemas.microsoft.com/office/drawing/2014/main" val="455133926"/>
                    </a:ext>
                  </a:extLst>
                </a:gridCol>
              </a:tblGrid>
              <a:tr h="491377">
                <a:tc>
                  <a:txBody>
                    <a:bodyPr/>
                    <a:lstStyle/>
                    <a:p>
                      <a:pPr algn="ctr" fontAlgn="ctr"/>
                      <a:r>
                        <a:rPr lang="en-IN" sz="1200" b="1" u="none" strike="noStrike" dirty="0">
                          <a:effectLst/>
                        </a:rPr>
                        <a:t>Sr No </a:t>
                      </a:r>
                      <a:endParaRPr lang="en-IN" sz="12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r>
                        <a:rPr lang="en-IN" sz="1200" b="1" u="none" strike="noStrike" dirty="0">
                          <a:effectLst/>
                        </a:rPr>
                        <a:t> Incident </a:t>
                      </a:r>
                      <a:endParaRPr lang="en-IN" sz="12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b="1" i="0" u="none" strike="noStrike" baseline="30000" dirty="0">
                          <a:solidFill>
                            <a:srgbClr val="000000"/>
                          </a:solidFill>
                          <a:effectLst/>
                          <a:latin typeface="Calibri" panose="020F0502020204030204" pitchFamily="34" charset="0"/>
                        </a:rPr>
                        <a:t>1st</a:t>
                      </a:r>
                      <a:r>
                        <a:rPr lang="en-IN" sz="1200" b="1" i="0" u="none" strike="noStrike" dirty="0">
                          <a:solidFill>
                            <a:srgbClr val="000000"/>
                          </a:solidFill>
                          <a:effectLst/>
                          <a:latin typeface="Calibri" panose="020F0502020204030204" pitchFamily="34" charset="0"/>
                        </a:rPr>
                        <a:t> Week Jan-26</a:t>
                      </a:r>
                    </a:p>
                  </a:txBody>
                  <a:tcPr marL="6350" marR="6350" marT="6350" marB="0" anchor="ctr"/>
                </a:tc>
                <a:extLst>
                  <a:ext uri="{0D108BD9-81ED-4DB2-BD59-A6C34878D82A}">
                    <a16:rowId xmlns:a16="http://schemas.microsoft.com/office/drawing/2014/main" val="4223320179"/>
                  </a:ext>
                </a:extLst>
              </a:tr>
              <a:tr h="222506">
                <a:tc>
                  <a:txBody>
                    <a:bodyPr/>
                    <a:lstStyle/>
                    <a:p>
                      <a:pPr algn="ctr" fontAlgn="ctr"/>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dirty="0">
                          <a:effectLst/>
                        </a:rPr>
                        <a:t> Near Miss</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dirty="0">
                          <a:solidFill>
                            <a:srgbClr val="000000"/>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160080244"/>
                  </a:ext>
                </a:extLst>
              </a:tr>
              <a:tr h="222506">
                <a:tc>
                  <a:txBody>
                    <a:bodyPr/>
                    <a:lstStyle/>
                    <a:p>
                      <a:pPr algn="ctr" fontAlgn="ctr"/>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dirty="0">
                          <a:effectLst/>
                        </a:rPr>
                        <a:t> First Aid</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dirty="0">
                          <a:solidFill>
                            <a:srgbClr val="000000"/>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1758229479"/>
                  </a:ext>
                </a:extLst>
              </a:tr>
              <a:tr h="222506">
                <a:tc>
                  <a:txBody>
                    <a:bodyPr/>
                    <a:lstStyle/>
                    <a:p>
                      <a:pPr algn="ctr" fontAlgn="ctr"/>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dirty="0">
                          <a:effectLst/>
                        </a:rPr>
                        <a:t> Minor</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dirty="0">
                          <a:solidFill>
                            <a:srgbClr val="000000"/>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663445445"/>
                  </a:ext>
                </a:extLst>
              </a:tr>
              <a:tr h="222506">
                <a:tc>
                  <a:txBody>
                    <a:bodyPr/>
                    <a:lstStyle/>
                    <a:p>
                      <a:pPr algn="ctr" fontAlgn="ctr"/>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dirty="0">
                          <a:effectLst/>
                        </a:rPr>
                        <a:t> Major/Fatality</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dirty="0">
                          <a:solidFill>
                            <a:srgbClr val="000000"/>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668271668"/>
                  </a:ext>
                </a:extLst>
              </a:tr>
              <a:tr h="222506">
                <a:tc>
                  <a:txBody>
                    <a:bodyPr/>
                    <a:lstStyle/>
                    <a:p>
                      <a:pPr algn="ctr" fontAlgn="ctr"/>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dirty="0">
                          <a:effectLst/>
                        </a:rPr>
                        <a:t> Fire Incident</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dirty="0">
                          <a:solidFill>
                            <a:srgbClr val="000000"/>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3008426238"/>
                  </a:ext>
                </a:extLst>
              </a:tr>
              <a:tr h="361321">
                <a:tc>
                  <a:txBody>
                    <a:bodyPr/>
                    <a:lstStyle/>
                    <a:p>
                      <a:pPr algn="ctr" fontAlgn="ctr"/>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dirty="0">
                          <a:effectLst/>
                        </a:rPr>
                        <a:t> Unsafe Act/ Unsafe Condition/unsafe behaviour</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dirty="0">
                          <a:solidFill>
                            <a:srgbClr val="000000"/>
                          </a:solidFill>
                          <a:effectLst/>
                          <a:latin typeface="Calibri" panose="020F0502020204030204" pitchFamily="34" charset="0"/>
                        </a:rPr>
                        <a:t>8</a:t>
                      </a:r>
                    </a:p>
                    <a:p>
                      <a:pPr algn="ctr" fontAlgn="ct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5928686"/>
                  </a:ext>
                </a:extLst>
              </a:tr>
              <a:tr h="715926">
                <a:tc>
                  <a:txBody>
                    <a:bodyPr/>
                    <a:lstStyle/>
                    <a:p>
                      <a:pPr algn="ctr" fontAlgn="ctr"/>
                      <a:r>
                        <a:rPr lang="en-IN" sz="1100" u="none" strike="noStrike" dirty="0">
                          <a:effectLst/>
                        </a:rPr>
                        <a:t>7</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b="0" i="0" u="none" strike="noStrike" dirty="0">
                          <a:solidFill>
                            <a:srgbClr val="000000"/>
                          </a:solidFill>
                          <a:effectLst/>
                          <a:latin typeface="Calibri" panose="020F0502020204030204" pitchFamily="34" charset="0"/>
                        </a:rPr>
                        <a:t>Training conducted</a:t>
                      </a:r>
                    </a:p>
                    <a:p>
                      <a:pPr algn="l" fontAlgn="ctr"/>
                      <a:r>
                        <a:rPr lang="en-IN" sz="1100" b="0" i="0" u="none" strike="noStrike" dirty="0">
                          <a:solidFill>
                            <a:srgbClr val="000000"/>
                          </a:solidFill>
                          <a:effectLst/>
                          <a:latin typeface="Calibri" panose="020F0502020204030204" pitchFamily="34" charset="0"/>
                        </a:rPr>
                        <a:t>Total Participants</a:t>
                      </a:r>
                    </a:p>
                    <a:p>
                      <a:pPr algn="l" fontAlgn="ct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dirty="0">
                          <a:solidFill>
                            <a:srgbClr val="000000"/>
                          </a:solidFill>
                          <a:effectLst/>
                          <a:latin typeface="Calibri" panose="020F0502020204030204" pitchFamily="34" charset="0"/>
                        </a:rPr>
                        <a:t>15</a:t>
                      </a:r>
                    </a:p>
                    <a:p>
                      <a:pPr algn="ctr" fontAlgn="ctr"/>
                      <a:r>
                        <a:rPr lang="en-IN" sz="1100" b="0" i="0" u="none" strike="noStrike" dirty="0">
                          <a:solidFill>
                            <a:srgbClr val="000000"/>
                          </a:solidFill>
                          <a:effectLst/>
                          <a:latin typeface="Calibri" panose="020F0502020204030204" pitchFamily="34" charset="0"/>
                        </a:rPr>
                        <a:t>96</a:t>
                      </a:r>
                    </a:p>
                    <a:p>
                      <a:pPr algn="ctr" fontAlgn="ctr"/>
                      <a:endParaRPr lang="en-IN" sz="1100" b="0" i="0" u="none" strike="noStrike" dirty="0">
                        <a:solidFill>
                          <a:srgbClr val="000000"/>
                        </a:solidFill>
                        <a:effectLst/>
                        <a:latin typeface="Calibri" panose="020F0502020204030204" pitchFamily="34" charset="0"/>
                      </a:endParaRPr>
                    </a:p>
                    <a:p>
                      <a:pPr algn="ctr" fontAlgn="ct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42221900"/>
                  </a:ext>
                </a:extLst>
              </a:tr>
            </a:tbl>
          </a:graphicData>
        </a:graphic>
      </p:graphicFrame>
      <p:sp>
        <p:nvSpPr>
          <p:cNvPr id="17" name="Rectangle 16">
            <a:extLst>
              <a:ext uri="{FF2B5EF4-FFF2-40B4-BE49-F238E27FC236}">
                <a16:creationId xmlns:a16="http://schemas.microsoft.com/office/drawing/2014/main" id="{2386C30F-ED64-C21B-E139-6ECF315C9226}"/>
              </a:ext>
            </a:extLst>
          </p:cNvPr>
          <p:cNvSpPr/>
          <p:nvPr/>
        </p:nvSpPr>
        <p:spPr>
          <a:xfrm>
            <a:off x="6180308" y="2927782"/>
            <a:ext cx="3081873" cy="3807433"/>
          </a:xfrm>
          <a:prstGeom prst="rect">
            <a:avLst/>
          </a:prstGeom>
          <a:solidFill>
            <a:schemeClr val="accent6">
              <a:lumMod val="20000"/>
              <a:lumOff val="8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22" name="TextBox 21">
            <a:extLst>
              <a:ext uri="{FF2B5EF4-FFF2-40B4-BE49-F238E27FC236}">
                <a16:creationId xmlns:a16="http://schemas.microsoft.com/office/drawing/2014/main" id="{E9B48521-6F61-16FF-3C67-53A83D8BFE89}"/>
              </a:ext>
            </a:extLst>
          </p:cNvPr>
          <p:cNvSpPr txBox="1"/>
          <p:nvPr/>
        </p:nvSpPr>
        <p:spPr>
          <a:xfrm>
            <a:off x="6156311" y="6501438"/>
            <a:ext cx="6035690" cy="369332"/>
          </a:xfrm>
          <a:prstGeom prst="rect">
            <a:avLst/>
          </a:prstGeom>
          <a:solidFill>
            <a:srgbClr val="FFC000"/>
          </a:solidFill>
        </p:spPr>
        <p:txBody>
          <a:bodyPr wrap="square" rtlCol="0">
            <a:spAutoFit/>
          </a:bodyPr>
          <a:lstStyle/>
          <a:p>
            <a:pPr defTabSz="457200">
              <a:defRPr/>
            </a:pPr>
            <a:r>
              <a:rPr kumimoji="0" lang="en-IN" sz="1800" b="0" i="0" u="none" strike="noStrike" kern="1200" cap="none" spc="0" normalizeH="0" baseline="0" noProof="0" dirty="0">
                <a:ln>
                  <a:noFill/>
                </a:ln>
                <a:solidFill>
                  <a:srgbClr val="3C3C3C"/>
                </a:solidFill>
                <a:effectLst/>
                <a:uLnTx/>
                <a:uFillTx/>
                <a:latin typeface="Arial"/>
                <a:ea typeface="+mn-ea"/>
                <a:cs typeface="+mn-cs"/>
              </a:rPr>
              <a:t>       </a:t>
            </a:r>
            <a:r>
              <a:rPr lang="en-IN" sz="1400" dirty="0">
                <a:latin typeface="Arial" panose="020B0604020202020204" pitchFamily="34" charset="0"/>
                <a:cs typeface="Arial" panose="020B0604020202020204" pitchFamily="34" charset="0"/>
              </a:rPr>
              <a:t>Random checking of ethanol tanker before loading at Distillery</a:t>
            </a:r>
          </a:p>
        </p:txBody>
      </p:sp>
      <p:pic>
        <p:nvPicPr>
          <p:cNvPr id="8" name="Picture 7" descr="A group of men wearing hard hats&#10;&#10;AI-generated content may be incorrect.">
            <a:extLst>
              <a:ext uri="{FF2B5EF4-FFF2-40B4-BE49-F238E27FC236}">
                <a16:creationId xmlns:a16="http://schemas.microsoft.com/office/drawing/2014/main" id="{768805E4-BB4E-89AE-2DA0-E5BDB434A768}"/>
              </a:ext>
            </a:extLst>
          </p:cNvPr>
          <p:cNvPicPr>
            <a:picLocks noChangeAspect="1"/>
          </p:cNvPicPr>
          <p:nvPr/>
        </p:nvPicPr>
        <p:blipFill>
          <a:blip r:embed="rId4"/>
          <a:stretch>
            <a:fillRect/>
          </a:stretch>
        </p:blipFill>
        <p:spPr>
          <a:xfrm>
            <a:off x="51817" y="2961649"/>
            <a:ext cx="2943772" cy="3499737"/>
          </a:xfrm>
          <a:prstGeom prst="rect">
            <a:avLst/>
          </a:prstGeom>
        </p:spPr>
      </p:pic>
      <p:pic>
        <p:nvPicPr>
          <p:cNvPr id="12" name="Picture 11" descr="A group of people in hard hats standing in a line&#10;&#10;AI-generated content may be incorrect.">
            <a:extLst>
              <a:ext uri="{FF2B5EF4-FFF2-40B4-BE49-F238E27FC236}">
                <a16:creationId xmlns:a16="http://schemas.microsoft.com/office/drawing/2014/main" id="{FE81507F-29E2-38F6-09DA-7581AEB71626}"/>
              </a:ext>
            </a:extLst>
          </p:cNvPr>
          <p:cNvPicPr>
            <a:picLocks noChangeAspect="1"/>
          </p:cNvPicPr>
          <p:nvPr/>
        </p:nvPicPr>
        <p:blipFill>
          <a:blip r:embed="rId5"/>
          <a:stretch>
            <a:fillRect/>
          </a:stretch>
        </p:blipFill>
        <p:spPr>
          <a:xfrm>
            <a:off x="3042250" y="2934104"/>
            <a:ext cx="3120567" cy="3544943"/>
          </a:xfrm>
          <a:prstGeom prst="rect">
            <a:avLst/>
          </a:prstGeom>
        </p:spPr>
      </p:pic>
      <p:pic>
        <p:nvPicPr>
          <p:cNvPr id="24" name="Picture 23" descr="A person standing next to a truck&#10;&#10;AI-generated content may be incorrect.">
            <a:extLst>
              <a:ext uri="{FF2B5EF4-FFF2-40B4-BE49-F238E27FC236}">
                <a16:creationId xmlns:a16="http://schemas.microsoft.com/office/drawing/2014/main" id="{D5A02F4C-F098-DF53-AD35-2212A67DA876}"/>
              </a:ext>
            </a:extLst>
          </p:cNvPr>
          <p:cNvPicPr>
            <a:picLocks noChangeAspect="1"/>
          </p:cNvPicPr>
          <p:nvPr/>
        </p:nvPicPr>
        <p:blipFill>
          <a:blip r:embed="rId6"/>
          <a:stretch>
            <a:fillRect/>
          </a:stretch>
        </p:blipFill>
        <p:spPr>
          <a:xfrm>
            <a:off x="6197481" y="2990850"/>
            <a:ext cx="3047213" cy="1903133"/>
          </a:xfrm>
          <a:prstGeom prst="rect">
            <a:avLst/>
          </a:prstGeom>
        </p:spPr>
      </p:pic>
      <p:pic>
        <p:nvPicPr>
          <p:cNvPr id="25" name="Picture 24" descr="A person wearing a hard hat and holding a pole&#10;&#10;AI-generated content may be incorrect.">
            <a:extLst>
              <a:ext uri="{FF2B5EF4-FFF2-40B4-BE49-F238E27FC236}">
                <a16:creationId xmlns:a16="http://schemas.microsoft.com/office/drawing/2014/main" id="{B869121E-0EFD-CEEB-4DC3-9C5B1A479D97}"/>
              </a:ext>
            </a:extLst>
          </p:cNvPr>
          <p:cNvPicPr>
            <a:picLocks noChangeAspect="1"/>
          </p:cNvPicPr>
          <p:nvPr/>
        </p:nvPicPr>
        <p:blipFill>
          <a:blip r:embed="rId7"/>
          <a:stretch>
            <a:fillRect/>
          </a:stretch>
        </p:blipFill>
        <p:spPr>
          <a:xfrm>
            <a:off x="6194778" y="4893983"/>
            <a:ext cx="3049916" cy="1607455"/>
          </a:xfrm>
          <a:prstGeom prst="rect">
            <a:avLst/>
          </a:prstGeom>
        </p:spPr>
      </p:pic>
      <p:pic>
        <p:nvPicPr>
          <p:cNvPr id="26" name="Picture 25" descr="A steering wheel and dashboard of a car&#10;&#10;AI-generated content may be incorrect.">
            <a:extLst>
              <a:ext uri="{FF2B5EF4-FFF2-40B4-BE49-F238E27FC236}">
                <a16:creationId xmlns:a16="http://schemas.microsoft.com/office/drawing/2014/main" id="{CDBD81C0-F356-C75B-2DD4-B7DB739EF089}"/>
              </a:ext>
            </a:extLst>
          </p:cNvPr>
          <p:cNvPicPr>
            <a:picLocks noChangeAspect="1"/>
          </p:cNvPicPr>
          <p:nvPr/>
        </p:nvPicPr>
        <p:blipFill>
          <a:blip r:embed="rId8"/>
          <a:stretch>
            <a:fillRect/>
          </a:stretch>
        </p:blipFill>
        <p:spPr>
          <a:xfrm>
            <a:off x="9286178" y="3031946"/>
            <a:ext cx="2854005" cy="1903133"/>
          </a:xfrm>
          <a:prstGeom prst="rect">
            <a:avLst/>
          </a:prstGeom>
        </p:spPr>
      </p:pic>
      <p:pic>
        <p:nvPicPr>
          <p:cNvPr id="27" name="Picture 26" descr="A close up of a truck&#10;&#10;AI-generated content may be incorrect.">
            <a:extLst>
              <a:ext uri="{FF2B5EF4-FFF2-40B4-BE49-F238E27FC236}">
                <a16:creationId xmlns:a16="http://schemas.microsoft.com/office/drawing/2014/main" id="{89823E65-E796-9961-91A2-3C3E809847F7}"/>
              </a:ext>
            </a:extLst>
          </p:cNvPr>
          <p:cNvPicPr>
            <a:picLocks noChangeAspect="1"/>
          </p:cNvPicPr>
          <p:nvPr/>
        </p:nvPicPr>
        <p:blipFill>
          <a:blip r:embed="rId9"/>
          <a:stretch>
            <a:fillRect/>
          </a:stretch>
        </p:blipFill>
        <p:spPr>
          <a:xfrm>
            <a:off x="9264402" y="4893984"/>
            <a:ext cx="2854005" cy="1551197"/>
          </a:xfrm>
          <a:prstGeom prst="rect">
            <a:avLst/>
          </a:prstGeom>
        </p:spPr>
      </p:pic>
    </p:spTree>
    <p:extLst>
      <p:ext uri="{BB962C8B-B14F-4D97-AF65-F5344CB8AC3E}">
        <p14:creationId xmlns:p14="http://schemas.microsoft.com/office/powerpoint/2010/main" val="4048587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6309" y="228600"/>
            <a:ext cx="121221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dirty="0">
                <a:latin typeface="Calibri" pitchFamily="34" charset="0"/>
                <a:ea typeface="Calibri" pitchFamily="34" charset="0"/>
                <a:cs typeface="Times New Roman" pitchFamily="18" charset="0"/>
              </a:rPr>
              <a:t>Bore Well Water Details</a:t>
            </a:r>
            <a:endParaRPr kumimoji="0" lang="en-US" sz="4400" b="1"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4" name="Chart 3">
            <a:extLst>
              <a:ext uri="{FF2B5EF4-FFF2-40B4-BE49-F238E27FC236}">
                <a16:creationId xmlns:a16="http://schemas.microsoft.com/office/drawing/2014/main" id="{C3158486-2AA1-7291-679F-0583D712C400}"/>
              </a:ext>
            </a:extLst>
          </p:cNvPr>
          <p:cNvGraphicFramePr>
            <a:graphicFrameLocks/>
          </p:cNvGraphicFramePr>
          <p:nvPr/>
        </p:nvGraphicFramePr>
        <p:xfrm>
          <a:off x="173736" y="1188720"/>
          <a:ext cx="11786616" cy="51663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574916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C7F19-6504-1942-865D-4BCD4DC762E7}"/>
            </a:ext>
          </a:extLst>
        </p:cNvPr>
        <p:cNvGrpSpPr/>
        <p:nvPr/>
      </p:nvGrpSpPr>
      <p:grpSpPr>
        <a:xfrm>
          <a:off x="0" y="0"/>
          <a:ext cx="0" cy="0"/>
          <a:chOff x="0" y="0"/>
          <a:chExt cx="0" cy="0"/>
        </a:xfrm>
      </p:grpSpPr>
      <p:sp>
        <p:nvSpPr>
          <p:cNvPr id="3" name="Rectangle 3">
            <a:extLst>
              <a:ext uri="{FF2B5EF4-FFF2-40B4-BE49-F238E27FC236}">
                <a16:creationId xmlns:a16="http://schemas.microsoft.com/office/drawing/2014/main" id="{A379612F-7519-578D-33E8-0BF510788651}"/>
              </a:ext>
            </a:extLst>
          </p:cNvPr>
          <p:cNvSpPr>
            <a:spLocks noChangeArrowheads="1"/>
          </p:cNvSpPr>
          <p:nvPr/>
        </p:nvSpPr>
        <p:spPr bwMode="auto">
          <a:xfrm>
            <a:off x="-6309" y="228600"/>
            <a:ext cx="121221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dirty="0">
                <a:latin typeface="Calibri" pitchFamily="34" charset="0"/>
                <a:ea typeface="Calibri" pitchFamily="34" charset="0"/>
                <a:cs typeface="Times New Roman" pitchFamily="18" charset="0"/>
              </a:rPr>
              <a:t>Bore Well Water Details</a:t>
            </a:r>
            <a:endParaRPr kumimoji="0" lang="en-US" sz="4400" b="1"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4" name="Chart 3">
            <a:extLst>
              <a:ext uri="{FF2B5EF4-FFF2-40B4-BE49-F238E27FC236}">
                <a16:creationId xmlns:a16="http://schemas.microsoft.com/office/drawing/2014/main" id="{3D8E0563-7D90-A6EC-9886-A36BA363B7D8}"/>
              </a:ext>
            </a:extLst>
          </p:cNvPr>
          <p:cNvGraphicFramePr>
            <a:graphicFrameLocks/>
          </p:cNvGraphicFramePr>
          <p:nvPr/>
        </p:nvGraphicFramePr>
        <p:xfrm>
          <a:off x="365760" y="1068404"/>
          <a:ext cx="11656194" cy="52553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779723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804C3-BB54-E59E-A3B7-200E22D8DC85}"/>
              </a:ext>
            </a:extLst>
          </p:cNvPr>
          <p:cNvSpPr>
            <a:spLocks noGrp="1"/>
          </p:cNvSpPr>
          <p:nvPr>
            <p:ph type="sldNum" sz="quarter" idx="12"/>
          </p:nvPr>
        </p:nvSpPr>
        <p:spPr/>
        <p:txBody>
          <a:bodyPr/>
          <a:lstStyle/>
          <a:p>
            <a:fld id="{85A2346C-02F8-4E28-90CA-0F1E14797980}" type="slidenum">
              <a:rPr lang="en-US" smtClean="0"/>
              <a:t>116</a:t>
            </a:fld>
            <a:endParaRPr lang="en-US" dirty="0"/>
          </a:p>
        </p:txBody>
      </p:sp>
      <p:sp>
        <p:nvSpPr>
          <p:cNvPr id="3" name="Rectangle 3">
            <a:extLst>
              <a:ext uri="{FF2B5EF4-FFF2-40B4-BE49-F238E27FC236}">
                <a16:creationId xmlns:a16="http://schemas.microsoft.com/office/drawing/2014/main" id="{FBAADE06-3A2B-A18C-72EB-8CE1691AD221}"/>
              </a:ext>
            </a:extLst>
          </p:cNvPr>
          <p:cNvSpPr>
            <a:spLocks noChangeArrowheads="1"/>
          </p:cNvSpPr>
          <p:nvPr/>
        </p:nvSpPr>
        <p:spPr bwMode="auto">
          <a:xfrm>
            <a:off x="-6309" y="228601"/>
            <a:ext cx="121221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dirty="0">
                <a:latin typeface="Calibri" pitchFamily="34" charset="0"/>
                <a:ea typeface="Calibri" pitchFamily="34" charset="0"/>
                <a:cs typeface="Times New Roman" pitchFamily="18" charset="0"/>
              </a:rPr>
              <a:t>Effluent Flow &amp; Parameters</a:t>
            </a:r>
          </a:p>
        </p:txBody>
      </p:sp>
      <p:graphicFrame>
        <p:nvGraphicFramePr>
          <p:cNvPr id="4" name="Chart 3">
            <a:extLst>
              <a:ext uri="{FF2B5EF4-FFF2-40B4-BE49-F238E27FC236}">
                <a16:creationId xmlns:a16="http://schemas.microsoft.com/office/drawing/2014/main" id="{B8C2A2AD-2E6B-5B62-CEC3-21A74F5B9D05}"/>
              </a:ext>
            </a:extLst>
          </p:cNvPr>
          <p:cNvGraphicFramePr>
            <a:graphicFrameLocks/>
          </p:cNvGraphicFramePr>
          <p:nvPr/>
        </p:nvGraphicFramePr>
        <p:xfrm>
          <a:off x="246888" y="1143000"/>
          <a:ext cx="11603736" cy="51389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38297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236E-4622-851F-3D0A-38CD184FEB9A}"/>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D264C7A9-1D17-F615-0BC6-E1878E77F510}"/>
              </a:ext>
            </a:extLst>
          </p:cNvPr>
          <p:cNvSpPr>
            <a:spLocks noChangeArrowheads="1"/>
          </p:cNvSpPr>
          <p:nvPr/>
        </p:nvSpPr>
        <p:spPr bwMode="auto">
          <a:xfrm>
            <a:off x="-6309" y="228600"/>
            <a:ext cx="121221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dirty="0">
                <a:latin typeface="Calibri" pitchFamily="34" charset="0"/>
                <a:ea typeface="Calibri" pitchFamily="34" charset="0"/>
                <a:cs typeface="Times New Roman" pitchFamily="18" charset="0"/>
              </a:rPr>
              <a:t>Bore Well Water Details</a:t>
            </a:r>
            <a:endParaRPr kumimoji="0" lang="en-US" sz="4400" b="1"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4" name="Chart 3">
            <a:extLst>
              <a:ext uri="{FF2B5EF4-FFF2-40B4-BE49-F238E27FC236}">
                <a16:creationId xmlns:a16="http://schemas.microsoft.com/office/drawing/2014/main" id="{CD790C15-DBC2-E13A-49A5-554B460A4829}"/>
              </a:ext>
            </a:extLst>
          </p:cNvPr>
          <p:cNvGraphicFramePr>
            <a:graphicFrameLocks/>
          </p:cNvGraphicFramePr>
          <p:nvPr/>
        </p:nvGraphicFramePr>
        <p:xfrm>
          <a:off x="365760" y="1068404"/>
          <a:ext cx="11656194" cy="52553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98736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sky, city, outdoor, scene">
            <a:extLst>
              <a:ext uri="{FF2B5EF4-FFF2-40B4-BE49-F238E27FC236}">
                <a16:creationId xmlns:a16="http://schemas.microsoft.com/office/drawing/2014/main" id="{0FE5397A-BC5A-F185-E625-8FEB95E1CBB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0158" b="20158"/>
          <a:stretch>
            <a:fillRect/>
          </a:stretch>
        </p:blipFill>
        <p:spPr/>
      </p:pic>
      <p:sp>
        <p:nvSpPr>
          <p:cNvPr id="7" name="Rectangle 6">
            <a:extLst>
              <a:ext uri="{FF2B5EF4-FFF2-40B4-BE49-F238E27FC236}">
                <a16:creationId xmlns:a16="http://schemas.microsoft.com/office/drawing/2014/main" id="{CE5F3C05-9282-AB0B-AFF6-CA35D4745189}"/>
              </a:ext>
            </a:extLst>
          </p:cNvPr>
          <p:cNvSpPr/>
          <p:nvPr/>
        </p:nvSpPr>
        <p:spPr>
          <a:xfrm>
            <a:off x="0" y="-51371"/>
            <a:ext cx="12192000" cy="4850383"/>
          </a:xfrm>
          <a:prstGeom prst="rect">
            <a:avLst/>
          </a:prstGeom>
          <a:solidFill>
            <a:srgbClr val="0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BA1A78-4D66-A1AD-ACA7-456116E5E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5199998"/>
            <a:ext cx="1859491" cy="911797"/>
          </a:xfrm>
          <a:prstGeom prst="rect">
            <a:avLst/>
          </a:prstGeom>
        </p:spPr>
      </p:pic>
      <p:sp>
        <p:nvSpPr>
          <p:cNvPr id="4" name="Text Placeholder 3">
            <a:extLst>
              <a:ext uri="{FF2B5EF4-FFF2-40B4-BE49-F238E27FC236}">
                <a16:creationId xmlns:a16="http://schemas.microsoft.com/office/drawing/2014/main" id="{DE0A0946-8FE4-902F-20C0-586752C47D0A}"/>
              </a:ext>
            </a:extLst>
          </p:cNvPr>
          <p:cNvSpPr>
            <a:spLocks noGrp="1"/>
          </p:cNvSpPr>
          <p:nvPr>
            <p:ph type="body" sz="quarter" idx="12"/>
          </p:nvPr>
        </p:nvSpPr>
        <p:spPr>
          <a:xfrm>
            <a:off x="2555750" y="2027237"/>
            <a:ext cx="6892925" cy="744538"/>
          </a:xfrm>
        </p:spPr>
        <p:txBody>
          <a:bodyPr/>
          <a:lstStyle/>
          <a:p>
            <a:r>
              <a:rPr lang="en-US" sz="5400" b="1">
                <a:solidFill>
                  <a:schemeClr val="bg1"/>
                </a:solidFill>
              </a:rPr>
              <a:t>Thank You!</a:t>
            </a:r>
          </a:p>
        </p:txBody>
      </p:sp>
      <p:cxnSp>
        <p:nvCxnSpPr>
          <p:cNvPr id="2" name="Straight Connector 1">
            <a:extLst>
              <a:ext uri="{FF2B5EF4-FFF2-40B4-BE49-F238E27FC236}">
                <a16:creationId xmlns:a16="http://schemas.microsoft.com/office/drawing/2014/main" id="{B12B2AA1-A992-58D5-85D3-79F42414D572}"/>
              </a:ext>
            </a:extLst>
          </p:cNvPr>
          <p:cNvCxnSpPr>
            <a:cxnSpLocks/>
          </p:cNvCxnSpPr>
          <p:nvPr/>
        </p:nvCxnSpPr>
        <p:spPr>
          <a:xfrm>
            <a:off x="6004053" y="5246214"/>
            <a:ext cx="0" cy="838504"/>
          </a:xfrm>
          <a:prstGeom prst="line">
            <a:avLst/>
          </a:prstGeom>
        </p:spPr>
        <p:style>
          <a:lnRef idx="1">
            <a:schemeClr val="accent1"/>
          </a:lnRef>
          <a:fillRef idx="0">
            <a:schemeClr val="accent1"/>
          </a:fillRef>
          <a:effectRef idx="0">
            <a:schemeClr val="accent1"/>
          </a:effectRef>
          <a:fontRef idx="minor">
            <a:schemeClr val="tx1"/>
          </a:fontRef>
        </p:style>
      </p:cxnSp>
      <p:pic>
        <p:nvPicPr>
          <p:cNvPr id="3" name="Content Placeholder 4">
            <a:extLst>
              <a:ext uri="{FF2B5EF4-FFF2-40B4-BE49-F238E27FC236}">
                <a16:creationId xmlns:a16="http://schemas.microsoft.com/office/drawing/2014/main" id="{7E3EC4B0-841D-345E-E163-9BEC2A1CB3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05" r="3866"/>
          <a:stretch/>
        </p:blipFill>
        <p:spPr>
          <a:xfrm>
            <a:off x="3428257" y="5284003"/>
            <a:ext cx="2121588" cy="894568"/>
          </a:xfrm>
          <a:prstGeom prst="rect">
            <a:avLst/>
          </a:prstGeom>
        </p:spPr>
      </p:pic>
    </p:spTree>
    <p:extLst>
      <p:ext uri="{BB962C8B-B14F-4D97-AF65-F5344CB8AC3E}">
        <p14:creationId xmlns:p14="http://schemas.microsoft.com/office/powerpoint/2010/main" val="3331836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D3DC58F-74A1-36CB-1D38-04CBB865D7BD}"/>
              </a:ext>
            </a:extLst>
          </p:cNvPr>
          <p:cNvSpPr>
            <a:spLocks noGrp="1"/>
          </p:cNvSpPr>
          <p:nvPr>
            <p:ph type="title"/>
          </p:nvPr>
        </p:nvSpPr>
        <p:spPr>
          <a:xfrm>
            <a:off x="152400" y="76200"/>
            <a:ext cx="8610600" cy="609600"/>
          </a:xfrm>
        </p:spPr>
        <p:txBody>
          <a:bodyPr>
            <a:normAutofit/>
          </a:bodyPr>
          <a:lstStyle/>
          <a:p>
            <a:r>
              <a:rPr lang="en-US" dirty="0"/>
              <a:t>Historical Recovery Trend Vs Current (Last 6 years)</a:t>
            </a:r>
          </a:p>
        </p:txBody>
      </p:sp>
      <p:sp>
        <p:nvSpPr>
          <p:cNvPr id="2" name="Slide Number Placeholder 1">
            <a:extLst>
              <a:ext uri="{FF2B5EF4-FFF2-40B4-BE49-F238E27FC236}">
                <a16:creationId xmlns:a16="http://schemas.microsoft.com/office/drawing/2014/main" id="{89F3FCDF-1AB2-19E1-46C4-39C44E884961}"/>
              </a:ext>
            </a:extLst>
          </p:cNvPr>
          <p:cNvSpPr>
            <a:spLocks noGrp="1"/>
          </p:cNvSpPr>
          <p:nvPr>
            <p:ph type="sldNum" sz="quarter" idx="12"/>
          </p:nvPr>
        </p:nvSpPr>
        <p:spPr>
          <a:xfrm>
            <a:off x="11574379" y="6249487"/>
            <a:ext cx="609600" cy="365125"/>
          </a:xfrm>
        </p:spPr>
        <p:txBody>
          <a:bodyPr/>
          <a:lstStyle/>
          <a:p>
            <a:fld id="{B76B49FA-22BB-44F5-8EFA-E5C56FA3907E}" type="slidenum">
              <a:rPr lang="en-US" smtClean="0"/>
              <a:pPr/>
              <a:t>12</a:t>
            </a:fld>
            <a:endParaRPr lang="en-US" dirty="0"/>
          </a:p>
        </p:txBody>
      </p:sp>
      <p:graphicFrame>
        <p:nvGraphicFramePr>
          <p:cNvPr id="5" name="Chart 4">
            <a:extLst>
              <a:ext uri="{FF2B5EF4-FFF2-40B4-BE49-F238E27FC236}">
                <a16:creationId xmlns:a16="http://schemas.microsoft.com/office/drawing/2014/main" id="{6ED8EB5F-D052-B61C-75D7-163CD7F11EF9}"/>
              </a:ext>
            </a:extLst>
          </p:cNvPr>
          <p:cNvGraphicFramePr>
            <a:graphicFrameLocks/>
          </p:cNvGraphicFramePr>
          <p:nvPr/>
        </p:nvGraphicFramePr>
        <p:xfrm>
          <a:off x="914400" y="914400"/>
          <a:ext cx="10820399" cy="53350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5600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EB26C98-B027-541A-EF9B-4F1159074F75}"/>
              </a:ext>
            </a:extLst>
          </p:cNvPr>
          <p:cNvSpPr>
            <a:spLocks noGrp="1"/>
          </p:cNvSpPr>
          <p:nvPr>
            <p:ph type="title"/>
          </p:nvPr>
        </p:nvSpPr>
        <p:spPr>
          <a:xfrm>
            <a:off x="152400" y="76200"/>
            <a:ext cx="6858000" cy="609600"/>
          </a:xfrm>
        </p:spPr>
        <p:txBody>
          <a:bodyPr>
            <a:normAutofit/>
          </a:bodyPr>
          <a:lstStyle/>
          <a:p>
            <a:r>
              <a:rPr lang="en-US" dirty="0"/>
              <a:t>Indent Maturity (25.12.25 to 31.12.25)</a:t>
            </a:r>
          </a:p>
        </p:txBody>
      </p:sp>
      <p:sp>
        <p:nvSpPr>
          <p:cNvPr id="2" name="Slide Number Placeholder 1">
            <a:extLst>
              <a:ext uri="{FF2B5EF4-FFF2-40B4-BE49-F238E27FC236}">
                <a16:creationId xmlns:a16="http://schemas.microsoft.com/office/drawing/2014/main" id="{1B577965-35CA-06FF-EA93-B25570361F44}"/>
              </a:ext>
            </a:extLst>
          </p:cNvPr>
          <p:cNvSpPr>
            <a:spLocks noGrp="1"/>
          </p:cNvSpPr>
          <p:nvPr>
            <p:ph type="sldNum" sz="quarter" idx="12"/>
          </p:nvPr>
        </p:nvSpPr>
        <p:spPr/>
        <p:txBody>
          <a:bodyPr/>
          <a:lstStyle/>
          <a:p>
            <a:fld id="{B76B49FA-22BB-44F5-8EFA-E5C56FA3907E}" type="slidenum">
              <a:rPr lang="en-US" smtClean="0"/>
              <a:pPr/>
              <a:t>13</a:t>
            </a:fld>
            <a:endParaRPr lang="en-US" dirty="0"/>
          </a:p>
        </p:txBody>
      </p:sp>
      <p:graphicFrame>
        <p:nvGraphicFramePr>
          <p:cNvPr id="3" name="Table 2">
            <a:extLst>
              <a:ext uri="{FF2B5EF4-FFF2-40B4-BE49-F238E27FC236}">
                <a16:creationId xmlns:a16="http://schemas.microsoft.com/office/drawing/2014/main" id="{CD4CA9EE-85AB-67CF-56FC-6F15326B5C5D}"/>
              </a:ext>
            </a:extLst>
          </p:cNvPr>
          <p:cNvGraphicFramePr>
            <a:graphicFrameLocks noGrp="1"/>
          </p:cNvGraphicFramePr>
          <p:nvPr/>
        </p:nvGraphicFramePr>
        <p:xfrm>
          <a:off x="152400" y="838201"/>
          <a:ext cx="11811000" cy="5790597"/>
        </p:xfrm>
        <a:graphic>
          <a:graphicData uri="http://schemas.openxmlformats.org/drawingml/2006/table">
            <a:tbl>
              <a:tblPr/>
              <a:tblGrid>
                <a:gridCol w="362557">
                  <a:extLst>
                    <a:ext uri="{9D8B030D-6E8A-4147-A177-3AD203B41FA5}">
                      <a16:colId xmlns:a16="http://schemas.microsoft.com/office/drawing/2014/main" val="2269031250"/>
                    </a:ext>
                  </a:extLst>
                </a:gridCol>
                <a:gridCol w="1561785">
                  <a:extLst>
                    <a:ext uri="{9D8B030D-6E8A-4147-A177-3AD203B41FA5}">
                      <a16:colId xmlns:a16="http://schemas.microsoft.com/office/drawing/2014/main" val="1161256553"/>
                    </a:ext>
                  </a:extLst>
                </a:gridCol>
                <a:gridCol w="1324729">
                  <a:extLst>
                    <a:ext uri="{9D8B030D-6E8A-4147-A177-3AD203B41FA5}">
                      <a16:colId xmlns:a16="http://schemas.microsoft.com/office/drawing/2014/main" val="1445628857"/>
                    </a:ext>
                  </a:extLst>
                </a:gridCol>
                <a:gridCol w="739058">
                  <a:extLst>
                    <a:ext uri="{9D8B030D-6E8A-4147-A177-3AD203B41FA5}">
                      <a16:colId xmlns:a16="http://schemas.microsoft.com/office/drawing/2014/main" val="3382635422"/>
                    </a:ext>
                  </a:extLst>
                </a:gridCol>
                <a:gridCol w="850615">
                  <a:extLst>
                    <a:ext uri="{9D8B030D-6E8A-4147-A177-3AD203B41FA5}">
                      <a16:colId xmlns:a16="http://schemas.microsoft.com/office/drawing/2014/main" val="159546445"/>
                    </a:ext>
                  </a:extLst>
                </a:gridCol>
                <a:gridCol w="2035899">
                  <a:extLst>
                    <a:ext uri="{9D8B030D-6E8A-4147-A177-3AD203B41FA5}">
                      <a16:colId xmlns:a16="http://schemas.microsoft.com/office/drawing/2014/main" val="2220073158"/>
                    </a:ext>
                  </a:extLst>
                </a:gridCol>
                <a:gridCol w="111556">
                  <a:extLst>
                    <a:ext uri="{9D8B030D-6E8A-4147-A177-3AD203B41FA5}">
                      <a16:colId xmlns:a16="http://schemas.microsoft.com/office/drawing/2014/main" val="4077440839"/>
                    </a:ext>
                  </a:extLst>
                </a:gridCol>
                <a:gridCol w="1966176">
                  <a:extLst>
                    <a:ext uri="{9D8B030D-6E8A-4147-A177-3AD203B41FA5}">
                      <a16:colId xmlns:a16="http://schemas.microsoft.com/office/drawing/2014/main" val="1088809228"/>
                    </a:ext>
                  </a:extLst>
                </a:gridCol>
                <a:gridCol w="1394452">
                  <a:extLst>
                    <a:ext uri="{9D8B030D-6E8A-4147-A177-3AD203B41FA5}">
                      <a16:colId xmlns:a16="http://schemas.microsoft.com/office/drawing/2014/main" val="3940658266"/>
                    </a:ext>
                  </a:extLst>
                </a:gridCol>
                <a:gridCol w="641447">
                  <a:extLst>
                    <a:ext uri="{9D8B030D-6E8A-4147-A177-3AD203B41FA5}">
                      <a16:colId xmlns:a16="http://schemas.microsoft.com/office/drawing/2014/main" val="3957138600"/>
                    </a:ext>
                  </a:extLst>
                </a:gridCol>
                <a:gridCol w="822726">
                  <a:extLst>
                    <a:ext uri="{9D8B030D-6E8A-4147-A177-3AD203B41FA5}">
                      <a16:colId xmlns:a16="http://schemas.microsoft.com/office/drawing/2014/main" val="3644392870"/>
                    </a:ext>
                  </a:extLst>
                </a:gridCol>
              </a:tblGrid>
              <a:tr h="288504">
                <a:tc gridSpan="6">
                  <a:txBody>
                    <a:bodyPr/>
                    <a:lstStyle/>
                    <a:p>
                      <a:pPr algn="ctr" rtl="0" fontAlgn="ctr">
                        <a:buNone/>
                      </a:pPr>
                      <a:r>
                        <a:rPr lang="en-IN" sz="1400" b="1" i="0" u="none" strike="noStrike">
                          <a:solidFill>
                            <a:srgbClr val="000000"/>
                          </a:solidFill>
                          <a:effectLst/>
                          <a:latin typeface="Calibri" panose="020F0502020204030204" pitchFamily="34" charset="0"/>
                        </a:rPr>
                        <a:t>Bottom 10 Centers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buNone/>
                      </a:pPr>
                      <a:endParaRPr lang="en-IN" sz="12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gridSpan="4">
                  <a:txBody>
                    <a:bodyPr/>
                    <a:lstStyle/>
                    <a:p>
                      <a:pPr algn="ctr" rtl="0" fontAlgn="ctr">
                        <a:buNone/>
                      </a:pPr>
                      <a:r>
                        <a:rPr lang="en-IN" sz="1400" b="1" i="0" u="none" strike="noStrike">
                          <a:solidFill>
                            <a:srgbClr val="000000"/>
                          </a:solidFill>
                          <a:effectLst/>
                          <a:latin typeface="Calibri" panose="020F0502020204030204" pitchFamily="34" charset="0"/>
                        </a:rPr>
                        <a:t>Top 10 Centers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85340106"/>
                  </a:ext>
                </a:extLst>
              </a:tr>
              <a:tr h="500072">
                <a:tc>
                  <a:txBody>
                    <a:bodyPr/>
                    <a:lstStyle/>
                    <a:p>
                      <a:pPr algn="ctr" rtl="0" fontAlgn="ctr">
                        <a:buNone/>
                      </a:pPr>
                      <a:r>
                        <a:rPr lang="en-IN" sz="1200" b="1" i="0" u="none" strike="noStrike" dirty="0" err="1">
                          <a:solidFill>
                            <a:srgbClr val="000000"/>
                          </a:solidFill>
                          <a:effectLst/>
                          <a:latin typeface="Calibri" panose="020F0502020204030204" pitchFamily="34" charset="0"/>
                        </a:rPr>
                        <a:t>S.No</a:t>
                      </a:r>
                      <a:r>
                        <a:rPr lang="en-IN" sz="1200" b="1" i="0" u="none" strike="noStrike" dirty="0">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1" i="0" u="none" strike="noStrike" dirty="0">
                          <a:solidFill>
                            <a:srgbClr val="000000"/>
                          </a:solidFill>
                          <a:effectLst/>
                          <a:latin typeface="Calibri" panose="020F0502020204030204" pitchFamily="34" charset="0"/>
                        </a:rPr>
                        <a:t>CENTRE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Calibri" panose="020F0502020204030204" pitchFamily="34" charset="0"/>
                        </a:rPr>
                        <a:t>SOCIETY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1" i="0" u="none" strike="noStrike" dirty="0">
                          <a:solidFill>
                            <a:srgbClr val="000000"/>
                          </a:solidFill>
                          <a:effectLst/>
                          <a:latin typeface="Calibri" panose="020F0502020204030204" pitchFamily="34" charset="0"/>
                        </a:rPr>
                        <a:t>INDENT (QTL)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Calibri" panose="020F0502020204030204" pitchFamily="34" charset="0"/>
                        </a:rPr>
                        <a:t>MATURITY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Calibri" panose="020F0502020204030204" pitchFamily="34" charset="0"/>
                        </a:rPr>
                        <a:t>Remark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endParaRPr lang="en-IN" sz="12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rtl="0" fontAlgn="ctr">
                        <a:buNone/>
                      </a:pPr>
                      <a:r>
                        <a:rPr lang="en-IN" sz="1200" b="1" i="0" u="none" strike="noStrike">
                          <a:solidFill>
                            <a:srgbClr val="000000"/>
                          </a:solidFill>
                          <a:effectLst/>
                          <a:latin typeface="Calibri" panose="020F0502020204030204" pitchFamily="34" charset="0"/>
                        </a:rPr>
                        <a:t>CENTRE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Calibri" panose="020F0502020204030204" pitchFamily="34" charset="0"/>
                        </a:rPr>
                        <a:t>SOCIETY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Calibri" panose="020F0502020204030204" pitchFamily="34" charset="0"/>
                        </a:rPr>
                        <a:t>INDENT (QTL)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Calibri" panose="020F0502020204030204" pitchFamily="34" charset="0"/>
                        </a:rPr>
                        <a:t>MATURITY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664336"/>
                  </a:ext>
                </a:extLst>
              </a:tr>
              <a:tr h="442373">
                <a:tc>
                  <a:txBody>
                    <a:bodyPr/>
                    <a:lstStyle/>
                    <a:p>
                      <a:pPr algn="ctr" rtl="0" fontAlgn="ctr">
                        <a:buNone/>
                      </a:pPr>
                      <a:r>
                        <a:rPr lang="en-IN" sz="11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600" b="0" i="0" u="none" strike="noStrike" dirty="0">
                          <a:solidFill>
                            <a:srgbClr val="000000"/>
                          </a:solidFill>
                          <a:effectLst/>
                          <a:latin typeface="Calibri" panose="020F0502020204030204" pitchFamily="34" charset="0"/>
                        </a:rPr>
                        <a:t>GANJ</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MAHMOODABAD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1269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21.10%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US" sz="1200" b="1" i="0" u="none" strike="noStrike" dirty="0">
                          <a:solidFill>
                            <a:srgbClr val="000000"/>
                          </a:solidFill>
                          <a:effectLst/>
                          <a:latin typeface="Calibri" panose="020F0502020204030204" pitchFamily="34" charset="0"/>
                        </a:rPr>
                        <a:t>More grower ratoon finish but Plant cane not harvested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endParaRPr lang="en-IN" sz="16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JUNGLE MATERA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1764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118.79%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3125339"/>
                  </a:ext>
                </a:extLst>
              </a:tr>
              <a:tr h="663558">
                <a:tc>
                  <a:txBody>
                    <a:bodyPr/>
                    <a:lstStyle/>
                    <a:p>
                      <a:pPr algn="ctr" rtl="0" fontAlgn="ctr">
                        <a:buNone/>
                      </a:pPr>
                      <a:r>
                        <a:rPr lang="en-IN" sz="11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AIRA KATHOUTIYA 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Calibri" panose="020F0502020204030204" pitchFamily="34" charset="0"/>
                        </a:rPr>
                        <a:t>801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Calibri" panose="020F0502020204030204" pitchFamily="34" charset="0"/>
                        </a:rPr>
                        <a:t>21.70%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US" sz="1200" b="1" i="0" u="none" strike="noStrike" dirty="0">
                          <a:solidFill>
                            <a:srgbClr val="000000"/>
                          </a:solidFill>
                          <a:effectLst/>
                          <a:latin typeface="Calibri" panose="020F0502020204030204" pitchFamily="34" charset="0"/>
                        </a:rPr>
                        <a:t>Fortnight column increase due to less indent,grower having   Ratoon Purchey not issued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endParaRPr lang="en-IN" sz="16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KATHOUTIYA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3681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118.66%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3634297"/>
                  </a:ext>
                </a:extLst>
              </a:tr>
              <a:tr h="442373">
                <a:tc>
                  <a:txBody>
                    <a:bodyPr/>
                    <a:lstStyle/>
                    <a:p>
                      <a:pPr algn="ctr" rtl="0" fontAlgn="ctr">
                        <a:buNone/>
                      </a:pPr>
                      <a:r>
                        <a:rPr lang="en-IN" sz="11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BELTUA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3132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34.10%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US" sz="1200" b="1" i="0" u="none" strike="noStrike" dirty="0">
                          <a:solidFill>
                            <a:srgbClr val="000000"/>
                          </a:solidFill>
                          <a:effectLst/>
                          <a:latin typeface="Calibri" panose="020F0502020204030204" pitchFamily="34" charset="0"/>
                        </a:rPr>
                        <a:t>More grower ratoon finish but Plant cane not harvested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endParaRPr lang="en-IN" sz="16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GATE (MAHMOODABAD)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MAHMOODABAD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3654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118.47%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8690429"/>
                  </a:ext>
                </a:extLst>
              </a:tr>
              <a:tr h="663558">
                <a:tc>
                  <a:txBody>
                    <a:bodyPr/>
                    <a:lstStyle/>
                    <a:p>
                      <a:pPr algn="ctr" rtl="0" fontAlgn="ctr">
                        <a:buNone/>
                      </a:pPr>
                      <a:r>
                        <a:rPr lang="en-IN" sz="11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BEHNANPURWA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3906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43.50%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endParaRPr lang="en-IN" sz="16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600" b="0" i="0" u="none" strike="noStrike" dirty="0">
                          <a:solidFill>
                            <a:srgbClr val="000000"/>
                          </a:solidFill>
                          <a:effectLst/>
                          <a:latin typeface="Calibri" panose="020F0502020204030204" pitchFamily="34" charset="0"/>
                        </a:rPr>
                        <a:t>GATE(LMP)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dirty="0">
                          <a:solidFill>
                            <a:srgbClr val="000000"/>
                          </a:solidFill>
                          <a:effectLst/>
                          <a:latin typeface="Calibri" panose="020F0502020204030204" pitchFamily="34" charset="0"/>
                        </a:rPr>
                        <a:t>LAKHIMPUR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6822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118.23%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6788952"/>
                  </a:ext>
                </a:extLst>
              </a:tr>
              <a:tr h="442373">
                <a:tc>
                  <a:txBody>
                    <a:bodyPr/>
                    <a:lstStyle/>
                    <a:p>
                      <a:pPr algn="ctr" rtl="0" fontAlgn="ctr">
                        <a:buNone/>
                      </a:pPr>
                      <a:r>
                        <a:rPr lang="en-IN" sz="11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RATANGANJ 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MAHMOODABAD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1512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45.00%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endParaRPr lang="en-IN" sz="16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600" b="0" i="0" u="none" strike="noStrike" dirty="0">
                          <a:solidFill>
                            <a:srgbClr val="000000"/>
                          </a:solidFill>
                          <a:effectLst/>
                          <a:latin typeface="Calibri" panose="020F0502020204030204" pitchFamily="34" charset="0"/>
                        </a:rPr>
                        <a:t>JALLAPUR MAHSI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dirty="0">
                          <a:solidFill>
                            <a:srgbClr val="000000"/>
                          </a:solidFill>
                          <a:effectLst/>
                          <a:latin typeface="Calibri" panose="020F0502020204030204" pitchFamily="34" charset="0"/>
                        </a:rPr>
                        <a:t>HARGAON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2718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116.22%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7400998"/>
                  </a:ext>
                </a:extLst>
              </a:tr>
              <a:tr h="442373">
                <a:tc>
                  <a:txBody>
                    <a:bodyPr/>
                    <a:lstStyle/>
                    <a:p>
                      <a:pPr algn="ctr" rtl="0" fontAlgn="ctr">
                        <a:buNone/>
                      </a:pPr>
                      <a:r>
                        <a:rPr lang="en-IN" sz="11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MURI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1143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endParaRPr lang="en-IN" sz="16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600" b="0" i="0" u="none" strike="noStrike" dirty="0">
                          <a:solidFill>
                            <a:srgbClr val="000000"/>
                          </a:solidFill>
                          <a:effectLst/>
                          <a:latin typeface="Calibri" panose="020F0502020204030204" pitchFamily="34" charset="0"/>
                        </a:rPr>
                        <a:t>DARAPUR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dirty="0">
                          <a:solidFill>
                            <a:srgbClr val="000000"/>
                          </a:solidFill>
                          <a:effectLst/>
                          <a:latin typeface="Calibri" panose="020F0502020204030204" pitchFamily="34" charset="0"/>
                        </a:rPr>
                        <a:t>HARGAON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666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115.86%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2382292"/>
                  </a:ext>
                </a:extLst>
              </a:tr>
              <a:tr h="442373">
                <a:tc>
                  <a:txBody>
                    <a:bodyPr/>
                    <a:lstStyle/>
                    <a:p>
                      <a:pPr algn="ctr" rtl="0" fontAlgn="ctr">
                        <a:buNone/>
                      </a:pPr>
                      <a:r>
                        <a:rPr lang="en-IN" sz="11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AANVA HARGAON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HARGAON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53.40%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endParaRPr lang="en-IN" sz="16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AANVA (ARNI)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dirty="0">
                          <a:solidFill>
                            <a:srgbClr val="000000"/>
                          </a:solidFill>
                          <a:effectLst/>
                          <a:latin typeface="Calibri" panose="020F0502020204030204" pitchFamily="34" charset="0"/>
                        </a:rPr>
                        <a:t>ARNIKHANA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738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115.81%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5796247"/>
                  </a:ext>
                </a:extLst>
              </a:tr>
              <a:tr h="442373">
                <a:tc>
                  <a:txBody>
                    <a:bodyPr/>
                    <a:lstStyle/>
                    <a:p>
                      <a:pPr algn="ctr" rtl="0" fontAlgn="ctr">
                        <a:buNone/>
                      </a:pPr>
                      <a:r>
                        <a:rPr lang="en-IN" sz="11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BETI SAHDEO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6552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54.90%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endParaRPr lang="en-IN" sz="16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MAHADEV /AMETHI - 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dirty="0">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4482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115.66%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0610776"/>
                  </a:ext>
                </a:extLst>
              </a:tr>
              <a:tr h="442373">
                <a:tc>
                  <a:txBody>
                    <a:bodyPr/>
                    <a:lstStyle/>
                    <a:p>
                      <a:pPr algn="ctr" rtl="0" fontAlgn="ctr">
                        <a:buNone/>
                      </a:pPr>
                      <a:r>
                        <a:rPr lang="en-IN" sz="11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KATAULI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5580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55.80%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endParaRPr lang="en-IN" sz="16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KATKUSMA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LAKHIMPUR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dirty="0">
                          <a:solidFill>
                            <a:srgbClr val="000000"/>
                          </a:solidFill>
                          <a:effectLst/>
                          <a:latin typeface="Calibri" panose="020F0502020204030204" pitchFamily="34" charset="0"/>
                        </a:rPr>
                        <a:t>4194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dirty="0">
                          <a:solidFill>
                            <a:srgbClr val="000000"/>
                          </a:solidFill>
                          <a:effectLst/>
                          <a:latin typeface="Calibri" panose="020F0502020204030204" pitchFamily="34" charset="0"/>
                        </a:rPr>
                        <a:t>115.30%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6940995"/>
                  </a:ext>
                </a:extLst>
              </a:tr>
              <a:tr h="442373">
                <a:tc>
                  <a:txBody>
                    <a:bodyPr/>
                    <a:lstStyle/>
                    <a:p>
                      <a:pPr algn="ctr" rtl="0" fontAlgn="ctr">
                        <a:buNone/>
                      </a:pPr>
                      <a:r>
                        <a:rPr lang="en-IN" sz="11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URRA BAZAR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5409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56.70%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endParaRPr lang="en-IN" sz="16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600" b="0" i="0" u="none" strike="noStrike">
                          <a:solidFill>
                            <a:srgbClr val="000000"/>
                          </a:solidFill>
                          <a:effectLst/>
                          <a:latin typeface="Calibri" panose="020F0502020204030204" pitchFamily="34" charset="0"/>
                        </a:rPr>
                        <a:t>NAKAHA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LAKHIMPUR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a:solidFill>
                            <a:srgbClr val="000000"/>
                          </a:solidFill>
                          <a:effectLst/>
                          <a:latin typeface="Calibri" panose="020F0502020204030204" pitchFamily="34" charset="0"/>
                        </a:rPr>
                        <a:t>7974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dirty="0">
                          <a:solidFill>
                            <a:srgbClr val="000000"/>
                          </a:solidFill>
                          <a:effectLst/>
                          <a:latin typeface="Calibri" panose="020F0502020204030204" pitchFamily="34" charset="0"/>
                        </a:rPr>
                        <a:t>115.13%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4124234"/>
                  </a:ext>
                </a:extLst>
              </a:tr>
            </a:tbl>
          </a:graphicData>
        </a:graphic>
      </p:graphicFrame>
    </p:spTree>
    <p:extLst>
      <p:ext uri="{BB962C8B-B14F-4D97-AF65-F5344CB8AC3E}">
        <p14:creationId xmlns:p14="http://schemas.microsoft.com/office/powerpoint/2010/main" val="3040464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61F52-6DA7-C7E3-FFDF-551EA93300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BD1702-8AF0-698C-621D-50E77D3B4F8A}"/>
              </a:ext>
            </a:extLst>
          </p:cNvPr>
          <p:cNvSpPr>
            <a:spLocks noGrp="1"/>
          </p:cNvSpPr>
          <p:nvPr>
            <p:ph type="title"/>
          </p:nvPr>
        </p:nvSpPr>
        <p:spPr>
          <a:xfrm>
            <a:off x="152400" y="76200"/>
            <a:ext cx="10210800" cy="609600"/>
          </a:xfrm>
        </p:spPr>
        <p:txBody>
          <a:bodyPr>
            <a:noAutofit/>
          </a:bodyPr>
          <a:lstStyle/>
          <a:p>
            <a:r>
              <a:rPr lang="en-US" sz="2400" dirty="0"/>
              <a:t>Average Vehicle Holding time at Purchase Center </a:t>
            </a:r>
            <a:r>
              <a:rPr lang="en-US" sz="2000" dirty="0"/>
              <a:t>(28.12.25 to 03.01.26)</a:t>
            </a:r>
            <a:endParaRPr lang="en-US" sz="2400" dirty="0"/>
          </a:p>
        </p:txBody>
      </p:sp>
      <p:sp>
        <p:nvSpPr>
          <p:cNvPr id="5" name="Slide Number Placeholder 4">
            <a:extLst>
              <a:ext uri="{FF2B5EF4-FFF2-40B4-BE49-F238E27FC236}">
                <a16:creationId xmlns:a16="http://schemas.microsoft.com/office/drawing/2014/main" id="{14381123-29AF-8CC0-D982-5F9C1E6C96EB}"/>
              </a:ext>
            </a:extLst>
          </p:cNvPr>
          <p:cNvSpPr>
            <a:spLocks noGrp="1"/>
          </p:cNvSpPr>
          <p:nvPr>
            <p:ph type="sldNum" sz="quarter" idx="12"/>
          </p:nvPr>
        </p:nvSpPr>
        <p:spPr/>
        <p:txBody>
          <a:bodyPr/>
          <a:lstStyle/>
          <a:p>
            <a:fld id="{B76B49FA-22BB-44F5-8EFA-E5C56FA3907E}" type="slidenum">
              <a:rPr lang="en-US" smtClean="0"/>
              <a:pPr/>
              <a:t>14</a:t>
            </a:fld>
            <a:endParaRPr lang="en-US" dirty="0"/>
          </a:p>
        </p:txBody>
      </p:sp>
      <p:graphicFrame>
        <p:nvGraphicFramePr>
          <p:cNvPr id="6" name="Table 5">
            <a:extLst>
              <a:ext uri="{FF2B5EF4-FFF2-40B4-BE49-F238E27FC236}">
                <a16:creationId xmlns:a16="http://schemas.microsoft.com/office/drawing/2014/main" id="{C74CCAE6-C35E-1CB7-D63A-F08B87D3D3BF}"/>
              </a:ext>
            </a:extLst>
          </p:cNvPr>
          <p:cNvGraphicFramePr>
            <a:graphicFrameLocks noGrp="1"/>
          </p:cNvGraphicFramePr>
          <p:nvPr/>
        </p:nvGraphicFramePr>
        <p:xfrm>
          <a:off x="152400" y="914399"/>
          <a:ext cx="11811000" cy="5667739"/>
        </p:xfrm>
        <a:graphic>
          <a:graphicData uri="http://schemas.openxmlformats.org/drawingml/2006/table">
            <a:tbl>
              <a:tblPr/>
              <a:tblGrid>
                <a:gridCol w="306261">
                  <a:extLst>
                    <a:ext uri="{9D8B030D-6E8A-4147-A177-3AD203B41FA5}">
                      <a16:colId xmlns:a16="http://schemas.microsoft.com/office/drawing/2014/main" val="1927768265"/>
                    </a:ext>
                  </a:extLst>
                </a:gridCol>
                <a:gridCol w="1731037">
                  <a:extLst>
                    <a:ext uri="{9D8B030D-6E8A-4147-A177-3AD203B41FA5}">
                      <a16:colId xmlns:a16="http://schemas.microsoft.com/office/drawing/2014/main" val="1486047664"/>
                    </a:ext>
                  </a:extLst>
                </a:gridCol>
                <a:gridCol w="1091886">
                  <a:extLst>
                    <a:ext uri="{9D8B030D-6E8A-4147-A177-3AD203B41FA5}">
                      <a16:colId xmlns:a16="http://schemas.microsoft.com/office/drawing/2014/main" val="129090891"/>
                    </a:ext>
                  </a:extLst>
                </a:gridCol>
                <a:gridCol w="479364">
                  <a:extLst>
                    <a:ext uri="{9D8B030D-6E8A-4147-A177-3AD203B41FA5}">
                      <a16:colId xmlns:a16="http://schemas.microsoft.com/office/drawing/2014/main" val="240411810"/>
                    </a:ext>
                  </a:extLst>
                </a:gridCol>
                <a:gridCol w="532627">
                  <a:extLst>
                    <a:ext uri="{9D8B030D-6E8A-4147-A177-3AD203B41FA5}">
                      <a16:colId xmlns:a16="http://schemas.microsoft.com/office/drawing/2014/main" val="1043992063"/>
                    </a:ext>
                  </a:extLst>
                </a:gridCol>
                <a:gridCol w="585889">
                  <a:extLst>
                    <a:ext uri="{9D8B030D-6E8A-4147-A177-3AD203B41FA5}">
                      <a16:colId xmlns:a16="http://schemas.microsoft.com/office/drawing/2014/main" val="3918143136"/>
                    </a:ext>
                  </a:extLst>
                </a:gridCol>
                <a:gridCol w="2996025">
                  <a:extLst>
                    <a:ext uri="{9D8B030D-6E8A-4147-A177-3AD203B41FA5}">
                      <a16:colId xmlns:a16="http://schemas.microsoft.com/office/drawing/2014/main" val="2509581713"/>
                    </a:ext>
                  </a:extLst>
                </a:gridCol>
                <a:gridCol w="119841">
                  <a:extLst>
                    <a:ext uri="{9D8B030D-6E8A-4147-A177-3AD203B41FA5}">
                      <a16:colId xmlns:a16="http://schemas.microsoft.com/office/drawing/2014/main" val="6904153"/>
                    </a:ext>
                  </a:extLst>
                </a:gridCol>
                <a:gridCol w="1398146">
                  <a:extLst>
                    <a:ext uri="{9D8B030D-6E8A-4147-A177-3AD203B41FA5}">
                      <a16:colId xmlns:a16="http://schemas.microsoft.com/office/drawing/2014/main" val="2197048038"/>
                    </a:ext>
                  </a:extLst>
                </a:gridCol>
                <a:gridCol w="972043">
                  <a:extLst>
                    <a:ext uri="{9D8B030D-6E8A-4147-A177-3AD203B41FA5}">
                      <a16:colId xmlns:a16="http://schemas.microsoft.com/office/drawing/2014/main" val="1885086531"/>
                    </a:ext>
                  </a:extLst>
                </a:gridCol>
                <a:gridCol w="439417">
                  <a:extLst>
                    <a:ext uri="{9D8B030D-6E8A-4147-A177-3AD203B41FA5}">
                      <a16:colId xmlns:a16="http://schemas.microsoft.com/office/drawing/2014/main" val="3311724152"/>
                    </a:ext>
                  </a:extLst>
                </a:gridCol>
                <a:gridCol w="466049">
                  <a:extLst>
                    <a:ext uri="{9D8B030D-6E8A-4147-A177-3AD203B41FA5}">
                      <a16:colId xmlns:a16="http://schemas.microsoft.com/office/drawing/2014/main" val="2381233927"/>
                    </a:ext>
                  </a:extLst>
                </a:gridCol>
                <a:gridCol w="692415">
                  <a:extLst>
                    <a:ext uri="{9D8B030D-6E8A-4147-A177-3AD203B41FA5}">
                      <a16:colId xmlns:a16="http://schemas.microsoft.com/office/drawing/2014/main" val="3758424086"/>
                    </a:ext>
                  </a:extLst>
                </a:gridCol>
              </a:tblGrid>
              <a:tr h="237765">
                <a:tc gridSpan="7">
                  <a:txBody>
                    <a:bodyPr/>
                    <a:lstStyle/>
                    <a:p>
                      <a:pPr algn="ctr" rtl="0" fontAlgn="ctr">
                        <a:buNone/>
                      </a:pPr>
                      <a:r>
                        <a:rPr lang="en-IN" sz="1000" b="1" i="0" u="none" strike="noStrike">
                          <a:solidFill>
                            <a:srgbClr val="000000"/>
                          </a:solidFill>
                          <a:effectLst/>
                          <a:latin typeface="Arial Narrow" panose="020B0606020202030204" pitchFamily="34" charset="0"/>
                        </a:rPr>
                        <a:t>Bottom 10 Centers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buNone/>
                      </a:pPr>
                      <a:r>
                        <a:rPr lang="en-IN" sz="1000" b="0" i="0" u="none" strike="noStrike">
                          <a:solidFill>
                            <a:srgbClr val="000000"/>
                          </a:solidFill>
                          <a:effectLst/>
                          <a:latin typeface="Arial Narrow" panose="020B0606020202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gridSpan="5">
                  <a:txBody>
                    <a:bodyPr/>
                    <a:lstStyle/>
                    <a:p>
                      <a:pPr algn="ctr" rtl="0" fontAlgn="ctr">
                        <a:buNone/>
                      </a:pPr>
                      <a:r>
                        <a:rPr lang="en-IN" sz="1000" b="1" i="0" u="none" strike="noStrike">
                          <a:solidFill>
                            <a:srgbClr val="000000"/>
                          </a:solidFill>
                          <a:effectLst/>
                          <a:latin typeface="Arial Narrow" panose="020B0606020202030204" pitchFamily="34" charset="0"/>
                        </a:rPr>
                        <a:t>Top 10 Centers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24792743"/>
                  </a:ext>
                </a:extLst>
              </a:tr>
              <a:tr h="364573">
                <a:tc>
                  <a:txBody>
                    <a:bodyPr/>
                    <a:lstStyle/>
                    <a:p>
                      <a:pPr algn="ctr" rtl="0" fontAlgn="ctr">
                        <a:buNone/>
                      </a:pPr>
                      <a:r>
                        <a:rPr lang="en-IN" sz="1100" b="1" i="0" u="none" strike="noStrike" dirty="0">
                          <a:solidFill>
                            <a:srgbClr val="000000"/>
                          </a:solidFill>
                          <a:effectLst/>
                          <a:latin typeface="Arial Narrow" panose="020B0606020202030204" pitchFamily="34" charset="0"/>
                        </a:rPr>
                        <a:t>S. 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rtl="0" fontAlgn="ctr">
                        <a:buNone/>
                      </a:pPr>
                      <a:r>
                        <a:rPr lang="en-IN" sz="1100" b="1" i="0" u="none" strike="noStrike">
                          <a:solidFill>
                            <a:srgbClr val="000000"/>
                          </a:solidFill>
                          <a:effectLst/>
                          <a:latin typeface="Arial Narrow" panose="020B0606020202030204" pitchFamily="34" charset="0"/>
                        </a:rPr>
                        <a:t>CENTRE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rtl="0" fontAlgn="ctr">
                        <a:buNone/>
                      </a:pPr>
                      <a:r>
                        <a:rPr lang="en-IN" sz="1100" b="1" i="0" u="none" strike="noStrike">
                          <a:solidFill>
                            <a:srgbClr val="000000"/>
                          </a:solidFill>
                          <a:effectLst/>
                          <a:latin typeface="Arial Narrow" panose="020B0606020202030204" pitchFamily="34" charset="0"/>
                        </a:rPr>
                        <a:t>SOCIETY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rtl="0" fontAlgn="ctr">
                        <a:buNone/>
                      </a:pPr>
                      <a:r>
                        <a:rPr lang="en-IN" sz="1100" b="1" i="0" u="none" strike="noStrike">
                          <a:solidFill>
                            <a:srgbClr val="000000"/>
                          </a:solidFill>
                          <a:effectLst/>
                          <a:latin typeface="Arial Narrow" panose="020B0606020202030204" pitchFamily="34" charset="0"/>
                        </a:rPr>
                        <a:t>Time (Hrs)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rtl="0" fontAlgn="ctr">
                        <a:buNone/>
                      </a:pPr>
                      <a:r>
                        <a:rPr lang="en-IN" sz="1100" b="1" i="0" u="none" strike="noStrike">
                          <a:solidFill>
                            <a:srgbClr val="000000"/>
                          </a:solidFill>
                          <a:effectLst/>
                          <a:latin typeface="Arial Narrow" panose="020B0606020202030204" pitchFamily="34" charset="0"/>
                        </a:rPr>
                        <a:t>Vehicles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rtl="0" fontAlgn="ctr">
                        <a:buNone/>
                      </a:pPr>
                      <a:r>
                        <a:rPr lang="en-IN" sz="1100" b="1" i="0" u="none" strike="noStrike">
                          <a:solidFill>
                            <a:srgbClr val="000000"/>
                          </a:solidFill>
                          <a:effectLst/>
                          <a:latin typeface="Arial Narrow" panose="020B0606020202030204" pitchFamily="34" charset="0"/>
                        </a:rPr>
                        <a:t>Loading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rtl="0" fontAlgn="ctr">
                        <a:buNone/>
                      </a:pPr>
                      <a:r>
                        <a:rPr lang="en-IN" sz="1100" b="1" i="0" u="none" strike="noStrike">
                          <a:solidFill>
                            <a:srgbClr val="000000"/>
                          </a:solidFill>
                          <a:effectLst/>
                          <a:latin typeface="Arial Narrow" panose="020B0606020202030204" pitchFamily="34" charset="0"/>
                        </a:rPr>
                        <a:t>Remark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buNone/>
                      </a:pPr>
                      <a:r>
                        <a:rPr lang="en-IN" sz="800" b="0" i="0" u="none" strike="noStrike">
                          <a:solidFill>
                            <a:srgbClr val="000000"/>
                          </a:solidFill>
                          <a:effectLst/>
                          <a:latin typeface="Arial Narrow" panose="020B0606020202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rtl="0" fontAlgn="ctr">
                        <a:buNone/>
                      </a:pPr>
                      <a:r>
                        <a:rPr lang="en-IN" sz="800" b="1" i="0" u="none" strike="noStrike">
                          <a:solidFill>
                            <a:srgbClr val="000000"/>
                          </a:solidFill>
                          <a:effectLst/>
                          <a:latin typeface="Arial Narrow" panose="020B0606020202030204" pitchFamily="34" charset="0"/>
                        </a:rPr>
                        <a:t>CENTRE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rtl="0" fontAlgn="ctr">
                        <a:buNone/>
                      </a:pPr>
                      <a:r>
                        <a:rPr lang="en-IN" sz="800" b="1" i="0" u="none" strike="noStrike">
                          <a:solidFill>
                            <a:srgbClr val="000000"/>
                          </a:solidFill>
                          <a:effectLst/>
                          <a:latin typeface="Arial Narrow" panose="020B0606020202030204" pitchFamily="34" charset="0"/>
                        </a:rPr>
                        <a:t>SOCIETY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rtl="0" fontAlgn="ctr">
                        <a:buNone/>
                      </a:pPr>
                      <a:r>
                        <a:rPr lang="en-IN" sz="800" b="1" i="0" u="none" strike="noStrike">
                          <a:solidFill>
                            <a:srgbClr val="000000"/>
                          </a:solidFill>
                          <a:effectLst/>
                          <a:latin typeface="Arial Narrow" panose="020B0606020202030204" pitchFamily="34" charset="0"/>
                        </a:rPr>
                        <a:t>Time (Hrs)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rtl="0" fontAlgn="ctr">
                        <a:buNone/>
                      </a:pPr>
                      <a:r>
                        <a:rPr lang="en-IN" sz="800" b="1" i="0" u="none" strike="noStrike">
                          <a:solidFill>
                            <a:srgbClr val="000000"/>
                          </a:solidFill>
                          <a:effectLst/>
                          <a:latin typeface="Arial Narrow" panose="020B0606020202030204" pitchFamily="34" charset="0"/>
                        </a:rPr>
                        <a:t>Vehicles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rtl="0" fontAlgn="ctr">
                        <a:buNone/>
                      </a:pPr>
                      <a:r>
                        <a:rPr lang="en-IN" sz="800" b="1" i="0" u="none" strike="noStrike">
                          <a:solidFill>
                            <a:srgbClr val="000000"/>
                          </a:solidFill>
                          <a:effectLst/>
                          <a:latin typeface="Arial Narrow" panose="020B0606020202030204" pitchFamily="34" charset="0"/>
                        </a:rPr>
                        <a:t>Loading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711450942"/>
                  </a:ext>
                </a:extLst>
              </a:tr>
              <a:tr h="412125">
                <a:tc>
                  <a:txBody>
                    <a:bodyPr/>
                    <a:lstStyle/>
                    <a:p>
                      <a:pPr algn="ctr" rtl="0" fontAlgn="ctr">
                        <a:buNone/>
                      </a:pPr>
                      <a:r>
                        <a:rPr lang="en-IN" sz="1100" b="0" i="0" u="none" strike="noStrike">
                          <a:solidFill>
                            <a:srgbClr val="000000"/>
                          </a:solidFill>
                          <a:effectLst/>
                          <a:latin typeface="Arial Narrow" panose="020B0606020202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200" b="0" i="0" u="none" strike="noStrike" dirty="0">
                          <a:solidFill>
                            <a:srgbClr val="000000"/>
                          </a:solidFill>
                          <a:effectLst/>
                          <a:latin typeface="Arial Narrow" panose="020B0606020202030204" pitchFamily="34" charset="0"/>
                        </a:rPr>
                        <a:t>KATAULI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10.48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US" sz="1400" b="0" i="0" u="none" strike="noStrike">
                          <a:solidFill>
                            <a:srgbClr val="000000"/>
                          </a:solidFill>
                          <a:effectLst/>
                          <a:latin typeface="Arial Narrow" panose="020B0606020202030204" pitchFamily="34" charset="0"/>
                        </a:rPr>
                        <a:t>No cane lifting for one day due to Loader mechanical problems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Arial Narrow" panose="020B0606020202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200" b="0" i="0" u="none" strike="noStrike" dirty="0">
                          <a:solidFill>
                            <a:srgbClr val="000000"/>
                          </a:solidFill>
                          <a:effectLst/>
                          <a:latin typeface="Arial Narrow" panose="020B0606020202030204" pitchFamily="34" charset="0"/>
                        </a:rPr>
                        <a:t>MURI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0.33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LABOUR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70154121"/>
                  </a:ext>
                </a:extLst>
              </a:tr>
              <a:tr h="848028">
                <a:tc>
                  <a:txBody>
                    <a:bodyPr/>
                    <a:lstStyle/>
                    <a:p>
                      <a:pPr algn="ctr" rtl="0" fontAlgn="ctr">
                        <a:buNone/>
                      </a:pPr>
                      <a:r>
                        <a:rPr lang="en-IN" sz="1100" b="0" i="0" u="none" strike="noStrike">
                          <a:solidFill>
                            <a:srgbClr val="000000"/>
                          </a:solidFill>
                          <a:effectLst/>
                          <a:latin typeface="Arial Narrow" panose="020B0606020202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dirty="0">
                          <a:solidFill>
                            <a:srgbClr val="000000"/>
                          </a:solidFill>
                          <a:effectLst/>
                          <a:latin typeface="Arial Narrow" panose="020B0606020202030204" pitchFamily="34" charset="0"/>
                        </a:rPr>
                        <a:t>GANJ</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dirty="0">
                          <a:solidFill>
                            <a:srgbClr val="000000"/>
                          </a:solidFill>
                          <a:effectLst/>
                          <a:latin typeface="Arial Narrow" panose="020B0606020202030204" pitchFamily="34" charset="0"/>
                        </a:rPr>
                        <a:t>MAHMOODABAD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8.77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Narrow" panose="020B0606020202030204" pitchFamily="34" charset="0"/>
                        </a:rPr>
                        <a:t>Labour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US" sz="1400" b="0" i="0" u="none" strike="noStrike">
                          <a:solidFill>
                            <a:srgbClr val="000000"/>
                          </a:solidFill>
                          <a:effectLst/>
                          <a:latin typeface="Arial Narrow" panose="020B0606020202030204" pitchFamily="34" charset="0"/>
                        </a:rPr>
                        <a:t>On the first day, a pre token was issued, but due to the truck not being fully loaded, the loading work was carried out the following day.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Arial Narrow" panose="020B0606020202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buNone/>
                      </a:pPr>
                      <a:r>
                        <a:rPr lang="en-IN" sz="1200" b="0" i="0" u="none" strike="noStrike" dirty="0">
                          <a:solidFill>
                            <a:srgbClr val="000000"/>
                          </a:solidFill>
                          <a:effectLst/>
                          <a:latin typeface="Arial Narrow" panose="020B0606020202030204" pitchFamily="34" charset="0"/>
                        </a:rPr>
                        <a:t>AANVA (ARNI)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ARNIKHANA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LABOUR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54061358"/>
                  </a:ext>
                </a:extLst>
              </a:tr>
              <a:tr h="412125">
                <a:tc>
                  <a:txBody>
                    <a:bodyPr/>
                    <a:lstStyle/>
                    <a:p>
                      <a:pPr algn="ctr" rtl="0" fontAlgn="ctr">
                        <a:buNone/>
                      </a:pPr>
                      <a:r>
                        <a:rPr lang="en-IN" sz="1100" b="0" i="0" u="none" strike="noStrike">
                          <a:solidFill>
                            <a:srgbClr val="000000"/>
                          </a:solidFill>
                          <a:effectLst/>
                          <a:latin typeface="Arial Narrow" panose="020B0606020202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Arial Narrow" panose="020B0606020202030204" pitchFamily="34" charset="0"/>
                        </a:rPr>
                        <a:t>SISAIYA - 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dirty="0">
                          <a:solidFill>
                            <a:srgbClr val="000000"/>
                          </a:solidFill>
                          <a:effectLst/>
                          <a:latin typeface="Arial Narrow" panose="020B0606020202030204" pitchFamily="34" charset="0"/>
                        </a:rPr>
                        <a:t>7.05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US" sz="1400" b="0" i="0" u="none" strike="noStrike">
                          <a:solidFill>
                            <a:srgbClr val="000000"/>
                          </a:solidFill>
                          <a:effectLst/>
                          <a:latin typeface="Arial Narrow" panose="020B0606020202030204" pitchFamily="34" charset="0"/>
                        </a:rPr>
                        <a:t>Token issued same day but truck arrived next day due to mechanical problems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Arial Narrow" panose="020B0606020202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200" b="0" i="0" u="none" strike="noStrike">
                          <a:solidFill>
                            <a:srgbClr val="000000"/>
                          </a:solidFill>
                          <a:effectLst/>
                          <a:latin typeface="Arial Narrow" panose="020B0606020202030204" pitchFamily="34" charset="0"/>
                        </a:rPr>
                        <a:t>JUNGLE MATERA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dirty="0">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08385644"/>
                  </a:ext>
                </a:extLst>
              </a:tr>
              <a:tr h="657816">
                <a:tc>
                  <a:txBody>
                    <a:bodyPr/>
                    <a:lstStyle/>
                    <a:p>
                      <a:pPr algn="ctr" rtl="0" fontAlgn="ctr">
                        <a:buNone/>
                      </a:pPr>
                      <a:r>
                        <a:rPr lang="en-IN" sz="1100" b="0" i="0" u="none" strike="noStrike">
                          <a:solidFill>
                            <a:srgbClr val="000000"/>
                          </a:solidFill>
                          <a:effectLst/>
                          <a:latin typeface="Arial Narrow" panose="020B0606020202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Arial Narrow" panose="020B0606020202030204" pitchFamily="34" charset="0"/>
                        </a:rPr>
                        <a:t>LAUKAHI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6.87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dirty="0">
                          <a:solidFill>
                            <a:srgbClr val="000000"/>
                          </a:solidFill>
                          <a:effectLst/>
                          <a:latin typeface="Arial Narrow" panose="020B0606020202030204" pitchFamily="34" charset="0"/>
                        </a:rPr>
                        <a:t>134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6">
                  <a:txBody>
                    <a:bodyPr/>
                    <a:lstStyle/>
                    <a:p>
                      <a:pPr algn="ctr" fontAlgn="ctr">
                        <a:buNone/>
                      </a:pPr>
                      <a:r>
                        <a:rPr lang="en-US" sz="1400" b="0" i="0" u="none" strike="noStrike" dirty="0">
                          <a:solidFill>
                            <a:srgbClr val="000000"/>
                          </a:solidFill>
                          <a:effectLst/>
                          <a:latin typeface="Arial Narrow" panose="020B0606020202030204" pitchFamily="34" charset="0"/>
                        </a:rPr>
                        <a:t>The loader performs loading at this center during the second shift, but the pre-token is issued during the first shift. One loader works at 2 or 3 different centers.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Arial Narrow" panose="020B0606020202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200" b="0" i="0" u="none" strike="noStrike" dirty="0">
                          <a:solidFill>
                            <a:srgbClr val="000000"/>
                          </a:solidFill>
                          <a:effectLst/>
                          <a:latin typeface="Arial Narrow" panose="020B0606020202030204" pitchFamily="34" charset="0"/>
                        </a:rPr>
                        <a:t>PRATAPI BEHAR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72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72377883"/>
                  </a:ext>
                </a:extLst>
              </a:tr>
              <a:tr h="412125">
                <a:tc>
                  <a:txBody>
                    <a:bodyPr/>
                    <a:lstStyle/>
                    <a:p>
                      <a:pPr algn="ctr" rtl="0" fontAlgn="ctr">
                        <a:buNone/>
                      </a:pPr>
                      <a:r>
                        <a:rPr lang="en-IN" sz="1100" b="0" i="0" u="none" strike="noStrike">
                          <a:solidFill>
                            <a:srgbClr val="000000"/>
                          </a:solidFill>
                          <a:effectLst/>
                          <a:latin typeface="Arial Narrow" panose="020B0606020202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Arial Narrow" panose="020B0606020202030204" pitchFamily="34" charset="0"/>
                        </a:rPr>
                        <a:t>MAHADEV / AMETHI - 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6.84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dirty="0">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l" fontAlgn="ctr">
                        <a:buNone/>
                      </a:pPr>
                      <a:r>
                        <a:rPr lang="en-IN" sz="800" b="0" i="0" u="none" strike="noStrike">
                          <a:solidFill>
                            <a:srgbClr val="000000"/>
                          </a:solidFill>
                          <a:effectLst/>
                          <a:latin typeface="Arial Narrow" panose="020B0606020202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buNone/>
                      </a:pPr>
                      <a:r>
                        <a:rPr lang="en-IN" sz="1200" b="0" i="0" u="none" strike="noStrike">
                          <a:solidFill>
                            <a:srgbClr val="000000"/>
                          </a:solidFill>
                          <a:effectLst/>
                          <a:latin typeface="Arial Narrow" panose="020B0606020202030204" pitchFamily="34" charset="0"/>
                        </a:rPr>
                        <a:t>BELWA PURWA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dirty="0">
                          <a:solidFill>
                            <a:srgbClr val="000000"/>
                          </a:solidFill>
                          <a:effectLst/>
                          <a:latin typeface="Arial Narrow" panose="020B0606020202030204" pitchFamily="34" charset="0"/>
                        </a:rPr>
                        <a:t>BELRAYAN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55466723"/>
                  </a:ext>
                </a:extLst>
              </a:tr>
              <a:tr h="412125">
                <a:tc>
                  <a:txBody>
                    <a:bodyPr/>
                    <a:lstStyle/>
                    <a:p>
                      <a:pPr algn="ctr" rtl="0" fontAlgn="ctr">
                        <a:buNone/>
                      </a:pPr>
                      <a:r>
                        <a:rPr lang="en-IN" sz="1100" b="0" i="0" u="none" strike="noStrike">
                          <a:solidFill>
                            <a:srgbClr val="000000"/>
                          </a:solidFill>
                          <a:effectLst/>
                          <a:latin typeface="Arial Narrow" panose="020B0606020202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Arial Narrow" panose="020B0606020202030204" pitchFamily="34" charset="0"/>
                        </a:rPr>
                        <a:t>GOORH - 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6.31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dirty="0">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l" fontAlgn="ctr">
                        <a:buNone/>
                      </a:pPr>
                      <a:r>
                        <a:rPr lang="en-IN" sz="800" b="0" i="0" u="none" strike="noStrike">
                          <a:solidFill>
                            <a:srgbClr val="000000"/>
                          </a:solidFill>
                          <a:effectLst/>
                          <a:latin typeface="Arial Narrow" panose="020B0606020202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200" b="0" i="0" u="none" strike="noStrike">
                          <a:solidFill>
                            <a:srgbClr val="000000"/>
                          </a:solidFill>
                          <a:effectLst/>
                          <a:latin typeface="Arial Narrow" panose="020B0606020202030204" pitchFamily="34" charset="0"/>
                        </a:rPr>
                        <a:t>RAIPURBELTUA/ISHANAG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32526451"/>
                  </a:ext>
                </a:extLst>
              </a:tr>
              <a:tr h="412125">
                <a:tc>
                  <a:txBody>
                    <a:bodyPr/>
                    <a:lstStyle/>
                    <a:p>
                      <a:pPr algn="ctr" rtl="0" fontAlgn="ctr">
                        <a:buNone/>
                      </a:pPr>
                      <a:r>
                        <a:rPr lang="en-IN" sz="1100" b="0" i="0" u="none" strike="noStrike">
                          <a:solidFill>
                            <a:srgbClr val="000000"/>
                          </a:solidFill>
                          <a:effectLst/>
                          <a:latin typeface="Arial Narrow" panose="020B0606020202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Arial Narrow" panose="020B0606020202030204" pitchFamily="34" charset="0"/>
                        </a:rPr>
                        <a:t>SIKATIHA CHAPKAHA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6.21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135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dirty="0">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l" fontAlgn="ctr">
                        <a:buNone/>
                      </a:pPr>
                      <a:r>
                        <a:rPr lang="en-IN" sz="800" b="0" i="0" u="none" strike="noStrike">
                          <a:solidFill>
                            <a:srgbClr val="000000"/>
                          </a:solidFill>
                          <a:effectLst/>
                          <a:latin typeface="Arial Narrow" panose="020B0606020202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buNone/>
                      </a:pPr>
                      <a:r>
                        <a:rPr lang="en-IN" sz="1200" b="0" i="0" u="none" strike="noStrike">
                          <a:solidFill>
                            <a:srgbClr val="000000"/>
                          </a:solidFill>
                          <a:effectLst/>
                          <a:latin typeface="Arial Narrow" panose="020B0606020202030204" pitchFamily="34" charset="0"/>
                        </a:rPr>
                        <a:t>HARDI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dirty="0">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87346636"/>
                  </a:ext>
                </a:extLst>
              </a:tr>
              <a:tr h="412125">
                <a:tc>
                  <a:txBody>
                    <a:bodyPr/>
                    <a:lstStyle/>
                    <a:p>
                      <a:pPr algn="ctr" rtl="0" fontAlgn="ctr">
                        <a:buNone/>
                      </a:pPr>
                      <a:r>
                        <a:rPr lang="en-IN" sz="1100" b="0" i="0" u="none" strike="noStrike">
                          <a:solidFill>
                            <a:srgbClr val="000000"/>
                          </a:solidFill>
                          <a:effectLst/>
                          <a:latin typeface="Arial Narrow" panose="020B0606020202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Arial Narrow" panose="020B0606020202030204" pitchFamily="34" charset="0"/>
                        </a:rPr>
                        <a:t>KALUWAPUR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6.06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166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dirty="0">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l" fontAlgn="ctr">
                        <a:buNone/>
                      </a:pPr>
                      <a:r>
                        <a:rPr lang="en-IN" sz="800" b="0" i="0" u="none" strike="noStrike">
                          <a:solidFill>
                            <a:srgbClr val="000000"/>
                          </a:solidFill>
                          <a:effectLst/>
                          <a:latin typeface="Arial Narrow" panose="020B0606020202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buNone/>
                      </a:pPr>
                      <a:r>
                        <a:rPr lang="en-IN" sz="1200" b="0" i="0" u="none" strike="noStrike">
                          <a:solidFill>
                            <a:srgbClr val="000000"/>
                          </a:solidFill>
                          <a:effectLst/>
                          <a:latin typeface="Arial Narrow" panose="020B0606020202030204" pitchFamily="34" charset="0"/>
                        </a:rPr>
                        <a:t>NAINAPUR 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dirty="0">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96014373"/>
                  </a:ext>
                </a:extLst>
              </a:tr>
              <a:tr h="412125">
                <a:tc>
                  <a:txBody>
                    <a:bodyPr/>
                    <a:lstStyle/>
                    <a:p>
                      <a:pPr algn="ctr" rtl="0" fontAlgn="ctr">
                        <a:buNone/>
                      </a:pPr>
                      <a:r>
                        <a:rPr lang="en-IN" sz="1100" b="0" i="0" u="none" strike="noStrike">
                          <a:solidFill>
                            <a:srgbClr val="000000"/>
                          </a:solidFill>
                          <a:effectLst/>
                          <a:latin typeface="Arial Narrow" panose="020B0606020202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Arial Narrow" panose="020B0606020202030204" pitchFamily="34" charset="0"/>
                        </a:rPr>
                        <a:t>TELIYAR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BELRAYAN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5.35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dirty="0">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l" fontAlgn="ctr">
                        <a:buNone/>
                      </a:pPr>
                      <a:r>
                        <a:rPr lang="en-IN" sz="800" b="0" i="0" u="none" strike="noStrike">
                          <a:solidFill>
                            <a:srgbClr val="000000"/>
                          </a:solidFill>
                          <a:effectLst/>
                          <a:latin typeface="Arial Narrow" panose="020B0606020202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ctr">
                        <a:buNone/>
                      </a:pPr>
                      <a:r>
                        <a:rPr lang="en-IN" sz="1200" b="0" i="0" u="none" strike="noStrike">
                          <a:solidFill>
                            <a:srgbClr val="000000"/>
                          </a:solidFill>
                          <a:effectLst/>
                          <a:latin typeface="Arial Narrow" panose="020B0606020202030204" pitchFamily="34" charset="0"/>
                        </a:rPr>
                        <a:t>AMETHI IV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dirty="0">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1.58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106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LABOUR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6402923"/>
                  </a:ext>
                </a:extLst>
              </a:tr>
              <a:tr h="585417">
                <a:tc>
                  <a:txBody>
                    <a:bodyPr/>
                    <a:lstStyle/>
                    <a:p>
                      <a:pPr algn="ctr" rtl="0" fontAlgn="ctr">
                        <a:buNone/>
                      </a:pPr>
                      <a:r>
                        <a:rPr lang="en-IN" sz="1100" b="0" i="0" u="none" strike="noStrike">
                          <a:solidFill>
                            <a:srgbClr val="000000"/>
                          </a:solidFill>
                          <a:effectLst/>
                          <a:latin typeface="Arial Narrow" panose="020B0606020202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Arial Narrow" panose="020B0606020202030204" pitchFamily="34" charset="0"/>
                        </a:rPr>
                        <a:t>BASANTAPUR/DHAURAHRA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5.33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238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US" sz="1400" b="0" i="0" u="none" strike="noStrike" dirty="0">
                          <a:solidFill>
                            <a:srgbClr val="000000"/>
                          </a:solidFill>
                          <a:effectLst/>
                          <a:latin typeface="Arial Narrow" panose="020B0606020202030204" pitchFamily="34" charset="0"/>
                        </a:rPr>
                        <a:t>Grower's family incidence occurred, pre-token issued on first day but cane weighment done on 3rd day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Arial Narrow" panose="020B0606020202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Arial Narrow" panose="020B0606020202030204" pitchFamily="34" charset="0"/>
                        </a:rPr>
                        <a:t>BELTUA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dirty="0">
                          <a:solidFill>
                            <a:srgbClr val="000000"/>
                          </a:solidFill>
                          <a:effectLst/>
                          <a:latin typeface="Arial Narrow" panose="020B0606020202030204" pitchFamily="34" charset="0"/>
                        </a:rPr>
                        <a:t>1.64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dirty="0">
                          <a:solidFill>
                            <a:srgbClr val="000000"/>
                          </a:solidFill>
                          <a:effectLst/>
                          <a:latin typeface="Arial Narrow" panose="020B0606020202030204" pitchFamily="34" charset="0"/>
                        </a:rPr>
                        <a:t>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dirty="0">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80314454"/>
                  </a:ext>
                </a:extLst>
              </a:tr>
            </a:tbl>
          </a:graphicData>
        </a:graphic>
      </p:graphicFrame>
    </p:spTree>
    <p:extLst>
      <p:ext uri="{BB962C8B-B14F-4D97-AF65-F5344CB8AC3E}">
        <p14:creationId xmlns:p14="http://schemas.microsoft.com/office/powerpoint/2010/main" val="771752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4665B-6BFF-F60B-8815-2FD8D67CB6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6F9F2B-5921-5489-93E3-F602BA41D235}"/>
              </a:ext>
            </a:extLst>
          </p:cNvPr>
          <p:cNvSpPr>
            <a:spLocks noGrp="1"/>
          </p:cNvSpPr>
          <p:nvPr>
            <p:ph type="title"/>
          </p:nvPr>
        </p:nvSpPr>
        <p:spPr>
          <a:xfrm>
            <a:off x="152400" y="76200"/>
            <a:ext cx="10287000" cy="609600"/>
          </a:xfrm>
        </p:spPr>
        <p:txBody>
          <a:bodyPr>
            <a:normAutofit fontScale="90000"/>
          </a:bodyPr>
          <a:lstStyle/>
          <a:p>
            <a:r>
              <a:rPr lang="en-US" dirty="0"/>
              <a:t>Average Truck Holding Time at Purchase Centers </a:t>
            </a:r>
            <a:r>
              <a:rPr lang="en-US" sz="2000" dirty="0"/>
              <a:t>(28.12.25 to 03.01.26)</a:t>
            </a:r>
            <a:endParaRPr lang="en-US" dirty="0"/>
          </a:p>
        </p:txBody>
      </p:sp>
      <p:sp>
        <p:nvSpPr>
          <p:cNvPr id="4" name="Slide Number Placeholder 3">
            <a:extLst>
              <a:ext uri="{FF2B5EF4-FFF2-40B4-BE49-F238E27FC236}">
                <a16:creationId xmlns:a16="http://schemas.microsoft.com/office/drawing/2014/main" id="{DEC91181-0CAC-B033-4BAE-D65B56DDD06E}"/>
              </a:ext>
            </a:extLst>
          </p:cNvPr>
          <p:cNvSpPr>
            <a:spLocks noGrp="1"/>
          </p:cNvSpPr>
          <p:nvPr>
            <p:ph type="sldNum" sz="quarter" idx="12"/>
          </p:nvPr>
        </p:nvSpPr>
        <p:spPr/>
        <p:txBody>
          <a:bodyPr/>
          <a:lstStyle/>
          <a:p>
            <a:fld id="{B76B49FA-22BB-44F5-8EFA-E5C56FA3907E}" type="slidenum">
              <a:rPr lang="en-US" smtClean="0"/>
              <a:pPr/>
              <a:t>15</a:t>
            </a:fld>
            <a:endParaRPr lang="en-US" dirty="0"/>
          </a:p>
        </p:txBody>
      </p:sp>
      <p:graphicFrame>
        <p:nvGraphicFramePr>
          <p:cNvPr id="2" name="Table 1">
            <a:extLst>
              <a:ext uri="{FF2B5EF4-FFF2-40B4-BE49-F238E27FC236}">
                <a16:creationId xmlns:a16="http://schemas.microsoft.com/office/drawing/2014/main" id="{04CF91AC-8566-2A98-5B85-4F7CF2944775}"/>
              </a:ext>
            </a:extLst>
          </p:cNvPr>
          <p:cNvGraphicFramePr>
            <a:graphicFrameLocks noGrp="1"/>
          </p:cNvGraphicFramePr>
          <p:nvPr/>
        </p:nvGraphicFramePr>
        <p:xfrm>
          <a:off x="304800" y="838200"/>
          <a:ext cx="11858223" cy="5654675"/>
        </p:xfrm>
        <a:graphic>
          <a:graphicData uri="http://schemas.openxmlformats.org/drawingml/2006/table">
            <a:tbl>
              <a:tblPr/>
              <a:tblGrid>
                <a:gridCol w="408450">
                  <a:extLst>
                    <a:ext uri="{9D8B030D-6E8A-4147-A177-3AD203B41FA5}">
                      <a16:colId xmlns:a16="http://schemas.microsoft.com/office/drawing/2014/main" val="2790330074"/>
                    </a:ext>
                  </a:extLst>
                </a:gridCol>
                <a:gridCol w="1752382">
                  <a:extLst>
                    <a:ext uri="{9D8B030D-6E8A-4147-A177-3AD203B41FA5}">
                      <a16:colId xmlns:a16="http://schemas.microsoft.com/office/drawing/2014/main" val="2858798759"/>
                    </a:ext>
                  </a:extLst>
                </a:gridCol>
                <a:gridCol w="1093591">
                  <a:extLst>
                    <a:ext uri="{9D8B030D-6E8A-4147-A177-3AD203B41FA5}">
                      <a16:colId xmlns:a16="http://schemas.microsoft.com/office/drawing/2014/main" val="412284383"/>
                    </a:ext>
                  </a:extLst>
                </a:gridCol>
                <a:gridCol w="685142">
                  <a:extLst>
                    <a:ext uri="{9D8B030D-6E8A-4147-A177-3AD203B41FA5}">
                      <a16:colId xmlns:a16="http://schemas.microsoft.com/office/drawing/2014/main" val="2673780989"/>
                    </a:ext>
                  </a:extLst>
                </a:gridCol>
                <a:gridCol w="447978">
                  <a:extLst>
                    <a:ext uri="{9D8B030D-6E8A-4147-A177-3AD203B41FA5}">
                      <a16:colId xmlns:a16="http://schemas.microsoft.com/office/drawing/2014/main" val="274687827"/>
                    </a:ext>
                  </a:extLst>
                </a:gridCol>
                <a:gridCol w="724669">
                  <a:extLst>
                    <a:ext uri="{9D8B030D-6E8A-4147-A177-3AD203B41FA5}">
                      <a16:colId xmlns:a16="http://schemas.microsoft.com/office/drawing/2014/main" val="2788933699"/>
                    </a:ext>
                  </a:extLst>
                </a:gridCol>
                <a:gridCol w="2187183">
                  <a:extLst>
                    <a:ext uri="{9D8B030D-6E8A-4147-A177-3AD203B41FA5}">
                      <a16:colId xmlns:a16="http://schemas.microsoft.com/office/drawing/2014/main" val="3085527425"/>
                    </a:ext>
                  </a:extLst>
                </a:gridCol>
                <a:gridCol w="131758">
                  <a:extLst>
                    <a:ext uri="{9D8B030D-6E8A-4147-A177-3AD203B41FA5}">
                      <a16:colId xmlns:a16="http://schemas.microsoft.com/office/drawing/2014/main" val="3862967017"/>
                    </a:ext>
                  </a:extLst>
                </a:gridCol>
                <a:gridCol w="1541569">
                  <a:extLst>
                    <a:ext uri="{9D8B030D-6E8A-4147-A177-3AD203B41FA5}">
                      <a16:colId xmlns:a16="http://schemas.microsoft.com/office/drawing/2014/main" val="320192717"/>
                    </a:ext>
                  </a:extLst>
                </a:gridCol>
                <a:gridCol w="922306">
                  <a:extLst>
                    <a:ext uri="{9D8B030D-6E8A-4147-A177-3AD203B41FA5}">
                      <a16:colId xmlns:a16="http://schemas.microsoft.com/office/drawing/2014/main" val="337517870"/>
                    </a:ext>
                  </a:extLst>
                </a:gridCol>
                <a:gridCol w="685142">
                  <a:extLst>
                    <a:ext uri="{9D8B030D-6E8A-4147-A177-3AD203B41FA5}">
                      <a16:colId xmlns:a16="http://schemas.microsoft.com/office/drawing/2014/main" val="4044498832"/>
                    </a:ext>
                  </a:extLst>
                </a:gridCol>
                <a:gridCol w="447978">
                  <a:extLst>
                    <a:ext uri="{9D8B030D-6E8A-4147-A177-3AD203B41FA5}">
                      <a16:colId xmlns:a16="http://schemas.microsoft.com/office/drawing/2014/main" val="3425634353"/>
                    </a:ext>
                  </a:extLst>
                </a:gridCol>
                <a:gridCol w="830075">
                  <a:extLst>
                    <a:ext uri="{9D8B030D-6E8A-4147-A177-3AD203B41FA5}">
                      <a16:colId xmlns:a16="http://schemas.microsoft.com/office/drawing/2014/main" val="3301382232"/>
                    </a:ext>
                  </a:extLst>
                </a:gridCol>
              </a:tblGrid>
              <a:tr h="404869">
                <a:tc gridSpan="7">
                  <a:txBody>
                    <a:bodyPr/>
                    <a:lstStyle/>
                    <a:p>
                      <a:pPr algn="ctr" rtl="0" fontAlgn="ctr">
                        <a:buNone/>
                      </a:pPr>
                      <a:r>
                        <a:rPr lang="en-IN" sz="1800" b="1" i="0" u="none" strike="noStrike">
                          <a:solidFill>
                            <a:srgbClr val="000000"/>
                          </a:solidFill>
                          <a:effectLst/>
                          <a:latin typeface="Arial Narrow" panose="020B0606020202030204" pitchFamily="34" charset="0"/>
                        </a:rPr>
                        <a:t>Bottom 10 Centers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12">
                  <a:txBody>
                    <a:bodyPr/>
                    <a:lstStyle/>
                    <a:p>
                      <a:pPr algn="ctr" fontAlgn="b">
                        <a:buNone/>
                      </a:pPr>
                      <a:r>
                        <a:rPr lang="en-IN" sz="1400" b="0" i="0" u="none" strike="noStrike">
                          <a:solidFill>
                            <a:srgbClr val="000000"/>
                          </a:solidFill>
                          <a:effectLst/>
                          <a:latin typeface="Arial Narrow" panose="020B0606020202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5">
                  <a:txBody>
                    <a:bodyPr/>
                    <a:lstStyle/>
                    <a:p>
                      <a:pPr algn="ctr" rtl="0" fontAlgn="ctr">
                        <a:buNone/>
                      </a:pPr>
                      <a:r>
                        <a:rPr lang="en-IN" sz="1800" b="1" i="0" u="none" strike="noStrike">
                          <a:solidFill>
                            <a:srgbClr val="000000"/>
                          </a:solidFill>
                          <a:effectLst/>
                          <a:latin typeface="Arial Narrow" panose="020B0606020202030204" pitchFamily="34" charset="0"/>
                        </a:rPr>
                        <a:t>Top 10 Centers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151846"/>
                  </a:ext>
                </a:extLst>
              </a:tr>
              <a:tr h="661286">
                <a:tc>
                  <a:txBody>
                    <a:bodyPr/>
                    <a:lstStyle/>
                    <a:p>
                      <a:pPr algn="ctr" rtl="0" fontAlgn="ctr">
                        <a:buNone/>
                      </a:pPr>
                      <a:r>
                        <a:rPr lang="en-IN" sz="1400" b="1" i="0" u="none" strike="noStrike" dirty="0">
                          <a:solidFill>
                            <a:srgbClr val="000000"/>
                          </a:solidFill>
                          <a:effectLst/>
                          <a:latin typeface="Arial Narrow" panose="020B0606020202030204" pitchFamily="34" charset="0"/>
                        </a:rPr>
                        <a:t>S. 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buNone/>
                      </a:pPr>
                      <a:r>
                        <a:rPr lang="en-IN" sz="1400" b="1" i="0" u="none" strike="noStrike" dirty="0">
                          <a:solidFill>
                            <a:srgbClr val="000000"/>
                          </a:solidFill>
                          <a:effectLst/>
                          <a:latin typeface="Arial Narrow" panose="020B0606020202030204" pitchFamily="34" charset="0"/>
                        </a:rPr>
                        <a:t>CENTRE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buNone/>
                      </a:pPr>
                      <a:r>
                        <a:rPr lang="en-IN" sz="1400" b="1" i="0" u="none" strike="noStrike">
                          <a:solidFill>
                            <a:srgbClr val="000000"/>
                          </a:solidFill>
                          <a:effectLst/>
                          <a:latin typeface="Arial Narrow" panose="020B0606020202030204" pitchFamily="34" charset="0"/>
                        </a:rPr>
                        <a:t>SOCIETY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buNone/>
                      </a:pPr>
                      <a:r>
                        <a:rPr lang="en-IN" sz="1400" b="1" i="0" u="none" strike="noStrike">
                          <a:solidFill>
                            <a:srgbClr val="000000"/>
                          </a:solidFill>
                          <a:effectLst/>
                          <a:latin typeface="Arial Narrow" panose="020B0606020202030204" pitchFamily="34" charset="0"/>
                        </a:rPr>
                        <a:t>HOLDING TIME (HR)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buNone/>
                      </a:pPr>
                      <a:r>
                        <a:rPr lang="en-IN" sz="1400" b="1" i="0" u="none" strike="noStrike">
                          <a:solidFill>
                            <a:srgbClr val="000000"/>
                          </a:solidFill>
                          <a:effectLst/>
                          <a:latin typeface="Arial Narrow" panose="020B0606020202030204" pitchFamily="34" charset="0"/>
                        </a:rPr>
                        <a:t>TRIPS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buNone/>
                      </a:pPr>
                      <a:r>
                        <a:rPr lang="en-IN" sz="1400" b="1" i="0" u="none" strike="noStrike">
                          <a:solidFill>
                            <a:srgbClr val="000000"/>
                          </a:solidFill>
                          <a:effectLst/>
                          <a:latin typeface="Arial Narrow" panose="020B0606020202030204" pitchFamily="34" charset="0"/>
                        </a:rPr>
                        <a:t>LOADING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buNone/>
                      </a:pPr>
                      <a:r>
                        <a:rPr lang="en-IN" sz="1400" b="1" i="0" u="none" strike="noStrike">
                          <a:solidFill>
                            <a:srgbClr val="000000"/>
                          </a:solidFill>
                          <a:effectLst/>
                          <a:latin typeface="Arial Narrow" panose="020B0606020202030204" pitchFamily="34" charset="0"/>
                        </a:rPr>
                        <a:t>Remark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vMerge="1">
                  <a:txBody>
                    <a:bodyPr/>
                    <a:lstStyle/>
                    <a:p>
                      <a:endParaRPr lang="en-IN"/>
                    </a:p>
                  </a:txBody>
                  <a:tcPr/>
                </a:tc>
                <a:tc>
                  <a:txBody>
                    <a:bodyPr/>
                    <a:lstStyle/>
                    <a:p>
                      <a:pPr algn="ctr" rtl="0" fontAlgn="ctr">
                        <a:buNone/>
                      </a:pPr>
                      <a:r>
                        <a:rPr lang="en-IN" sz="1400" b="1" i="0" u="none" strike="noStrike">
                          <a:solidFill>
                            <a:srgbClr val="000000"/>
                          </a:solidFill>
                          <a:effectLst/>
                          <a:latin typeface="Arial Narrow" panose="020B0606020202030204" pitchFamily="34" charset="0"/>
                        </a:rPr>
                        <a:t>CENTRE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buNone/>
                      </a:pPr>
                      <a:r>
                        <a:rPr lang="en-IN" sz="1400" b="1" i="0" u="none" strike="noStrike">
                          <a:solidFill>
                            <a:srgbClr val="000000"/>
                          </a:solidFill>
                          <a:effectLst/>
                          <a:latin typeface="Arial Narrow" panose="020B0606020202030204" pitchFamily="34" charset="0"/>
                        </a:rPr>
                        <a:t>SOCIETY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buNone/>
                      </a:pPr>
                      <a:r>
                        <a:rPr lang="en-IN" sz="1400" b="1" i="0" u="none" strike="noStrike">
                          <a:solidFill>
                            <a:srgbClr val="000000"/>
                          </a:solidFill>
                          <a:effectLst/>
                          <a:latin typeface="Arial Narrow" panose="020B0606020202030204" pitchFamily="34" charset="0"/>
                        </a:rPr>
                        <a:t>HOLDING TIME (HR)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buNone/>
                      </a:pPr>
                      <a:r>
                        <a:rPr lang="en-IN" sz="1400" b="1" i="0" u="none" strike="noStrike">
                          <a:solidFill>
                            <a:srgbClr val="000000"/>
                          </a:solidFill>
                          <a:effectLst/>
                          <a:latin typeface="Arial Narrow" panose="020B0606020202030204" pitchFamily="34" charset="0"/>
                        </a:rPr>
                        <a:t>TRIPS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buNone/>
                      </a:pPr>
                      <a:r>
                        <a:rPr lang="en-IN" sz="1400" b="1" i="0" u="none" strike="noStrike">
                          <a:solidFill>
                            <a:srgbClr val="000000"/>
                          </a:solidFill>
                          <a:effectLst/>
                          <a:latin typeface="Arial Narrow" panose="020B0606020202030204" pitchFamily="34" charset="0"/>
                        </a:rPr>
                        <a:t>LOADING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6372151"/>
                  </a:ext>
                </a:extLst>
              </a:tr>
              <a:tr h="458852">
                <a:tc>
                  <a:txBody>
                    <a:bodyPr/>
                    <a:lstStyle/>
                    <a:p>
                      <a:pPr algn="ctr" rtl="0" fontAlgn="ctr">
                        <a:buNone/>
                      </a:pPr>
                      <a:r>
                        <a:rPr lang="en-IN" sz="1400" b="0" i="0" u="none" strike="noStrike">
                          <a:solidFill>
                            <a:srgbClr val="000000"/>
                          </a:solidFill>
                          <a:effectLst/>
                          <a:latin typeface="Arial Narrow" panose="020B0606020202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400" b="0" i="0" u="none" strike="noStrike" dirty="0">
                          <a:solidFill>
                            <a:srgbClr val="000000"/>
                          </a:solidFill>
                          <a:effectLst/>
                          <a:latin typeface="Arial Narrow" panose="020B0606020202030204" pitchFamily="34" charset="0"/>
                        </a:rPr>
                        <a:t>KHAJUHABAZAR III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7.01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US" sz="1800" b="0" i="0" u="none" strike="noStrike">
                          <a:solidFill>
                            <a:srgbClr val="000000"/>
                          </a:solidFill>
                          <a:effectLst/>
                          <a:latin typeface="Arial Narrow" panose="020B0606020202030204" pitchFamily="34" charset="0"/>
                        </a:rPr>
                        <a:t>The weighment clerk at the center recorded a weight for the trolley/bullock cart that was greater than the weight of the truck it was loaded onto.  The same truck number was then recorded on the remaining trolley/bullock cart's gross weight slip, which was weighed the following day. This caused the truck with that same number to arrive late the next day.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a:txBody>
                    <a:bodyPr/>
                    <a:lstStyle/>
                    <a:p>
                      <a:pPr algn="l" rtl="0" fontAlgn="ctr">
                        <a:buNone/>
                      </a:pPr>
                      <a:r>
                        <a:rPr lang="en-IN" sz="1400" b="0" i="0" u="none" strike="noStrike">
                          <a:solidFill>
                            <a:srgbClr val="000000"/>
                          </a:solidFill>
                          <a:effectLst/>
                          <a:latin typeface="Arial Narrow" panose="020B0606020202030204" pitchFamily="34" charset="0"/>
                        </a:rPr>
                        <a:t>TAPARPURWA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BELRAYAN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1.53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13713269"/>
                  </a:ext>
                </a:extLst>
              </a:tr>
              <a:tr h="458852">
                <a:tc>
                  <a:txBody>
                    <a:bodyPr/>
                    <a:lstStyle/>
                    <a:p>
                      <a:pPr algn="ctr" rtl="0" fontAlgn="ctr">
                        <a:buNone/>
                      </a:pPr>
                      <a:r>
                        <a:rPr lang="en-IN" sz="1400" b="0" i="0" u="none" strike="noStrike">
                          <a:solidFill>
                            <a:srgbClr val="000000"/>
                          </a:solidFill>
                          <a:effectLst/>
                          <a:latin typeface="Arial Narrow" panose="020B0606020202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Arial Narrow" panose="020B0606020202030204" pitchFamily="34" charset="0"/>
                        </a:rPr>
                        <a:t>JALLAPUR MAHSI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dirty="0">
                          <a:solidFill>
                            <a:srgbClr val="000000"/>
                          </a:solidFill>
                          <a:effectLst/>
                          <a:latin typeface="Arial Narrow" panose="020B0606020202030204" pitchFamily="34" charset="0"/>
                        </a:rPr>
                        <a:t>HARGAON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Arial Narrow" panose="020B0606020202030204" pitchFamily="34" charset="0"/>
                        </a:rPr>
                        <a:t>6.60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a:txBody>
                    <a:bodyPr/>
                    <a:lstStyle/>
                    <a:p>
                      <a:pPr algn="l" rtl="0" fontAlgn="ctr">
                        <a:buNone/>
                      </a:pPr>
                      <a:r>
                        <a:rPr lang="en-IN" sz="1400" b="0" i="0" u="none" strike="noStrike">
                          <a:solidFill>
                            <a:srgbClr val="000000"/>
                          </a:solidFill>
                          <a:effectLst/>
                          <a:latin typeface="Arial Narrow" panose="020B0606020202030204" pitchFamily="34" charset="0"/>
                        </a:rPr>
                        <a:t>PACHGHARA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600" b="0" i="0" u="none" strike="noStrike" dirty="0">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13537751"/>
                  </a:ext>
                </a:extLst>
              </a:tr>
              <a:tr h="458852">
                <a:tc>
                  <a:txBody>
                    <a:bodyPr/>
                    <a:lstStyle/>
                    <a:p>
                      <a:pPr algn="ctr" rtl="0" fontAlgn="ctr">
                        <a:buNone/>
                      </a:pPr>
                      <a:r>
                        <a:rPr lang="en-IN" sz="1400" b="0" i="0" u="none" strike="noStrike">
                          <a:solidFill>
                            <a:srgbClr val="000000"/>
                          </a:solidFill>
                          <a:effectLst/>
                          <a:latin typeface="Arial Narrow" panose="020B0606020202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Arial Narrow" panose="020B0606020202030204" pitchFamily="34" charset="0"/>
                        </a:rPr>
                        <a:t>RATANGANJ III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MAHMOODABAD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6.23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Arial Narrow" panose="020B0606020202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Labour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a:txBody>
                    <a:bodyPr/>
                    <a:lstStyle/>
                    <a:p>
                      <a:pPr algn="l" rtl="0" fontAlgn="ctr">
                        <a:buNone/>
                      </a:pPr>
                      <a:r>
                        <a:rPr lang="en-IN" sz="1400" b="0" i="0" u="none" strike="noStrike">
                          <a:solidFill>
                            <a:srgbClr val="000000"/>
                          </a:solidFill>
                          <a:effectLst/>
                          <a:latin typeface="Arial Narrow" panose="020B0606020202030204" pitchFamily="34" charset="0"/>
                        </a:rPr>
                        <a:t>MANGAUDHIYA-III RAJ</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20760674"/>
                  </a:ext>
                </a:extLst>
              </a:tr>
              <a:tr h="458852">
                <a:tc>
                  <a:txBody>
                    <a:bodyPr/>
                    <a:lstStyle/>
                    <a:p>
                      <a:pPr algn="ctr" rtl="0" fontAlgn="ctr">
                        <a:buNone/>
                      </a:pPr>
                      <a:r>
                        <a:rPr lang="en-IN" sz="1400" b="0" i="0" u="none" strike="noStrike">
                          <a:solidFill>
                            <a:srgbClr val="000000"/>
                          </a:solidFill>
                          <a:effectLst/>
                          <a:latin typeface="Arial Narrow" panose="020B0606020202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Arial Narrow" panose="020B0606020202030204" pitchFamily="34" charset="0"/>
                        </a:rPr>
                        <a:t>BELWA PASURA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HARGAON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6.15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a:txBody>
                    <a:bodyPr/>
                    <a:lstStyle/>
                    <a:p>
                      <a:pPr algn="l" rtl="0" fontAlgn="ctr">
                        <a:buNone/>
                      </a:pPr>
                      <a:r>
                        <a:rPr lang="en-IN" sz="1400" b="0" i="0" u="none" strike="noStrike">
                          <a:solidFill>
                            <a:srgbClr val="000000"/>
                          </a:solidFill>
                          <a:effectLst/>
                          <a:latin typeface="Arial Narrow" panose="020B0606020202030204" pitchFamily="34" charset="0"/>
                        </a:rPr>
                        <a:t>DANDOORI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BELRAYAN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1.65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73575063"/>
                  </a:ext>
                </a:extLst>
              </a:tr>
              <a:tr h="458852">
                <a:tc>
                  <a:txBody>
                    <a:bodyPr/>
                    <a:lstStyle/>
                    <a:p>
                      <a:pPr algn="ctr" rtl="0" fontAlgn="ctr">
                        <a:buNone/>
                      </a:pPr>
                      <a:r>
                        <a:rPr lang="en-IN" sz="1400" b="0" i="0" u="none" strike="noStrike">
                          <a:solidFill>
                            <a:srgbClr val="000000"/>
                          </a:solidFill>
                          <a:effectLst/>
                          <a:latin typeface="Arial Narrow" panose="020B0606020202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Arial Narrow" panose="020B0606020202030204" pitchFamily="34" charset="0"/>
                        </a:rPr>
                        <a:t>CHAKLAKHIPUR- 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5.92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a:txBody>
                    <a:bodyPr/>
                    <a:lstStyle/>
                    <a:p>
                      <a:pPr algn="l" rtl="0" fontAlgn="ctr">
                        <a:buNone/>
                      </a:pPr>
                      <a:r>
                        <a:rPr lang="en-IN" sz="1400" b="0" i="0" u="none" strike="noStrike">
                          <a:solidFill>
                            <a:srgbClr val="000000"/>
                          </a:solidFill>
                          <a:effectLst/>
                          <a:latin typeface="Arial Narrow" panose="020B0606020202030204" pitchFamily="34" charset="0"/>
                        </a:rPr>
                        <a:t>KALUWAPUR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1.66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1796417"/>
                  </a:ext>
                </a:extLst>
              </a:tr>
              <a:tr h="458852">
                <a:tc>
                  <a:txBody>
                    <a:bodyPr/>
                    <a:lstStyle/>
                    <a:p>
                      <a:pPr algn="ctr" rtl="0" fontAlgn="ctr">
                        <a:buNone/>
                      </a:pPr>
                      <a:r>
                        <a:rPr lang="en-IN" sz="1400" b="0" i="0" u="none" strike="noStrike">
                          <a:solidFill>
                            <a:srgbClr val="000000"/>
                          </a:solidFill>
                          <a:effectLst/>
                          <a:latin typeface="Arial Narrow" panose="020B0606020202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Arial Narrow" panose="020B0606020202030204" pitchFamily="34" charset="0"/>
                        </a:rPr>
                        <a:t>KATKUSMA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LAKHIMPUR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5.61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a:txBody>
                    <a:bodyPr/>
                    <a:lstStyle/>
                    <a:p>
                      <a:pPr algn="l" rtl="0" fontAlgn="ctr">
                        <a:buNone/>
                      </a:pPr>
                      <a:r>
                        <a:rPr lang="en-IN" sz="1400" b="0" i="0" u="none" strike="noStrike">
                          <a:solidFill>
                            <a:srgbClr val="000000"/>
                          </a:solidFill>
                          <a:effectLst/>
                          <a:latin typeface="Arial Narrow" panose="020B0606020202030204" pitchFamily="34" charset="0"/>
                        </a:rPr>
                        <a:t>AMETHI IV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18921795"/>
                  </a:ext>
                </a:extLst>
              </a:tr>
              <a:tr h="458852">
                <a:tc>
                  <a:txBody>
                    <a:bodyPr/>
                    <a:lstStyle/>
                    <a:p>
                      <a:pPr algn="ctr" rtl="0" fontAlgn="ctr">
                        <a:buNone/>
                      </a:pPr>
                      <a:r>
                        <a:rPr lang="en-IN" sz="1400" b="0" i="0" u="none" strike="noStrike">
                          <a:solidFill>
                            <a:srgbClr val="000000"/>
                          </a:solidFill>
                          <a:effectLst/>
                          <a:latin typeface="Arial Narrow" panose="020B0606020202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400" b="0" i="0" u="none" strike="noStrike">
                          <a:solidFill>
                            <a:srgbClr val="000000"/>
                          </a:solidFill>
                          <a:effectLst/>
                          <a:latin typeface="Arial Narrow" panose="020B0606020202030204" pitchFamily="34" charset="0"/>
                        </a:rPr>
                        <a:t>MURI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5.54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Labour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a:txBody>
                    <a:bodyPr/>
                    <a:lstStyle/>
                    <a:p>
                      <a:pPr algn="l" fontAlgn="ctr">
                        <a:buNone/>
                      </a:pPr>
                      <a:r>
                        <a:rPr lang="en-IN" sz="1400" b="0" i="0" u="none" strike="noStrike" dirty="0">
                          <a:solidFill>
                            <a:srgbClr val="000000"/>
                          </a:solidFill>
                          <a:effectLst/>
                          <a:latin typeface="Arial Narrow" panose="020B0606020202030204" pitchFamily="34" charset="0"/>
                        </a:rPr>
                        <a:t>DHAURAHARA 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dirty="0">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Arial Narrow" panose="020B0606020202030204" pitchFamily="34" charset="0"/>
                        </a:rPr>
                        <a:t>1.71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34821595"/>
                  </a:ext>
                </a:extLst>
              </a:tr>
              <a:tr h="458852">
                <a:tc>
                  <a:txBody>
                    <a:bodyPr/>
                    <a:lstStyle/>
                    <a:p>
                      <a:pPr algn="ctr" rtl="0" fontAlgn="ctr">
                        <a:buNone/>
                      </a:pPr>
                      <a:r>
                        <a:rPr lang="en-IN" sz="1400" b="0" i="0" u="none" strike="noStrike">
                          <a:solidFill>
                            <a:srgbClr val="000000"/>
                          </a:solidFill>
                          <a:effectLst/>
                          <a:latin typeface="Arial Narrow" panose="020B0606020202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400" b="0" i="0" u="none" strike="noStrike">
                          <a:solidFill>
                            <a:srgbClr val="000000"/>
                          </a:solidFill>
                          <a:effectLst/>
                          <a:latin typeface="Arial Narrow" panose="020B0606020202030204" pitchFamily="34" charset="0"/>
                        </a:rPr>
                        <a:t>SAKETHU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LAKHIMPUR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5.54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a:txBody>
                    <a:bodyPr/>
                    <a:lstStyle/>
                    <a:p>
                      <a:pPr algn="l" rtl="0" fontAlgn="ctr">
                        <a:buNone/>
                      </a:pPr>
                      <a:r>
                        <a:rPr lang="en-IN" sz="1400" b="0" i="0" u="none" strike="noStrike">
                          <a:solidFill>
                            <a:srgbClr val="000000"/>
                          </a:solidFill>
                          <a:effectLst/>
                          <a:latin typeface="Arial Narrow" panose="020B0606020202030204" pitchFamily="34" charset="0"/>
                        </a:rPr>
                        <a:t>KIRATIPURVA - III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Arial Narrow" panose="020B0606020202030204" pitchFamily="34" charset="0"/>
                        </a:rPr>
                        <a:t>1.79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Arial Narrow" panose="020B0606020202030204" pitchFamily="34" charset="0"/>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60349167"/>
                  </a:ext>
                </a:extLst>
              </a:tr>
              <a:tr h="458852">
                <a:tc>
                  <a:txBody>
                    <a:bodyPr/>
                    <a:lstStyle/>
                    <a:p>
                      <a:pPr algn="ctr" rtl="0" fontAlgn="ctr">
                        <a:buNone/>
                      </a:pPr>
                      <a:r>
                        <a:rPr lang="en-IN" sz="1400" b="0" i="0" u="none" strike="noStrike">
                          <a:solidFill>
                            <a:srgbClr val="000000"/>
                          </a:solidFill>
                          <a:effectLst/>
                          <a:latin typeface="Arial Narrow" panose="020B0606020202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Arial Narrow" panose="020B0606020202030204" pitchFamily="34" charset="0"/>
                        </a:rPr>
                        <a:t>SISAIYA -I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5.52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a:txBody>
                    <a:bodyPr/>
                    <a:lstStyle/>
                    <a:p>
                      <a:pPr algn="l" rtl="0" fontAlgn="ctr">
                        <a:buNone/>
                      </a:pPr>
                      <a:r>
                        <a:rPr lang="en-IN" sz="1400" b="0" i="0" u="none" strike="noStrike">
                          <a:solidFill>
                            <a:srgbClr val="000000"/>
                          </a:solidFill>
                          <a:effectLst/>
                          <a:latin typeface="Arial Narrow" panose="020B0606020202030204" pitchFamily="34" charset="0"/>
                        </a:rPr>
                        <a:t>NAINAPUR-III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1.85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0972881"/>
                  </a:ext>
                </a:extLst>
              </a:tr>
              <a:tr h="458852">
                <a:tc>
                  <a:txBody>
                    <a:bodyPr/>
                    <a:lstStyle/>
                    <a:p>
                      <a:pPr algn="ctr" rtl="0" fontAlgn="ctr">
                        <a:buNone/>
                      </a:pPr>
                      <a:r>
                        <a:rPr lang="en-IN" sz="1400" b="0" i="0" u="none" strike="noStrike">
                          <a:solidFill>
                            <a:srgbClr val="000000"/>
                          </a:solidFill>
                          <a:effectLst/>
                          <a:latin typeface="Arial Narrow" panose="020B0606020202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Arial Narrow" panose="020B0606020202030204" pitchFamily="34" charset="0"/>
                        </a:rPr>
                        <a:t>BASANTAPUR/DHAURAHRA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5.43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a:txBody>
                    <a:bodyPr/>
                    <a:lstStyle/>
                    <a:p>
                      <a:pPr algn="l" fontAlgn="ctr">
                        <a:buNone/>
                      </a:pPr>
                      <a:r>
                        <a:rPr lang="en-IN" sz="1400" b="0" i="0" u="none" strike="noStrike">
                          <a:solidFill>
                            <a:srgbClr val="000000"/>
                          </a:solidFill>
                          <a:effectLst/>
                          <a:latin typeface="Arial Narrow" panose="020B0606020202030204" pitchFamily="34" charset="0"/>
                        </a:rPr>
                        <a:t>KATAULI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Arial Narrow" panose="020B0606020202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Arial Narrow" panose="020B0606020202030204" pitchFamily="34" charset="0"/>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Arial Narrow" panose="020B0606020202030204" pitchFamily="34" charset="0"/>
                        </a:rPr>
                        <a:t>Loader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32027993"/>
                  </a:ext>
                </a:extLst>
              </a:tr>
            </a:tbl>
          </a:graphicData>
        </a:graphic>
      </p:graphicFrame>
    </p:spTree>
    <p:extLst>
      <p:ext uri="{BB962C8B-B14F-4D97-AF65-F5344CB8AC3E}">
        <p14:creationId xmlns:p14="http://schemas.microsoft.com/office/powerpoint/2010/main" val="913341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D9DEC-E0F7-0D40-AE25-CD672E65F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7A8C7F-DC60-B2B0-323F-9BD705475DD9}"/>
              </a:ext>
            </a:extLst>
          </p:cNvPr>
          <p:cNvSpPr>
            <a:spLocks noGrp="1"/>
          </p:cNvSpPr>
          <p:nvPr>
            <p:ph type="title"/>
          </p:nvPr>
        </p:nvSpPr>
        <p:spPr>
          <a:xfrm>
            <a:off x="152400" y="76200"/>
            <a:ext cx="9982200" cy="609600"/>
          </a:xfrm>
        </p:spPr>
        <p:txBody>
          <a:bodyPr>
            <a:normAutofit/>
          </a:bodyPr>
          <a:lstStyle/>
          <a:p>
            <a:r>
              <a:rPr lang="en-US" dirty="0"/>
              <a:t>Zone wise Target V/S Cane supply 2025-26 up 03.01.2026</a:t>
            </a:r>
          </a:p>
        </p:txBody>
      </p:sp>
      <p:sp>
        <p:nvSpPr>
          <p:cNvPr id="4" name="Slide Number Placeholder 3">
            <a:extLst>
              <a:ext uri="{FF2B5EF4-FFF2-40B4-BE49-F238E27FC236}">
                <a16:creationId xmlns:a16="http://schemas.microsoft.com/office/drawing/2014/main" id="{CD7A27DD-0C8D-6B9E-87EF-FA436DEB89C1}"/>
              </a:ext>
            </a:extLst>
          </p:cNvPr>
          <p:cNvSpPr>
            <a:spLocks noGrp="1"/>
          </p:cNvSpPr>
          <p:nvPr>
            <p:ph type="sldNum" sz="quarter" idx="12"/>
          </p:nvPr>
        </p:nvSpPr>
        <p:spPr/>
        <p:txBody>
          <a:bodyPr/>
          <a:lstStyle/>
          <a:p>
            <a:fld id="{B76B49FA-22BB-44F5-8EFA-E5C56FA3907E}" type="slidenum">
              <a:rPr lang="en-US" smtClean="0"/>
              <a:pPr/>
              <a:t>16</a:t>
            </a:fld>
            <a:endParaRPr lang="en-US" dirty="0"/>
          </a:p>
        </p:txBody>
      </p:sp>
      <p:graphicFrame>
        <p:nvGraphicFramePr>
          <p:cNvPr id="6" name="Object 5">
            <a:extLst>
              <a:ext uri="{FF2B5EF4-FFF2-40B4-BE49-F238E27FC236}">
                <a16:creationId xmlns:a16="http://schemas.microsoft.com/office/drawing/2014/main" id="{4B699216-D29E-E88A-5B1F-D91D49CC2798}"/>
              </a:ext>
            </a:extLst>
          </p:cNvPr>
          <p:cNvGraphicFramePr>
            <a:graphicFrameLocks noChangeAspect="1"/>
          </p:cNvGraphicFramePr>
          <p:nvPr/>
        </p:nvGraphicFramePr>
        <p:xfrm>
          <a:off x="180473" y="838200"/>
          <a:ext cx="11859127" cy="5562600"/>
        </p:xfrm>
        <a:graphic>
          <a:graphicData uri="http://schemas.openxmlformats.org/presentationml/2006/ole">
            <mc:AlternateContent xmlns:mc="http://schemas.openxmlformats.org/markup-compatibility/2006">
              <mc:Choice xmlns:v="urn:schemas-microsoft-com:vml" Requires="v">
                <p:oleObj name="Worksheet" r:id="rId2" imgW="8496390" imgH="4829155" progId="Excel.Sheet.12">
                  <p:link updateAutomatic="1"/>
                </p:oleObj>
              </mc:Choice>
              <mc:Fallback>
                <p:oleObj name="Worksheet" r:id="rId2" imgW="8496390" imgH="4829155" progId="Excel.Sheet.12">
                  <p:link updateAutomatic="1"/>
                  <p:pic>
                    <p:nvPicPr>
                      <p:cNvPr id="6" name="Object 5">
                        <a:extLst>
                          <a:ext uri="{FF2B5EF4-FFF2-40B4-BE49-F238E27FC236}">
                            <a16:creationId xmlns:a16="http://schemas.microsoft.com/office/drawing/2014/main" id="{4B699216-D29E-E88A-5B1F-D91D49CC2798}"/>
                          </a:ext>
                        </a:extLst>
                      </p:cNvPr>
                      <p:cNvPicPr/>
                      <p:nvPr/>
                    </p:nvPicPr>
                    <p:blipFill>
                      <a:blip r:embed="rId3"/>
                      <a:stretch>
                        <a:fillRect/>
                      </a:stretch>
                    </p:blipFill>
                    <p:spPr>
                      <a:xfrm>
                        <a:off x="180473" y="838200"/>
                        <a:ext cx="11859127" cy="5562600"/>
                      </a:xfrm>
                      <a:prstGeom prst="rect">
                        <a:avLst/>
                      </a:prstGeom>
                    </p:spPr>
                  </p:pic>
                </p:oleObj>
              </mc:Fallback>
            </mc:AlternateContent>
          </a:graphicData>
        </a:graphic>
      </p:graphicFrame>
    </p:spTree>
    <p:extLst>
      <p:ext uri="{BB962C8B-B14F-4D97-AF65-F5344CB8AC3E}">
        <p14:creationId xmlns:p14="http://schemas.microsoft.com/office/powerpoint/2010/main" val="4182216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D6CA1AF-EBDF-36C3-B7A5-0C9FAB778634}"/>
              </a:ext>
            </a:extLst>
          </p:cNvPr>
          <p:cNvSpPr>
            <a:spLocks noGrp="1"/>
          </p:cNvSpPr>
          <p:nvPr>
            <p:ph type="title"/>
          </p:nvPr>
        </p:nvSpPr>
        <p:spPr>
          <a:xfrm>
            <a:off x="89892" y="60326"/>
            <a:ext cx="9587508" cy="609600"/>
          </a:xfrm>
        </p:spPr>
        <p:txBody>
          <a:bodyPr>
            <a:noAutofit/>
          </a:bodyPr>
          <a:lstStyle/>
          <a:p>
            <a:r>
              <a:rPr lang="en-US" sz="3000" dirty="0">
                <a:solidFill>
                  <a:schemeClr val="tx2">
                    <a:lumMod val="75000"/>
                  </a:schemeClr>
                </a:solidFill>
                <a:latin typeface="+mn-lt"/>
              </a:rPr>
              <a:t>Society Wise Indent And Supply (28.12.2025 to 03.01.26)</a:t>
            </a:r>
          </a:p>
        </p:txBody>
      </p:sp>
      <p:sp>
        <p:nvSpPr>
          <p:cNvPr id="2" name="Slide Number Placeholder 1">
            <a:extLst>
              <a:ext uri="{FF2B5EF4-FFF2-40B4-BE49-F238E27FC236}">
                <a16:creationId xmlns:a16="http://schemas.microsoft.com/office/drawing/2014/main" id="{ABA40554-8F53-1E1D-6BF0-CDFB1341CD5B}"/>
              </a:ext>
            </a:extLst>
          </p:cNvPr>
          <p:cNvSpPr>
            <a:spLocks noGrp="1"/>
          </p:cNvSpPr>
          <p:nvPr>
            <p:ph type="sldNum" sz="quarter" idx="12"/>
          </p:nvPr>
        </p:nvSpPr>
        <p:spPr/>
        <p:txBody>
          <a:bodyPr/>
          <a:lstStyle/>
          <a:p>
            <a:fld id="{B76B49FA-22BB-44F5-8EFA-E5C56FA3907E}" type="slidenum">
              <a:rPr lang="en-US" smtClean="0"/>
              <a:pPr/>
              <a:t>17</a:t>
            </a:fld>
            <a:endParaRPr lang="en-US" dirty="0"/>
          </a:p>
        </p:txBody>
      </p:sp>
      <p:graphicFrame>
        <p:nvGraphicFramePr>
          <p:cNvPr id="3" name="Object 2">
            <a:extLst>
              <a:ext uri="{FF2B5EF4-FFF2-40B4-BE49-F238E27FC236}">
                <a16:creationId xmlns:a16="http://schemas.microsoft.com/office/drawing/2014/main" id="{3664AC87-E9C7-7B4E-74E8-316289CED60D}"/>
              </a:ext>
            </a:extLst>
          </p:cNvPr>
          <p:cNvGraphicFramePr>
            <a:graphicFrameLocks noChangeAspect="1"/>
          </p:cNvGraphicFramePr>
          <p:nvPr/>
        </p:nvGraphicFramePr>
        <p:xfrm>
          <a:off x="40111" y="856965"/>
          <a:ext cx="11818112" cy="5791200"/>
        </p:xfrm>
        <a:graphic>
          <a:graphicData uri="http://schemas.openxmlformats.org/presentationml/2006/ole">
            <mc:AlternateContent xmlns:mc="http://schemas.openxmlformats.org/markup-compatibility/2006">
              <mc:Choice xmlns:v="urn:schemas-microsoft-com:vml" Requires="v">
                <p:oleObj name="Worksheet" r:id="rId2" imgW="6924697" imgH="2857420" progId="Excel.Sheet.12">
                  <p:link updateAutomatic="1"/>
                </p:oleObj>
              </mc:Choice>
              <mc:Fallback>
                <p:oleObj name="Worksheet" r:id="rId2" imgW="6924697" imgH="2857420" progId="Excel.Sheet.12">
                  <p:link updateAutomatic="1"/>
                  <p:pic>
                    <p:nvPicPr>
                      <p:cNvPr id="3" name="Object 2">
                        <a:extLst>
                          <a:ext uri="{FF2B5EF4-FFF2-40B4-BE49-F238E27FC236}">
                            <a16:creationId xmlns:a16="http://schemas.microsoft.com/office/drawing/2014/main" id="{3664AC87-E9C7-7B4E-74E8-316289CED60D}"/>
                          </a:ext>
                        </a:extLst>
                      </p:cNvPr>
                      <p:cNvPicPr/>
                      <p:nvPr/>
                    </p:nvPicPr>
                    <p:blipFill>
                      <a:blip r:embed="rId3"/>
                      <a:stretch>
                        <a:fillRect/>
                      </a:stretch>
                    </p:blipFill>
                    <p:spPr>
                      <a:xfrm>
                        <a:off x="40111" y="856965"/>
                        <a:ext cx="11818112" cy="5791200"/>
                      </a:xfrm>
                      <a:prstGeom prst="rect">
                        <a:avLst/>
                      </a:prstGeom>
                    </p:spPr>
                  </p:pic>
                </p:oleObj>
              </mc:Fallback>
            </mc:AlternateContent>
          </a:graphicData>
        </a:graphic>
      </p:graphicFrame>
    </p:spTree>
    <p:extLst>
      <p:ext uri="{BB962C8B-B14F-4D97-AF65-F5344CB8AC3E}">
        <p14:creationId xmlns:p14="http://schemas.microsoft.com/office/powerpoint/2010/main" val="188535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653E3-085B-8B09-D117-F953FFE381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747EB7-7351-9962-C310-7B2520D97E72}"/>
              </a:ext>
            </a:extLst>
          </p:cNvPr>
          <p:cNvSpPr>
            <a:spLocks noGrp="1"/>
          </p:cNvSpPr>
          <p:nvPr>
            <p:ph type="sldNum" sz="quarter" idx="12"/>
          </p:nvPr>
        </p:nvSpPr>
        <p:spPr/>
        <p:txBody>
          <a:bodyPr/>
          <a:lstStyle/>
          <a:p>
            <a:fld id="{B76B49FA-22BB-44F5-8EFA-E5C56FA3907E}" type="slidenum">
              <a:rPr lang="en-US" smtClean="0"/>
              <a:pPr/>
              <a:t>18</a:t>
            </a:fld>
            <a:endParaRPr lang="en-US" dirty="0"/>
          </a:p>
        </p:txBody>
      </p:sp>
      <p:sp>
        <p:nvSpPr>
          <p:cNvPr id="3" name="Title 2">
            <a:extLst>
              <a:ext uri="{FF2B5EF4-FFF2-40B4-BE49-F238E27FC236}">
                <a16:creationId xmlns:a16="http://schemas.microsoft.com/office/drawing/2014/main" id="{92F20D52-E632-96C7-CC68-E7D2FB18C74F}"/>
              </a:ext>
            </a:extLst>
          </p:cNvPr>
          <p:cNvSpPr>
            <a:spLocks noGrp="1"/>
          </p:cNvSpPr>
          <p:nvPr>
            <p:ph type="title"/>
          </p:nvPr>
        </p:nvSpPr>
        <p:spPr>
          <a:xfrm>
            <a:off x="152400" y="76200"/>
            <a:ext cx="9906000" cy="609600"/>
          </a:xfrm>
        </p:spPr>
        <p:txBody>
          <a:bodyPr>
            <a:norm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Reason for failure of indent from 20.12.2025 to 26.12.2025</a:t>
            </a:r>
            <a:endParaRPr lang="en-US" dirty="0"/>
          </a:p>
        </p:txBody>
      </p:sp>
      <p:graphicFrame>
        <p:nvGraphicFramePr>
          <p:cNvPr id="5" name="Object 4">
            <a:extLst>
              <a:ext uri="{FF2B5EF4-FFF2-40B4-BE49-F238E27FC236}">
                <a16:creationId xmlns:a16="http://schemas.microsoft.com/office/drawing/2014/main" id="{305E1DED-73AA-0B06-FF7F-2EEA69231A98}"/>
              </a:ext>
            </a:extLst>
          </p:cNvPr>
          <p:cNvGraphicFramePr>
            <a:graphicFrameLocks noChangeAspect="1"/>
          </p:cNvGraphicFramePr>
          <p:nvPr/>
        </p:nvGraphicFramePr>
        <p:xfrm>
          <a:off x="28977" y="838200"/>
          <a:ext cx="12010623" cy="5654675"/>
        </p:xfrm>
        <a:graphic>
          <a:graphicData uri="http://schemas.openxmlformats.org/presentationml/2006/ole">
            <mc:AlternateContent xmlns:mc="http://schemas.openxmlformats.org/markup-compatibility/2006">
              <mc:Choice xmlns:v="urn:schemas-microsoft-com:vml" Requires="v">
                <p:oleObj name="Worksheet" r:id="rId2" imgW="9210697" imgH="4467139" progId="Excel.Sheet.12">
                  <p:link updateAutomatic="1"/>
                </p:oleObj>
              </mc:Choice>
              <mc:Fallback>
                <p:oleObj name="Worksheet" r:id="rId2" imgW="9210697" imgH="4467139" progId="Excel.Sheet.12">
                  <p:link updateAutomatic="1"/>
                  <p:pic>
                    <p:nvPicPr>
                      <p:cNvPr id="5" name="Object 4">
                        <a:extLst>
                          <a:ext uri="{FF2B5EF4-FFF2-40B4-BE49-F238E27FC236}">
                            <a16:creationId xmlns:a16="http://schemas.microsoft.com/office/drawing/2014/main" id="{305E1DED-73AA-0B06-FF7F-2EEA69231A98}"/>
                          </a:ext>
                        </a:extLst>
                      </p:cNvPr>
                      <p:cNvPicPr/>
                      <p:nvPr/>
                    </p:nvPicPr>
                    <p:blipFill>
                      <a:blip r:embed="rId3"/>
                      <a:stretch>
                        <a:fillRect/>
                      </a:stretch>
                    </p:blipFill>
                    <p:spPr>
                      <a:xfrm>
                        <a:off x="28977" y="838200"/>
                        <a:ext cx="12010623" cy="5654675"/>
                      </a:xfrm>
                      <a:prstGeom prst="rect">
                        <a:avLst/>
                      </a:prstGeom>
                    </p:spPr>
                  </p:pic>
                </p:oleObj>
              </mc:Fallback>
            </mc:AlternateContent>
          </a:graphicData>
        </a:graphic>
      </p:graphicFrame>
    </p:spTree>
    <p:extLst>
      <p:ext uri="{BB962C8B-B14F-4D97-AF65-F5344CB8AC3E}">
        <p14:creationId xmlns:p14="http://schemas.microsoft.com/office/powerpoint/2010/main" val="1966236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30AF7-50A1-756F-341A-669C79C5D0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245F41-BC92-3399-CEFC-63240FC528C9}"/>
              </a:ext>
            </a:extLst>
          </p:cNvPr>
          <p:cNvSpPr>
            <a:spLocks noGrp="1"/>
          </p:cNvSpPr>
          <p:nvPr>
            <p:ph type="sldNum" sz="quarter" idx="12"/>
          </p:nvPr>
        </p:nvSpPr>
        <p:spPr/>
        <p:txBody>
          <a:bodyPr/>
          <a:lstStyle/>
          <a:p>
            <a:fld id="{B76B49FA-22BB-44F5-8EFA-E5C56FA3907E}" type="slidenum">
              <a:rPr lang="en-US" smtClean="0"/>
              <a:pPr/>
              <a:t>19</a:t>
            </a:fld>
            <a:endParaRPr lang="en-US" dirty="0"/>
          </a:p>
        </p:txBody>
      </p:sp>
      <p:sp>
        <p:nvSpPr>
          <p:cNvPr id="3" name="Title 2">
            <a:extLst>
              <a:ext uri="{FF2B5EF4-FFF2-40B4-BE49-F238E27FC236}">
                <a16:creationId xmlns:a16="http://schemas.microsoft.com/office/drawing/2014/main" id="{89B35954-5AFE-AFAC-F0B2-5164BDA8AF02}"/>
              </a:ext>
            </a:extLst>
          </p:cNvPr>
          <p:cNvSpPr>
            <a:spLocks noGrp="1"/>
          </p:cNvSpPr>
          <p:nvPr>
            <p:ph type="title"/>
          </p:nvPr>
        </p:nvSpPr>
        <p:spPr>
          <a:xfrm>
            <a:off x="152400" y="76200"/>
            <a:ext cx="9906000" cy="609600"/>
          </a:xfrm>
        </p:spPr>
        <p:txBody>
          <a:bodyPr>
            <a:normAutofit/>
          </a:bodyPr>
          <a:lstStyle/>
          <a:p>
            <a:r>
              <a:rPr lang="en-US" sz="2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Society &amp; village wise higher indent failure details 20.12.25 to 26.12.25 </a:t>
            </a:r>
          </a:p>
        </p:txBody>
      </p:sp>
      <p:graphicFrame>
        <p:nvGraphicFramePr>
          <p:cNvPr id="5" name="Object 4">
            <a:extLst>
              <a:ext uri="{FF2B5EF4-FFF2-40B4-BE49-F238E27FC236}">
                <a16:creationId xmlns:a16="http://schemas.microsoft.com/office/drawing/2014/main" id="{E37E6E0E-08C3-6545-0F2D-75152B3A99C6}"/>
              </a:ext>
            </a:extLst>
          </p:cNvPr>
          <p:cNvGraphicFramePr>
            <a:graphicFrameLocks noChangeAspect="1"/>
          </p:cNvGraphicFramePr>
          <p:nvPr/>
        </p:nvGraphicFramePr>
        <p:xfrm>
          <a:off x="266700" y="834992"/>
          <a:ext cx="11658600" cy="5654675"/>
        </p:xfrm>
        <a:graphic>
          <a:graphicData uri="http://schemas.openxmlformats.org/presentationml/2006/ole">
            <mc:AlternateContent xmlns:mc="http://schemas.openxmlformats.org/markup-compatibility/2006">
              <mc:Choice xmlns:v="urn:schemas-microsoft-com:vml" Requires="v">
                <p:oleObj name="Worksheet" r:id="rId2" imgW="10344195" imgH="10668013" progId="Excel.Sheet.12">
                  <p:link updateAutomatic="1"/>
                </p:oleObj>
              </mc:Choice>
              <mc:Fallback>
                <p:oleObj name="Worksheet" r:id="rId2" imgW="10344195" imgH="10668013" progId="Excel.Sheet.12">
                  <p:link updateAutomatic="1"/>
                  <p:pic>
                    <p:nvPicPr>
                      <p:cNvPr id="5" name="Object 4">
                        <a:extLst>
                          <a:ext uri="{FF2B5EF4-FFF2-40B4-BE49-F238E27FC236}">
                            <a16:creationId xmlns:a16="http://schemas.microsoft.com/office/drawing/2014/main" id="{E37E6E0E-08C3-6545-0F2D-75152B3A99C6}"/>
                          </a:ext>
                        </a:extLst>
                      </p:cNvPr>
                      <p:cNvPicPr/>
                      <p:nvPr/>
                    </p:nvPicPr>
                    <p:blipFill>
                      <a:blip r:embed="rId3"/>
                      <a:stretch>
                        <a:fillRect/>
                      </a:stretch>
                    </p:blipFill>
                    <p:spPr>
                      <a:xfrm>
                        <a:off x="266700" y="834992"/>
                        <a:ext cx="11658600" cy="5654675"/>
                      </a:xfrm>
                      <a:prstGeom prst="rect">
                        <a:avLst/>
                      </a:prstGeom>
                    </p:spPr>
                  </p:pic>
                </p:oleObj>
              </mc:Fallback>
            </mc:AlternateContent>
          </a:graphicData>
        </a:graphic>
      </p:graphicFrame>
    </p:spTree>
    <p:extLst>
      <p:ext uri="{BB962C8B-B14F-4D97-AF65-F5344CB8AC3E}">
        <p14:creationId xmlns:p14="http://schemas.microsoft.com/office/powerpoint/2010/main" val="156617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0C96C46-0797-15A8-B398-64AD25A66D14}"/>
              </a:ext>
            </a:extLst>
          </p:cNvPr>
          <p:cNvSpPr txBox="1"/>
          <p:nvPr/>
        </p:nvSpPr>
        <p:spPr>
          <a:xfrm>
            <a:off x="228601" y="267930"/>
            <a:ext cx="6169742" cy="461665"/>
          </a:xfrm>
          <a:prstGeom prst="rect">
            <a:avLst/>
          </a:prstGeom>
          <a:noFill/>
        </p:spPr>
        <p:txBody>
          <a:bodyPr wrap="square">
            <a:spAutoFit/>
          </a:bodyPr>
          <a:lstStyle/>
          <a:p>
            <a:r>
              <a:rPr lang="en-US" sz="2400" b="1" dirty="0">
                <a:solidFill>
                  <a:srgbClr val="002060"/>
                </a:solidFill>
              </a:rPr>
              <a:t>Production &amp; Sales (Budget vs Actual)</a:t>
            </a:r>
            <a:endParaRPr lang="en-IN" sz="2400" dirty="0"/>
          </a:p>
        </p:txBody>
      </p:sp>
      <p:graphicFrame>
        <p:nvGraphicFramePr>
          <p:cNvPr id="9" name="Table 8">
            <a:extLst>
              <a:ext uri="{FF2B5EF4-FFF2-40B4-BE49-F238E27FC236}">
                <a16:creationId xmlns:a16="http://schemas.microsoft.com/office/drawing/2014/main" id="{7982A96D-8793-8AF5-1CD7-1D07A5633457}"/>
              </a:ext>
            </a:extLst>
          </p:cNvPr>
          <p:cNvGraphicFramePr>
            <a:graphicFrameLocks noGrp="1"/>
          </p:cNvGraphicFramePr>
          <p:nvPr/>
        </p:nvGraphicFramePr>
        <p:xfrm>
          <a:off x="685800" y="3973287"/>
          <a:ext cx="11146972" cy="2743202"/>
        </p:xfrm>
        <a:graphic>
          <a:graphicData uri="http://schemas.openxmlformats.org/drawingml/2006/table">
            <a:tbl>
              <a:tblPr firstRow="1" bandRow="1">
                <a:tableStyleId>{5C22544A-7EE6-4342-B048-85BDC9FD1C3A}</a:tableStyleId>
              </a:tblPr>
              <a:tblGrid>
                <a:gridCol w="1776263">
                  <a:extLst>
                    <a:ext uri="{9D8B030D-6E8A-4147-A177-3AD203B41FA5}">
                      <a16:colId xmlns:a16="http://schemas.microsoft.com/office/drawing/2014/main" val="495767840"/>
                    </a:ext>
                  </a:extLst>
                </a:gridCol>
                <a:gridCol w="1593881">
                  <a:extLst>
                    <a:ext uri="{9D8B030D-6E8A-4147-A177-3AD203B41FA5}">
                      <a16:colId xmlns:a16="http://schemas.microsoft.com/office/drawing/2014/main" val="415532305"/>
                    </a:ext>
                  </a:extLst>
                </a:gridCol>
                <a:gridCol w="1483307">
                  <a:extLst>
                    <a:ext uri="{9D8B030D-6E8A-4147-A177-3AD203B41FA5}">
                      <a16:colId xmlns:a16="http://schemas.microsoft.com/office/drawing/2014/main" val="2499440648"/>
                    </a:ext>
                  </a:extLst>
                </a:gridCol>
                <a:gridCol w="1641912">
                  <a:extLst>
                    <a:ext uri="{9D8B030D-6E8A-4147-A177-3AD203B41FA5}">
                      <a16:colId xmlns:a16="http://schemas.microsoft.com/office/drawing/2014/main" val="3893166795"/>
                    </a:ext>
                  </a:extLst>
                </a:gridCol>
                <a:gridCol w="1487015">
                  <a:extLst>
                    <a:ext uri="{9D8B030D-6E8A-4147-A177-3AD203B41FA5}">
                      <a16:colId xmlns:a16="http://schemas.microsoft.com/office/drawing/2014/main" val="620658925"/>
                    </a:ext>
                  </a:extLst>
                </a:gridCol>
                <a:gridCol w="1670671">
                  <a:extLst>
                    <a:ext uri="{9D8B030D-6E8A-4147-A177-3AD203B41FA5}">
                      <a16:colId xmlns:a16="http://schemas.microsoft.com/office/drawing/2014/main" val="3259912235"/>
                    </a:ext>
                  </a:extLst>
                </a:gridCol>
                <a:gridCol w="1493923">
                  <a:extLst>
                    <a:ext uri="{9D8B030D-6E8A-4147-A177-3AD203B41FA5}">
                      <a16:colId xmlns:a16="http://schemas.microsoft.com/office/drawing/2014/main" val="1422001024"/>
                    </a:ext>
                  </a:extLst>
                </a:gridCol>
              </a:tblGrid>
              <a:tr h="477320">
                <a:tc gridSpan="7">
                  <a:txBody>
                    <a:bodyPr/>
                    <a:lstStyle/>
                    <a:p>
                      <a:pPr algn="ctr"/>
                      <a:r>
                        <a:rPr lang="en-IN" sz="1800" dirty="0">
                          <a:solidFill>
                            <a:srgbClr val="002060"/>
                          </a:solidFill>
                        </a:rPr>
                        <a:t>Sales (F.Y.2025-26) </a:t>
                      </a:r>
                    </a:p>
                  </a:txBody>
                  <a:tcPr anchor="ctr">
                    <a:solidFill>
                      <a:srgbClr val="FFC000"/>
                    </a:solidFill>
                  </a:tcPr>
                </a:tc>
                <a:tc hMerge="1">
                  <a:txBody>
                    <a:bodyPr/>
                    <a:lstStyle/>
                    <a:p>
                      <a:endParaRPr lang="en-IN"/>
                    </a:p>
                  </a:txBody>
                  <a:tcPr/>
                </a:tc>
                <a:tc hMerge="1">
                  <a:txBody>
                    <a:bodyPr/>
                    <a:lstStyle/>
                    <a:p>
                      <a:endParaRPr/>
                    </a:p>
                  </a:txBody>
                  <a:tcPr>
                    <a:solidFill>
                      <a:srgbClr val="FFC000"/>
                    </a:solidFill>
                  </a:tcPr>
                </a:tc>
                <a:tc hMerge="1">
                  <a:txBody>
                    <a:bodyPr/>
                    <a:lstStyle/>
                    <a:p>
                      <a:endParaRPr lang="en-IN" dirty="0"/>
                    </a:p>
                  </a:txBody>
                  <a:tcPr>
                    <a:solidFill>
                      <a:srgbClr val="FFC000"/>
                    </a:solidFill>
                  </a:tcPr>
                </a:tc>
                <a:tc hMerge="1">
                  <a:txBody>
                    <a:bodyPr/>
                    <a:lstStyle/>
                    <a:p>
                      <a:endParaRPr lang="en-IN" dirty="0"/>
                    </a:p>
                  </a:txBody>
                  <a:tcPr>
                    <a:solidFill>
                      <a:srgbClr val="FFC000"/>
                    </a:solidFill>
                  </a:tcPr>
                </a:tc>
                <a:tc hMerge="1">
                  <a:txBody>
                    <a:bodyPr/>
                    <a:lstStyle/>
                    <a:p>
                      <a:pPr algn="ctr"/>
                      <a:endParaRPr lang="en-IN" dirty="0">
                        <a:solidFill>
                          <a:schemeClr val="tx1"/>
                        </a:solidFill>
                      </a:endParaRPr>
                    </a:p>
                  </a:txBody>
                  <a:tcPr>
                    <a:solidFill>
                      <a:srgbClr val="FFC000"/>
                    </a:solidFill>
                  </a:tcPr>
                </a:tc>
                <a:tc hMerge="1">
                  <a:txBody>
                    <a:bodyPr/>
                    <a:lstStyle/>
                    <a:p>
                      <a:pPr algn="ctr"/>
                      <a:endParaRPr lang="en-IN" sz="1400" dirty="0">
                        <a:solidFill>
                          <a:schemeClr val="tx1"/>
                        </a:solidFill>
                      </a:endParaRPr>
                    </a:p>
                  </a:txBody>
                  <a:tcPr>
                    <a:solidFill>
                      <a:srgbClr val="FFC000"/>
                    </a:solidFill>
                  </a:tcPr>
                </a:tc>
                <a:extLst>
                  <a:ext uri="{0D108BD9-81ED-4DB2-BD59-A6C34878D82A}">
                    <a16:rowId xmlns:a16="http://schemas.microsoft.com/office/drawing/2014/main" val="4005779603"/>
                  </a:ext>
                </a:extLst>
              </a:tr>
              <a:tr h="468418">
                <a:tc rowSpan="2">
                  <a:txBody>
                    <a:bodyPr/>
                    <a:lstStyle/>
                    <a:p>
                      <a:r>
                        <a:rPr lang="en-IN" sz="1400" b="1" dirty="0">
                          <a:solidFill>
                            <a:srgbClr val="002060"/>
                          </a:solidFill>
                        </a:rPr>
                        <a:t>Particulars</a:t>
                      </a:r>
                    </a:p>
                  </a:txBody>
                  <a:tcPr anchor="ctr">
                    <a:solidFill>
                      <a:srgbClr val="FFC000"/>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dirty="0">
                          <a:solidFill>
                            <a:srgbClr val="002060"/>
                          </a:solidFill>
                        </a:rPr>
                        <a:t>Current Month (Jan ,26)</a:t>
                      </a:r>
                    </a:p>
                  </a:txBody>
                  <a:tcPr anchor="ctr">
                    <a:solidFill>
                      <a:srgbClr val="FFC000"/>
                    </a:solidFill>
                  </a:tcPr>
                </a:tc>
                <a:tc hMerge="1">
                  <a:txBody>
                    <a:bodyPr/>
                    <a:lstStyle/>
                    <a:p>
                      <a:endParaRPr lang="en-IN" dirty="0"/>
                    </a:p>
                  </a:txBody>
                  <a:tcPr>
                    <a:solidFill>
                      <a:srgbClr val="FFC000"/>
                    </a:solidFill>
                  </a:tcPr>
                </a:tc>
                <a:tc gridSpan="2">
                  <a:txBody>
                    <a:bodyPr/>
                    <a:lstStyle/>
                    <a:p>
                      <a:pPr algn="ctr"/>
                      <a:r>
                        <a:rPr lang="en-IN" sz="1400" b="1" dirty="0">
                          <a:solidFill>
                            <a:srgbClr val="002060"/>
                          </a:solidFill>
                        </a:rPr>
                        <a:t>Last Month (Dec,25)</a:t>
                      </a:r>
                    </a:p>
                  </a:txBody>
                  <a:tcPr anchor="ctr">
                    <a:solidFill>
                      <a:srgbClr val="FFC000"/>
                    </a:solidFill>
                  </a:tcPr>
                </a:tc>
                <a:tc hMerge="1">
                  <a:txBody>
                    <a:bodyPr/>
                    <a:lstStyle/>
                    <a:p>
                      <a:endParaRPr lang="en-IN" dirty="0"/>
                    </a:p>
                  </a:txBody>
                  <a:tcPr>
                    <a:solidFill>
                      <a:srgbClr val="FFC000"/>
                    </a:solidFill>
                  </a:tcPr>
                </a:tc>
                <a:tc gridSpan="2">
                  <a:txBody>
                    <a:bodyPr/>
                    <a:lstStyle/>
                    <a:p>
                      <a:pPr algn="ctr"/>
                      <a:r>
                        <a:rPr lang="en-IN" sz="1400" b="1" dirty="0">
                          <a:solidFill>
                            <a:srgbClr val="002060"/>
                          </a:solidFill>
                        </a:rPr>
                        <a:t>YTD Till Last Month (Up to Dec,25)</a:t>
                      </a:r>
                    </a:p>
                  </a:txBody>
                  <a:tcPr anchor="ctr">
                    <a:solidFill>
                      <a:srgbClr val="FFC000"/>
                    </a:solidFill>
                  </a:tcPr>
                </a:tc>
                <a:tc hMerge="1">
                  <a:txBody>
                    <a:bodyPr/>
                    <a:lstStyle/>
                    <a:p>
                      <a:pPr algn="ctr"/>
                      <a:endParaRPr lang="en-IN" dirty="0"/>
                    </a:p>
                  </a:txBody>
                  <a:tcPr>
                    <a:solidFill>
                      <a:srgbClr val="FFC000"/>
                    </a:solidFill>
                  </a:tcPr>
                </a:tc>
                <a:extLst>
                  <a:ext uri="{0D108BD9-81ED-4DB2-BD59-A6C34878D82A}">
                    <a16:rowId xmlns:a16="http://schemas.microsoft.com/office/drawing/2014/main" val="3972699469"/>
                  </a:ext>
                </a:extLst>
              </a:tr>
              <a:tr h="676202">
                <a:tc vMerge="1">
                  <a:txBody>
                    <a:bodyPr/>
                    <a:lstStyle/>
                    <a:p>
                      <a:endParaRPr lang="en-IN" dirty="0"/>
                    </a:p>
                  </a:txBody>
                  <a:tcP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chemeClr val="tx1"/>
                          </a:solidFill>
                        </a:rPr>
                        <a:t>Actual-till  3</a:t>
                      </a:r>
                      <a:r>
                        <a:rPr lang="en-IN" sz="1400" b="1" baseline="30000" dirty="0">
                          <a:solidFill>
                            <a:schemeClr val="tx1"/>
                          </a:solidFill>
                        </a:rPr>
                        <a:t>rd  </a:t>
                      </a:r>
                      <a:r>
                        <a:rPr lang="en-IN" sz="1400" b="1" dirty="0">
                          <a:solidFill>
                            <a:schemeClr val="tx1"/>
                          </a:solidFill>
                        </a:rPr>
                        <a:t>, Jan-26</a:t>
                      </a:r>
                    </a:p>
                  </a:txBody>
                  <a:tcPr anchor="ct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rgbClr val="002060"/>
                          </a:solidFill>
                        </a:rPr>
                        <a:t>Actual</a:t>
                      </a:r>
                    </a:p>
                  </a:txBody>
                  <a:tcPr anchor="ct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rgbClr val="002060"/>
                          </a:solidFill>
                        </a:rPr>
                        <a:t>Actual </a:t>
                      </a:r>
                    </a:p>
                  </a:txBody>
                  <a:tcPr anchor="ctr">
                    <a:solidFill>
                      <a:srgbClr val="FFC000"/>
                    </a:solidFill>
                  </a:tcPr>
                </a:tc>
                <a:extLst>
                  <a:ext uri="{0D108BD9-81ED-4DB2-BD59-A6C34878D82A}">
                    <a16:rowId xmlns:a16="http://schemas.microsoft.com/office/drawing/2014/main" val="740052628"/>
                  </a:ext>
                </a:extLst>
              </a:tr>
              <a:tr h="397766">
                <a:tc>
                  <a:txBody>
                    <a:bodyPr/>
                    <a:lstStyle/>
                    <a:p>
                      <a:pPr algn="ctr"/>
                      <a:r>
                        <a:rPr lang="en-IN" sz="1400" b="1" dirty="0">
                          <a:solidFill>
                            <a:srgbClr val="002060"/>
                          </a:solidFill>
                        </a:rPr>
                        <a:t>Sugar (LQ)</a:t>
                      </a:r>
                    </a:p>
                  </a:txBody>
                  <a:tcPr anchor="ctr">
                    <a:solidFill>
                      <a:schemeClr val="bg1">
                        <a:lumMod val="95000"/>
                      </a:schemeClr>
                    </a:solidFill>
                  </a:tcPr>
                </a:tc>
                <a:tc>
                  <a:txBody>
                    <a:bodyPr/>
                    <a:lstStyle/>
                    <a:p>
                      <a:pPr algn="ctr" fontAlgn="b"/>
                      <a:r>
                        <a:rPr lang="en-IN" sz="1600" b="0" i="0" u="none" strike="noStrike" dirty="0">
                          <a:solidFill>
                            <a:srgbClr val="000000"/>
                          </a:solidFill>
                          <a:effectLst/>
                          <a:latin typeface="Aptos Narrow"/>
                        </a:rPr>
                        <a:t>               2.25</a:t>
                      </a: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0.06</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a:solidFill>
                            <a:srgbClr val="000000"/>
                          </a:solidFill>
                          <a:effectLst/>
                          <a:latin typeface="Aptos Narrow"/>
                        </a:rPr>
                        <a:t>     </a:t>
                      </a:r>
                      <a:r>
                        <a:rPr lang="en-US" sz="1600" b="0" i="0" u="none" strike="noStrike" dirty="0">
                          <a:solidFill>
                            <a:srgbClr val="000000"/>
                          </a:solidFill>
                          <a:effectLst/>
                          <a:latin typeface="Aptos Narrow"/>
                        </a:rPr>
                        <a:t>0.94</a:t>
                      </a:r>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0.97</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dirty="0">
                          <a:solidFill>
                            <a:srgbClr val="000000"/>
                          </a:solidFill>
                          <a:effectLst/>
                          <a:latin typeface="Aptos Narrow"/>
                        </a:rPr>
                        <a:t>   10.63</a:t>
                      </a:r>
                    </a:p>
                  </a:txBody>
                  <a:tcPr marL="6350" marR="6350" marT="6350" marB="0" anchor="b">
                    <a:solidFill>
                      <a:schemeClr val="bg1">
                        <a:lumMod val="95000"/>
                      </a:schemeClr>
                    </a:solidFill>
                  </a:tcPr>
                </a:tc>
                <a:tc>
                  <a:txBody>
                    <a:bodyPr/>
                    <a:lstStyle/>
                    <a:p>
                      <a:pPr algn="ctr" rtl="0" fontAlgn="b"/>
                      <a:r>
                        <a:rPr lang="en-IN" sz="1600" b="0" i="0" u="none" strike="noStrike" dirty="0">
                          <a:solidFill>
                            <a:srgbClr val="000000"/>
                          </a:solidFill>
                          <a:effectLst/>
                          <a:latin typeface="Aptos Narrow" panose="020B0004020202020204" pitchFamily="34" charset="0"/>
                        </a:rPr>
                        <a:t>10.45</a:t>
                      </a:r>
                    </a:p>
                  </a:txBody>
                  <a:tcPr marL="6350" marR="6350" marT="6350" marB="0" anchor="b">
                    <a:solidFill>
                      <a:schemeClr val="bg1">
                        <a:lumMod val="95000"/>
                      </a:schemeClr>
                    </a:solidFill>
                  </a:tcPr>
                </a:tc>
                <a:extLst>
                  <a:ext uri="{0D108BD9-81ED-4DB2-BD59-A6C34878D82A}">
                    <a16:rowId xmlns:a16="http://schemas.microsoft.com/office/drawing/2014/main" val="3637398949"/>
                  </a:ext>
                </a:extLst>
              </a:tr>
              <a:tr h="397766">
                <a:tc>
                  <a:txBody>
                    <a:bodyPr/>
                    <a:lstStyle/>
                    <a:p>
                      <a:pPr algn="ctr"/>
                      <a:r>
                        <a:rPr lang="en-IN" sz="1400" b="1" dirty="0">
                          <a:solidFill>
                            <a:srgbClr val="002060"/>
                          </a:solidFill>
                        </a:rPr>
                        <a:t>Power (LU) </a:t>
                      </a:r>
                    </a:p>
                  </a:txBody>
                  <a:tcPr anchor="ctr">
                    <a:solidFill>
                      <a:schemeClr val="bg1">
                        <a:lumMod val="95000"/>
                      </a:schemeClr>
                    </a:solidFill>
                  </a:tcPr>
                </a:tc>
                <a:tc>
                  <a:txBody>
                    <a:bodyPr/>
                    <a:lstStyle/>
                    <a:p>
                      <a:pPr algn="ctr" fontAlgn="b"/>
                      <a:r>
                        <a:rPr lang="en-IN" sz="1600" b="0" i="0" u="none" strike="noStrike" dirty="0">
                          <a:solidFill>
                            <a:schemeClr val="tx1"/>
                          </a:solidFill>
                          <a:effectLst/>
                          <a:latin typeface="Aptos Narrow"/>
                        </a:rPr>
                        <a:t>         163.94</a:t>
                      </a: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15.81</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dirty="0">
                          <a:solidFill>
                            <a:schemeClr val="tx1"/>
                          </a:solidFill>
                          <a:effectLst/>
                          <a:latin typeface="Aptos Narrow"/>
                        </a:rPr>
                        <a:t>165.81</a:t>
                      </a:r>
                      <a:endParaRPr lang="en-IN" sz="1600" b="0"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167.09</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dirty="0">
                          <a:solidFill>
                            <a:schemeClr val="tx1"/>
                          </a:solidFill>
                          <a:effectLst/>
                          <a:latin typeface="Aptos Narrow"/>
                        </a:rPr>
                        <a:t>382.83</a:t>
                      </a:r>
                    </a:p>
                  </a:txBody>
                  <a:tcPr marL="6350" marR="6350" marT="6350" marB="0" anchor="b">
                    <a:solidFill>
                      <a:schemeClr val="bg1">
                        <a:lumMod val="95000"/>
                      </a:schemeClr>
                    </a:solidFill>
                  </a:tcPr>
                </a:tc>
                <a:tc>
                  <a:txBody>
                    <a:bodyPr/>
                    <a:lstStyle/>
                    <a:p>
                      <a:pPr algn="ctr" rtl="0" fontAlgn="b"/>
                      <a:r>
                        <a:rPr lang="en-IN" sz="1600" b="0" i="0" u="none" strike="noStrike" dirty="0">
                          <a:solidFill>
                            <a:srgbClr val="000000"/>
                          </a:solidFill>
                          <a:effectLst/>
                          <a:latin typeface="Aptos Narrow" panose="020B0004020202020204" pitchFamily="34" charset="0"/>
                        </a:rPr>
                        <a:t>382.20</a:t>
                      </a:r>
                    </a:p>
                  </a:txBody>
                  <a:tcPr marL="6350" marR="6350" marT="6350" marB="0" anchor="b">
                    <a:solidFill>
                      <a:schemeClr val="bg1">
                        <a:lumMod val="95000"/>
                      </a:schemeClr>
                    </a:solidFill>
                  </a:tcPr>
                </a:tc>
                <a:extLst>
                  <a:ext uri="{0D108BD9-81ED-4DB2-BD59-A6C34878D82A}">
                    <a16:rowId xmlns:a16="http://schemas.microsoft.com/office/drawing/2014/main" val="1821792617"/>
                  </a:ext>
                </a:extLst>
              </a:tr>
              <a:tr h="325730">
                <a:tc>
                  <a:txBody>
                    <a:bodyPr/>
                    <a:lstStyle/>
                    <a:p>
                      <a:pPr algn="ctr"/>
                      <a:r>
                        <a:rPr lang="en-IN" sz="1400" b="1" dirty="0">
                          <a:solidFill>
                            <a:srgbClr val="002060"/>
                          </a:solidFill>
                        </a:rPr>
                        <a:t>Ethanol (LL)</a:t>
                      </a:r>
                    </a:p>
                  </a:txBody>
                  <a:tcPr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600" b="0" i="0" u="none" strike="noStrike" dirty="0">
                          <a:solidFill>
                            <a:srgbClr val="000000"/>
                          </a:solidFill>
                          <a:effectLst/>
                          <a:latin typeface="Aptos Narrow"/>
                        </a:rPr>
                        <a:t>            30.00</a:t>
                      </a: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3.15 </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a:rPr>
                        <a:t>   37.20</a:t>
                      </a:r>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37.65</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dirty="0">
                          <a:solidFill>
                            <a:schemeClr val="tx1"/>
                          </a:solidFill>
                          <a:effectLst/>
                          <a:latin typeface="Aptos Narrow"/>
                        </a:rPr>
                        <a:t>272.91</a:t>
                      </a:r>
                    </a:p>
                  </a:txBody>
                  <a:tcPr marL="6350" marR="6350" marT="6350" marB="0" anchor="b">
                    <a:solidFill>
                      <a:schemeClr val="bg1">
                        <a:lumMod val="95000"/>
                      </a:schemeClr>
                    </a:solidFill>
                  </a:tcPr>
                </a:tc>
                <a:tc>
                  <a:txBody>
                    <a:bodyPr/>
                    <a:lstStyle/>
                    <a:p>
                      <a:pPr algn="ctr" rtl="0" fontAlgn="b"/>
                      <a:r>
                        <a:rPr lang="en-IN" sz="1600" b="0" i="0" u="none" strike="noStrike" dirty="0">
                          <a:solidFill>
                            <a:srgbClr val="000000"/>
                          </a:solidFill>
                          <a:effectLst/>
                          <a:latin typeface="Aptos Narrow" panose="020B0004020202020204" pitchFamily="34" charset="0"/>
                        </a:rPr>
                        <a:t>269.44</a:t>
                      </a:r>
                    </a:p>
                  </a:txBody>
                  <a:tcPr marL="6350" marR="6350" marT="6350" marB="0" anchor="b">
                    <a:solidFill>
                      <a:schemeClr val="bg1">
                        <a:lumMod val="95000"/>
                      </a:schemeClr>
                    </a:solidFill>
                  </a:tcPr>
                </a:tc>
                <a:extLst>
                  <a:ext uri="{0D108BD9-81ED-4DB2-BD59-A6C34878D82A}">
                    <a16:rowId xmlns:a16="http://schemas.microsoft.com/office/drawing/2014/main" val="2519919135"/>
                  </a:ext>
                </a:extLst>
              </a:tr>
            </a:tbl>
          </a:graphicData>
        </a:graphic>
      </p:graphicFrame>
      <p:graphicFrame>
        <p:nvGraphicFramePr>
          <p:cNvPr id="2" name="Table 1">
            <a:extLst>
              <a:ext uri="{FF2B5EF4-FFF2-40B4-BE49-F238E27FC236}">
                <a16:creationId xmlns:a16="http://schemas.microsoft.com/office/drawing/2014/main" id="{40F20C98-7C8B-2A74-CE12-1C886307850B}"/>
              </a:ext>
            </a:extLst>
          </p:cNvPr>
          <p:cNvGraphicFramePr>
            <a:graphicFrameLocks noGrp="1"/>
          </p:cNvGraphicFramePr>
          <p:nvPr/>
        </p:nvGraphicFramePr>
        <p:xfrm>
          <a:off x="685800" y="639149"/>
          <a:ext cx="11146971" cy="3105537"/>
        </p:xfrm>
        <a:graphic>
          <a:graphicData uri="http://schemas.openxmlformats.org/drawingml/2006/table">
            <a:tbl>
              <a:tblPr firstRow="1" bandRow="1">
                <a:tableStyleId>{5C22544A-7EE6-4342-B048-85BDC9FD1C3A}</a:tableStyleId>
              </a:tblPr>
              <a:tblGrid>
                <a:gridCol w="1801771">
                  <a:extLst>
                    <a:ext uri="{9D8B030D-6E8A-4147-A177-3AD203B41FA5}">
                      <a16:colId xmlns:a16="http://schemas.microsoft.com/office/drawing/2014/main" val="495767840"/>
                    </a:ext>
                  </a:extLst>
                </a:gridCol>
                <a:gridCol w="1538098">
                  <a:extLst>
                    <a:ext uri="{9D8B030D-6E8A-4147-A177-3AD203B41FA5}">
                      <a16:colId xmlns:a16="http://schemas.microsoft.com/office/drawing/2014/main" val="415532305"/>
                    </a:ext>
                  </a:extLst>
                </a:gridCol>
                <a:gridCol w="1625989">
                  <a:extLst>
                    <a:ext uri="{9D8B030D-6E8A-4147-A177-3AD203B41FA5}">
                      <a16:colId xmlns:a16="http://schemas.microsoft.com/office/drawing/2014/main" val="2499440648"/>
                    </a:ext>
                  </a:extLst>
                </a:gridCol>
                <a:gridCol w="1549084">
                  <a:extLst>
                    <a:ext uri="{9D8B030D-6E8A-4147-A177-3AD203B41FA5}">
                      <a16:colId xmlns:a16="http://schemas.microsoft.com/office/drawing/2014/main" val="3893166795"/>
                    </a:ext>
                  </a:extLst>
                </a:gridCol>
                <a:gridCol w="1483165">
                  <a:extLst>
                    <a:ext uri="{9D8B030D-6E8A-4147-A177-3AD203B41FA5}">
                      <a16:colId xmlns:a16="http://schemas.microsoft.com/office/drawing/2014/main" val="620658925"/>
                    </a:ext>
                  </a:extLst>
                </a:gridCol>
                <a:gridCol w="1669935">
                  <a:extLst>
                    <a:ext uri="{9D8B030D-6E8A-4147-A177-3AD203B41FA5}">
                      <a16:colId xmlns:a16="http://schemas.microsoft.com/office/drawing/2014/main" val="3259912235"/>
                    </a:ext>
                  </a:extLst>
                </a:gridCol>
                <a:gridCol w="1478929">
                  <a:extLst>
                    <a:ext uri="{9D8B030D-6E8A-4147-A177-3AD203B41FA5}">
                      <a16:colId xmlns:a16="http://schemas.microsoft.com/office/drawing/2014/main" val="1422001024"/>
                    </a:ext>
                  </a:extLst>
                </a:gridCol>
              </a:tblGrid>
              <a:tr h="529605">
                <a:tc gridSpan="7">
                  <a:txBody>
                    <a:bodyPr/>
                    <a:lstStyle/>
                    <a:p>
                      <a:pPr algn="ctr"/>
                      <a:r>
                        <a:rPr lang="en-IN" sz="1800" dirty="0">
                          <a:solidFill>
                            <a:srgbClr val="002060"/>
                          </a:solidFill>
                        </a:rPr>
                        <a:t>Production (F.Y. 2025-26)</a:t>
                      </a:r>
                    </a:p>
                  </a:txBody>
                  <a:tcPr>
                    <a:solidFill>
                      <a:srgbClr val="FFC000"/>
                    </a:solidFill>
                  </a:tcPr>
                </a:tc>
                <a:tc hMerge="1">
                  <a:txBody>
                    <a:bodyPr/>
                    <a:lstStyle/>
                    <a:p>
                      <a:endParaRPr lang="en-IN"/>
                    </a:p>
                  </a:txBody>
                  <a:tcPr/>
                </a:tc>
                <a:tc hMerge="1">
                  <a:txBody>
                    <a:bodyPr/>
                    <a:lstStyle/>
                    <a:p>
                      <a:endParaRPr/>
                    </a:p>
                  </a:txBody>
                  <a:tcPr>
                    <a:solidFill>
                      <a:srgbClr val="FFC000"/>
                    </a:solidFill>
                  </a:tcPr>
                </a:tc>
                <a:tc hMerge="1">
                  <a:txBody>
                    <a:bodyPr/>
                    <a:lstStyle/>
                    <a:p>
                      <a:endParaRPr lang="en-IN" dirty="0"/>
                    </a:p>
                  </a:txBody>
                  <a:tcPr>
                    <a:solidFill>
                      <a:srgbClr val="FFC000"/>
                    </a:solidFill>
                  </a:tcPr>
                </a:tc>
                <a:tc hMerge="1">
                  <a:txBody>
                    <a:bodyPr/>
                    <a:lstStyle/>
                    <a:p>
                      <a:endParaRPr lang="en-IN" dirty="0"/>
                    </a:p>
                  </a:txBody>
                  <a:tcPr>
                    <a:solidFill>
                      <a:srgbClr val="FFC000"/>
                    </a:solidFill>
                  </a:tcPr>
                </a:tc>
                <a:tc hMerge="1">
                  <a:txBody>
                    <a:bodyPr/>
                    <a:lstStyle/>
                    <a:p>
                      <a:pPr algn="ctr"/>
                      <a:endParaRPr lang="en-IN" dirty="0">
                        <a:solidFill>
                          <a:schemeClr val="tx1"/>
                        </a:solidFill>
                      </a:endParaRPr>
                    </a:p>
                  </a:txBody>
                  <a:tcPr>
                    <a:solidFill>
                      <a:srgbClr val="FFC000"/>
                    </a:solidFill>
                  </a:tcPr>
                </a:tc>
                <a:tc hMerge="1">
                  <a:txBody>
                    <a:bodyPr/>
                    <a:lstStyle/>
                    <a:p>
                      <a:pPr algn="ctr"/>
                      <a:endParaRPr lang="en-IN" sz="1400" dirty="0">
                        <a:solidFill>
                          <a:schemeClr val="tx1"/>
                        </a:solidFill>
                      </a:endParaRPr>
                    </a:p>
                  </a:txBody>
                  <a:tcPr>
                    <a:solidFill>
                      <a:srgbClr val="FFC000"/>
                    </a:solidFill>
                  </a:tcPr>
                </a:tc>
                <a:extLst>
                  <a:ext uri="{0D108BD9-81ED-4DB2-BD59-A6C34878D82A}">
                    <a16:rowId xmlns:a16="http://schemas.microsoft.com/office/drawing/2014/main" val="4005779603"/>
                  </a:ext>
                </a:extLst>
              </a:tr>
              <a:tr h="611073">
                <a:tc rowSpan="2">
                  <a:txBody>
                    <a:bodyPr/>
                    <a:lstStyle/>
                    <a:p>
                      <a:pPr algn="ctr"/>
                      <a:r>
                        <a:rPr lang="en-IN" sz="1400" b="1" dirty="0">
                          <a:solidFill>
                            <a:srgbClr val="002060"/>
                          </a:solidFill>
                        </a:rPr>
                        <a:t>Particulars</a:t>
                      </a:r>
                    </a:p>
                  </a:txBody>
                  <a:tcPr anchor="ctr">
                    <a:solidFill>
                      <a:srgbClr val="FFC000"/>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dirty="0">
                          <a:solidFill>
                            <a:srgbClr val="002060"/>
                          </a:solidFill>
                        </a:rPr>
                        <a:t>Current Month (Jan,26)</a:t>
                      </a:r>
                    </a:p>
                  </a:txBody>
                  <a:tcPr anchor="ctr">
                    <a:solidFill>
                      <a:srgbClr val="FFC000"/>
                    </a:solidFill>
                  </a:tcPr>
                </a:tc>
                <a:tc hMerge="1">
                  <a:txBody>
                    <a:bodyPr/>
                    <a:lstStyle/>
                    <a:p>
                      <a:endParaRPr lang="en-IN" dirty="0"/>
                    </a:p>
                  </a:txBody>
                  <a:tcPr>
                    <a:solidFill>
                      <a:srgbClr val="FFC000"/>
                    </a:solidFill>
                  </a:tcPr>
                </a:tc>
                <a:tc gridSpan="2">
                  <a:txBody>
                    <a:bodyPr/>
                    <a:lstStyle/>
                    <a:p>
                      <a:pPr algn="ctr"/>
                      <a:r>
                        <a:rPr lang="en-IN" sz="1400" b="1" dirty="0">
                          <a:solidFill>
                            <a:srgbClr val="002060"/>
                          </a:solidFill>
                        </a:rPr>
                        <a:t>Last Month (Dec,25)</a:t>
                      </a:r>
                    </a:p>
                  </a:txBody>
                  <a:tcPr anchor="ctr">
                    <a:solidFill>
                      <a:srgbClr val="FFC000"/>
                    </a:solidFill>
                  </a:tcPr>
                </a:tc>
                <a:tc hMerge="1">
                  <a:txBody>
                    <a:bodyPr/>
                    <a:lstStyle/>
                    <a:p>
                      <a:endParaRPr lang="en-IN" dirty="0"/>
                    </a:p>
                  </a:txBody>
                  <a:tcPr>
                    <a:solidFill>
                      <a:srgbClr val="FFC000"/>
                    </a:solidFill>
                  </a:tcPr>
                </a:tc>
                <a:tc gridSpan="2">
                  <a:txBody>
                    <a:bodyPr/>
                    <a:lstStyle/>
                    <a:p>
                      <a:pPr algn="ctr"/>
                      <a:r>
                        <a:rPr lang="en-IN" sz="1400" b="1" dirty="0">
                          <a:solidFill>
                            <a:srgbClr val="002060"/>
                          </a:solidFill>
                        </a:rPr>
                        <a:t>YTD Till Last Month (Up to Dec,25)</a:t>
                      </a:r>
                    </a:p>
                  </a:txBody>
                  <a:tcPr anchor="ctr">
                    <a:solidFill>
                      <a:srgbClr val="FFC000"/>
                    </a:solidFill>
                  </a:tcPr>
                </a:tc>
                <a:tc hMerge="1">
                  <a:txBody>
                    <a:bodyPr/>
                    <a:lstStyle/>
                    <a:p>
                      <a:pPr algn="ctr"/>
                      <a:endParaRPr lang="en-IN" dirty="0"/>
                    </a:p>
                  </a:txBody>
                  <a:tcPr>
                    <a:solidFill>
                      <a:srgbClr val="FFC000"/>
                    </a:solidFill>
                  </a:tcPr>
                </a:tc>
                <a:extLst>
                  <a:ext uri="{0D108BD9-81ED-4DB2-BD59-A6C34878D82A}">
                    <a16:rowId xmlns:a16="http://schemas.microsoft.com/office/drawing/2014/main" val="3972699469"/>
                  </a:ext>
                </a:extLst>
              </a:tr>
              <a:tr h="739349">
                <a:tc vMerge="1">
                  <a:txBody>
                    <a:bodyPr/>
                    <a:lstStyle/>
                    <a:p>
                      <a:endParaRPr lang="en-IN" dirty="0"/>
                    </a:p>
                  </a:txBody>
                  <a:tcP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chemeClr val="tx1"/>
                          </a:solidFill>
                        </a:rPr>
                        <a:t>Actual-till  3</a:t>
                      </a:r>
                      <a:r>
                        <a:rPr lang="en-IN" sz="1400" b="1" baseline="30000" dirty="0">
                          <a:solidFill>
                            <a:schemeClr val="tx1"/>
                          </a:solidFill>
                        </a:rPr>
                        <a:t>rd  </a:t>
                      </a:r>
                      <a:r>
                        <a:rPr lang="en-IN" sz="1400" b="1" dirty="0">
                          <a:solidFill>
                            <a:schemeClr val="tx1"/>
                          </a:solidFill>
                        </a:rPr>
                        <a:t>, Jan-26</a:t>
                      </a:r>
                    </a:p>
                  </a:txBody>
                  <a:tcPr anchor="ct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rgbClr val="002060"/>
                          </a:solidFill>
                        </a:rPr>
                        <a:t>Actual</a:t>
                      </a:r>
                    </a:p>
                  </a:txBody>
                  <a:tcPr anchor="ct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rgbClr val="002060"/>
                          </a:solidFill>
                        </a:rPr>
                        <a:t>Actual </a:t>
                      </a:r>
                    </a:p>
                  </a:txBody>
                  <a:tcPr anchor="ctr">
                    <a:solidFill>
                      <a:srgbClr val="FFC000"/>
                    </a:solidFill>
                  </a:tcPr>
                </a:tc>
                <a:extLst>
                  <a:ext uri="{0D108BD9-81ED-4DB2-BD59-A6C34878D82A}">
                    <a16:rowId xmlns:a16="http://schemas.microsoft.com/office/drawing/2014/main" val="740052628"/>
                  </a:ext>
                </a:extLst>
              </a:tr>
              <a:tr h="434911">
                <a:tc>
                  <a:txBody>
                    <a:bodyPr/>
                    <a:lstStyle/>
                    <a:p>
                      <a:pPr algn="ctr"/>
                      <a:r>
                        <a:rPr lang="en-IN" sz="1400" b="1" dirty="0">
                          <a:solidFill>
                            <a:srgbClr val="002060"/>
                          </a:solidFill>
                        </a:rPr>
                        <a:t>Sugar (LQ)</a:t>
                      </a:r>
                    </a:p>
                  </a:txBody>
                  <a:tcPr anchor="ctr">
                    <a:solidFill>
                      <a:schemeClr val="bg1">
                        <a:lumMod val="95000"/>
                      </a:schemeClr>
                    </a:solidFill>
                  </a:tcPr>
                </a:tc>
                <a:tc>
                  <a:txBody>
                    <a:bodyPr/>
                    <a:lstStyle/>
                    <a:p>
                      <a:pPr algn="ctr" fontAlgn="b"/>
                      <a:r>
                        <a:rPr lang="en-IN" sz="1600" b="0" i="0" u="none" strike="noStrike" dirty="0">
                          <a:solidFill>
                            <a:srgbClr val="000000"/>
                          </a:solidFill>
                          <a:effectLst/>
                          <a:latin typeface="Aptos Narrow"/>
                        </a:rPr>
                        <a:t>              2.77</a:t>
                      </a: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0.24     </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dirty="0">
                          <a:solidFill>
                            <a:srgbClr val="000000"/>
                          </a:solidFill>
                          <a:effectLst/>
                          <a:latin typeface="Aptos Narrow"/>
                        </a:rPr>
                        <a:t>          2.73</a:t>
                      </a:r>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2.89</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Aptos Narrow" panose="020B0004020202020204" pitchFamily="34" charset="0"/>
                          <a:ea typeface="+mn-ea"/>
                          <a:cs typeface="+mn-cs"/>
                        </a:rPr>
                        <a:t>     5.59</a:t>
                      </a:r>
                      <a:endParaRPr lang="en-IN" sz="1600" b="0" i="0" u="none" strike="noStrike" kern="1200" dirty="0">
                        <a:solidFill>
                          <a:srgbClr val="000000"/>
                        </a:solidFill>
                        <a:effectLst/>
                        <a:latin typeface="Aptos Narrow" panose="020B0004020202020204" pitchFamily="34" charset="0"/>
                        <a:ea typeface="+mn-ea"/>
                        <a:cs typeface="+mn-cs"/>
                      </a:endParaRPr>
                    </a:p>
                  </a:txBody>
                  <a:tcPr marL="6350" marR="6350" marT="6350" marB="0" anchor="b">
                    <a:solidFill>
                      <a:schemeClr val="bg1">
                        <a:lumMod val="95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Aptos Narrow" panose="020B0004020202020204" pitchFamily="34" charset="0"/>
                          <a:ea typeface="+mn-ea"/>
                          <a:cs typeface="+mn-cs"/>
                        </a:rPr>
                        <a:t>    5.51</a:t>
                      </a:r>
                      <a:endParaRPr lang="en-IN" sz="1600" b="0" i="0" u="none" strike="noStrike" kern="1200" dirty="0">
                        <a:solidFill>
                          <a:srgbClr val="000000"/>
                        </a:solidFill>
                        <a:effectLst/>
                        <a:latin typeface="Aptos Narrow" panose="020B0004020202020204" pitchFamily="34" charset="0"/>
                        <a:ea typeface="+mn-ea"/>
                        <a:cs typeface="+mn-cs"/>
                      </a:endParaRPr>
                    </a:p>
                  </a:txBody>
                  <a:tcPr marL="6350" marR="6350" marT="6350" marB="0" anchor="b">
                    <a:solidFill>
                      <a:schemeClr val="bg1">
                        <a:lumMod val="95000"/>
                      </a:schemeClr>
                    </a:solidFill>
                  </a:tcPr>
                </a:tc>
                <a:extLst>
                  <a:ext uri="{0D108BD9-81ED-4DB2-BD59-A6C34878D82A}">
                    <a16:rowId xmlns:a16="http://schemas.microsoft.com/office/drawing/2014/main" val="3637398949"/>
                  </a:ext>
                </a:extLst>
              </a:tr>
              <a:tr h="434911">
                <a:tc>
                  <a:txBody>
                    <a:bodyPr/>
                    <a:lstStyle/>
                    <a:p>
                      <a:pPr algn="ctr"/>
                      <a:r>
                        <a:rPr lang="en-IN" sz="1400" b="1" dirty="0">
                          <a:solidFill>
                            <a:srgbClr val="002060"/>
                          </a:solidFill>
                        </a:rPr>
                        <a:t>Power (LU)</a:t>
                      </a:r>
                    </a:p>
                  </a:txBody>
                  <a:tcPr anchor="ctr">
                    <a:solidFill>
                      <a:schemeClr val="bg1">
                        <a:lumMod val="95000"/>
                      </a:schemeClr>
                    </a:solidFill>
                  </a:tcPr>
                </a:tc>
                <a:tc>
                  <a:txBody>
                    <a:bodyPr/>
                    <a:lstStyle/>
                    <a:p>
                      <a:pPr algn="ctr" fontAlgn="b"/>
                      <a:r>
                        <a:rPr lang="en-IN" sz="1600" b="0" i="0" u="none" strike="noStrike" dirty="0">
                          <a:solidFill>
                            <a:schemeClr val="tx1"/>
                          </a:solidFill>
                          <a:effectLst/>
                          <a:latin typeface="Aptos Narrow"/>
                        </a:rPr>
                        <a:t>           276.05</a:t>
                      </a: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26.78</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dirty="0">
                          <a:solidFill>
                            <a:schemeClr val="tx1"/>
                          </a:solidFill>
                          <a:effectLst/>
                          <a:latin typeface="Aptos Narrow"/>
                        </a:rPr>
                        <a:t>     281.23</a:t>
                      </a:r>
                      <a:endParaRPr lang="en-IN" sz="1600" b="0"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286.80</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dirty="0">
                          <a:solidFill>
                            <a:schemeClr val="tx1"/>
                          </a:solidFill>
                          <a:effectLst/>
                          <a:latin typeface="Aptos Narrow"/>
                        </a:rPr>
                        <a:t>759.33</a:t>
                      </a:r>
                    </a:p>
                  </a:txBody>
                  <a:tcPr marL="6350" marR="6350" marT="6350" marB="0" anchor="b">
                    <a:solidFill>
                      <a:schemeClr val="bg1">
                        <a:lumMod val="95000"/>
                      </a:schemeClr>
                    </a:solidFill>
                  </a:tcPr>
                </a:tc>
                <a:tc>
                  <a:txBody>
                    <a:bodyPr/>
                    <a:lstStyle/>
                    <a:p>
                      <a:pPr algn="ctr" rtl="0" fontAlgn="b"/>
                      <a:r>
                        <a:rPr lang="en-US" sz="1600" b="0" i="0" u="none" strike="noStrike" dirty="0">
                          <a:solidFill>
                            <a:srgbClr val="000000"/>
                          </a:solidFill>
                          <a:effectLst/>
                          <a:latin typeface="Aptos Narrow" panose="020B0004020202020204" pitchFamily="34" charset="0"/>
                        </a:rPr>
                        <a:t>747.19</a:t>
                      </a:r>
                      <a:endParaRPr lang="en-IN" sz="1600" b="0" i="0" u="none" strike="noStrike" dirty="0">
                        <a:solidFill>
                          <a:srgbClr val="000000"/>
                        </a:solidFill>
                        <a:effectLst/>
                        <a:latin typeface="Aptos Narrow" panose="020B0004020202020204" pitchFamily="34" charset="0"/>
                      </a:endParaRPr>
                    </a:p>
                  </a:txBody>
                  <a:tcPr marL="6350" marR="6350" marT="6350" marB="0" anchor="b">
                    <a:solidFill>
                      <a:schemeClr val="bg1">
                        <a:lumMod val="95000"/>
                      </a:schemeClr>
                    </a:solidFill>
                  </a:tcPr>
                </a:tc>
                <a:extLst>
                  <a:ext uri="{0D108BD9-81ED-4DB2-BD59-A6C34878D82A}">
                    <a16:rowId xmlns:a16="http://schemas.microsoft.com/office/drawing/2014/main" val="1821792617"/>
                  </a:ext>
                </a:extLst>
              </a:tr>
              <a:tr h="355688">
                <a:tc>
                  <a:txBody>
                    <a:bodyPr/>
                    <a:lstStyle/>
                    <a:p>
                      <a:pPr algn="ctr"/>
                      <a:r>
                        <a:rPr lang="en-IN" sz="1400" b="1" dirty="0">
                          <a:solidFill>
                            <a:srgbClr val="002060"/>
                          </a:solidFill>
                        </a:rPr>
                        <a:t>Ethanol (LL)</a:t>
                      </a:r>
                    </a:p>
                  </a:txBody>
                  <a:tcPr anchor="ctr">
                    <a:solidFill>
                      <a:schemeClr val="bg1">
                        <a:lumMod val="95000"/>
                      </a:schemeClr>
                    </a:solidFill>
                  </a:tcPr>
                </a:tc>
                <a:tc>
                  <a:txBody>
                    <a:bodyPr/>
                    <a:lstStyle/>
                    <a:p>
                      <a:pPr algn="ctr" fontAlgn="b"/>
                      <a:r>
                        <a:rPr lang="en-IN" sz="1600" b="0" i="0" u="none" strike="noStrike" dirty="0">
                          <a:solidFill>
                            <a:srgbClr val="000000"/>
                          </a:solidFill>
                          <a:effectLst/>
                          <a:latin typeface="Aptos Narrow"/>
                        </a:rPr>
                        <a:t>            30.00</a:t>
                      </a: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3.69</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dirty="0">
                          <a:solidFill>
                            <a:srgbClr val="000000"/>
                          </a:solidFill>
                          <a:effectLst/>
                          <a:latin typeface="Aptos Narrow"/>
                        </a:rPr>
                        <a:t>       37.20</a:t>
                      </a:r>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       36.17</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dirty="0">
                          <a:solidFill>
                            <a:srgbClr val="000000"/>
                          </a:solidFill>
                          <a:effectLst/>
                          <a:latin typeface="Aptos Narrow"/>
                        </a:rPr>
                        <a:t> 272.91</a:t>
                      </a:r>
                    </a:p>
                  </a:txBody>
                  <a:tcPr marL="6350" marR="6350" marT="6350" marB="0" anchor="b">
                    <a:solidFill>
                      <a:schemeClr val="bg1">
                        <a:lumMod val="95000"/>
                      </a:schemeClr>
                    </a:solidFill>
                  </a:tcPr>
                </a:tc>
                <a:tc>
                  <a:txBody>
                    <a:bodyPr/>
                    <a:lstStyle/>
                    <a:p>
                      <a:pPr algn="ctr" rtl="0" fontAlgn="b"/>
                      <a:r>
                        <a:rPr lang="en-IN" sz="1600" b="1" i="0" u="none" strike="noStrike" dirty="0">
                          <a:solidFill>
                            <a:srgbClr val="000000"/>
                          </a:solidFill>
                          <a:effectLst/>
                          <a:latin typeface="Aptos Narrow" panose="020B0004020202020204" pitchFamily="34" charset="0"/>
                        </a:rPr>
                        <a:t>268.60</a:t>
                      </a:r>
                    </a:p>
                  </a:txBody>
                  <a:tcPr marL="6350" marR="6350" marT="6350" marB="0" anchor="b">
                    <a:solidFill>
                      <a:schemeClr val="bg1">
                        <a:lumMod val="95000"/>
                      </a:schemeClr>
                    </a:solidFill>
                  </a:tcPr>
                </a:tc>
                <a:extLst>
                  <a:ext uri="{0D108BD9-81ED-4DB2-BD59-A6C34878D82A}">
                    <a16:rowId xmlns:a16="http://schemas.microsoft.com/office/drawing/2014/main" val="1634569298"/>
                  </a:ext>
                </a:extLst>
              </a:tr>
            </a:tbl>
          </a:graphicData>
        </a:graphic>
      </p:graphicFrame>
    </p:spTree>
    <p:extLst>
      <p:ext uri="{BB962C8B-B14F-4D97-AF65-F5344CB8AC3E}">
        <p14:creationId xmlns:p14="http://schemas.microsoft.com/office/powerpoint/2010/main" val="5229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CEA3AF-1B4A-B206-F663-5CA7B5ADE39C}"/>
              </a:ext>
            </a:extLst>
          </p:cNvPr>
          <p:cNvSpPr>
            <a:spLocks noGrp="1"/>
          </p:cNvSpPr>
          <p:nvPr>
            <p:ph type="sldNum" sz="quarter" idx="12"/>
          </p:nvPr>
        </p:nvSpPr>
        <p:spPr/>
        <p:txBody>
          <a:bodyPr/>
          <a:lstStyle/>
          <a:p>
            <a:fld id="{B76B49FA-22BB-44F5-8EFA-E5C56FA3907E}" type="slidenum">
              <a:rPr lang="en-US" smtClean="0"/>
              <a:pPr/>
              <a:t>20</a:t>
            </a:fld>
            <a:endParaRPr lang="en-US" dirty="0"/>
          </a:p>
        </p:txBody>
      </p:sp>
      <p:sp>
        <p:nvSpPr>
          <p:cNvPr id="3" name="Title 2">
            <a:extLst>
              <a:ext uri="{FF2B5EF4-FFF2-40B4-BE49-F238E27FC236}">
                <a16:creationId xmlns:a16="http://schemas.microsoft.com/office/drawing/2014/main" id="{BD8E11A1-212C-695D-C4C1-2316CAC15027}"/>
              </a:ext>
            </a:extLst>
          </p:cNvPr>
          <p:cNvSpPr>
            <a:spLocks noGrp="1"/>
          </p:cNvSpPr>
          <p:nvPr>
            <p:ph type="title"/>
          </p:nvPr>
        </p:nvSpPr>
        <p:spPr>
          <a:xfrm>
            <a:off x="152400" y="76200"/>
            <a:ext cx="8763000" cy="609600"/>
          </a:xfrm>
        </p:spPr>
        <p:txBody>
          <a:bodyPr>
            <a:norm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Reasons for indent failure details 17.12.25 to 23.12.25</a:t>
            </a:r>
            <a:endParaRPr lang="en-US" dirty="0"/>
          </a:p>
        </p:txBody>
      </p:sp>
      <p:graphicFrame>
        <p:nvGraphicFramePr>
          <p:cNvPr id="4" name="Chart 3">
            <a:extLst>
              <a:ext uri="{FF2B5EF4-FFF2-40B4-BE49-F238E27FC236}">
                <a16:creationId xmlns:a16="http://schemas.microsoft.com/office/drawing/2014/main" id="{A8C989A2-ACD6-6E35-7CCE-47E00CC4EF5E}"/>
              </a:ext>
            </a:extLst>
          </p:cNvPr>
          <p:cNvGraphicFramePr>
            <a:graphicFrameLocks/>
          </p:cNvGraphicFramePr>
          <p:nvPr/>
        </p:nvGraphicFramePr>
        <p:xfrm>
          <a:off x="533401" y="914400"/>
          <a:ext cx="11125200" cy="5715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40771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DCE0A-0EB4-F43B-E66F-DE247C7B077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1D5C9CE-5BA5-8BA8-ADB0-C5B05897C133}"/>
              </a:ext>
            </a:extLst>
          </p:cNvPr>
          <p:cNvSpPr>
            <a:spLocks noGrp="1"/>
          </p:cNvSpPr>
          <p:nvPr>
            <p:ph type="title"/>
          </p:nvPr>
        </p:nvSpPr>
        <p:spPr>
          <a:xfrm>
            <a:off x="152400" y="76200"/>
            <a:ext cx="9753600" cy="609600"/>
          </a:xfrm>
        </p:spPr>
        <p:txBody>
          <a:bodyPr vert="horz" lIns="91440" tIns="45720" rIns="91440" bIns="45720" rtlCol="0" anchor="ctr">
            <a:noAutofit/>
          </a:bodyPr>
          <a:lstStyle/>
          <a:p>
            <a:r>
              <a:rPr lang="en-US" sz="2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Comparative Pol in Cane of Neighboring Sugar Factories </a:t>
            </a:r>
            <a:r>
              <a:rPr lang="en-US" sz="20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(03.01.26)</a:t>
            </a:r>
            <a:endParaRPr lang="en-US" sz="2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A99FFFC-3628-74A5-9972-2A702812B35D}"/>
              </a:ext>
            </a:extLst>
          </p:cNvPr>
          <p:cNvSpPr>
            <a:spLocks noGrp="1"/>
          </p:cNvSpPr>
          <p:nvPr>
            <p:ph type="sldNum" sz="quarter" idx="12"/>
          </p:nvPr>
        </p:nvSpPr>
        <p:spPr/>
        <p:txBody>
          <a:bodyPr/>
          <a:lstStyle/>
          <a:p>
            <a:fld id="{B76B49FA-22BB-44F5-8EFA-E5C56FA3907E}" type="slidenum">
              <a:rPr lang="en-US" smtClean="0"/>
              <a:pPr/>
              <a:t>21</a:t>
            </a:fld>
            <a:endParaRPr lang="en-US" dirty="0"/>
          </a:p>
        </p:txBody>
      </p:sp>
      <p:graphicFrame>
        <p:nvGraphicFramePr>
          <p:cNvPr id="3" name="Chart 2">
            <a:extLst>
              <a:ext uri="{FF2B5EF4-FFF2-40B4-BE49-F238E27FC236}">
                <a16:creationId xmlns:a16="http://schemas.microsoft.com/office/drawing/2014/main" id="{C3C4143B-7E39-420D-55E3-38B46FADFEB1}"/>
              </a:ext>
            </a:extLst>
          </p:cNvPr>
          <p:cNvGraphicFramePr>
            <a:graphicFrameLocks/>
          </p:cNvGraphicFramePr>
          <p:nvPr/>
        </p:nvGraphicFramePr>
        <p:xfrm>
          <a:off x="228600" y="838199"/>
          <a:ext cx="11811000" cy="5562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435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705E5-A807-AD02-752D-F4EA91DC43CF}"/>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FDD10503-9A91-6557-4E2B-65CC8A570C12}"/>
              </a:ext>
            </a:extLst>
          </p:cNvPr>
          <p:cNvSpPr>
            <a:spLocks noGrp="1"/>
          </p:cNvSpPr>
          <p:nvPr>
            <p:ph type="title"/>
          </p:nvPr>
        </p:nvSpPr>
        <p:spPr>
          <a:xfrm>
            <a:off x="152400" y="76200"/>
            <a:ext cx="9753600" cy="609600"/>
          </a:xfrm>
        </p:spPr>
        <p:txBody>
          <a:bodyPr vert="horz" lIns="91440" tIns="45720" rIns="91440" bIns="45720" rtlCol="0" anchor="ctr">
            <a:noAutofit/>
          </a:bodyPr>
          <a:lstStyle/>
          <a:p>
            <a:r>
              <a:rPr lang="en-US" sz="36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Society wise new member register 2025-26</a:t>
            </a:r>
          </a:p>
        </p:txBody>
      </p:sp>
      <p:sp>
        <p:nvSpPr>
          <p:cNvPr id="2" name="Slide Number Placeholder 1">
            <a:extLst>
              <a:ext uri="{FF2B5EF4-FFF2-40B4-BE49-F238E27FC236}">
                <a16:creationId xmlns:a16="http://schemas.microsoft.com/office/drawing/2014/main" id="{B9189A04-FF6C-1C26-45FC-F2A5205166DE}"/>
              </a:ext>
            </a:extLst>
          </p:cNvPr>
          <p:cNvSpPr>
            <a:spLocks noGrp="1"/>
          </p:cNvSpPr>
          <p:nvPr>
            <p:ph type="sldNum" sz="quarter" idx="12"/>
          </p:nvPr>
        </p:nvSpPr>
        <p:spPr/>
        <p:txBody>
          <a:bodyPr/>
          <a:lstStyle/>
          <a:p>
            <a:fld id="{B76B49FA-22BB-44F5-8EFA-E5C56FA3907E}" type="slidenum">
              <a:rPr lang="en-US" smtClean="0"/>
              <a:pPr/>
              <a:t>22</a:t>
            </a:fld>
            <a:endParaRPr lang="en-US" dirty="0"/>
          </a:p>
        </p:txBody>
      </p:sp>
      <p:graphicFrame>
        <p:nvGraphicFramePr>
          <p:cNvPr id="6" name="Table 5">
            <a:extLst>
              <a:ext uri="{FF2B5EF4-FFF2-40B4-BE49-F238E27FC236}">
                <a16:creationId xmlns:a16="http://schemas.microsoft.com/office/drawing/2014/main" id="{BE5DC208-A11D-77B4-FE01-28CDE3EFF29C}"/>
              </a:ext>
            </a:extLst>
          </p:cNvPr>
          <p:cNvGraphicFramePr>
            <a:graphicFrameLocks noGrp="1"/>
          </p:cNvGraphicFramePr>
          <p:nvPr/>
        </p:nvGraphicFramePr>
        <p:xfrm>
          <a:off x="266699" y="988141"/>
          <a:ext cx="11286723" cy="5502276"/>
        </p:xfrm>
        <a:graphic>
          <a:graphicData uri="http://schemas.openxmlformats.org/drawingml/2006/table">
            <a:tbl>
              <a:tblPr/>
              <a:tblGrid>
                <a:gridCol w="2704879">
                  <a:extLst>
                    <a:ext uri="{9D8B030D-6E8A-4147-A177-3AD203B41FA5}">
                      <a16:colId xmlns:a16="http://schemas.microsoft.com/office/drawing/2014/main" val="915293374"/>
                    </a:ext>
                  </a:extLst>
                </a:gridCol>
                <a:gridCol w="4819603">
                  <a:extLst>
                    <a:ext uri="{9D8B030D-6E8A-4147-A177-3AD203B41FA5}">
                      <a16:colId xmlns:a16="http://schemas.microsoft.com/office/drawing/2014/main" val="1787280127"/>
                    </a:ext>
                  </a:extLst>
                </a:gridCol>
                <a:gridCol w="3762241">
                  <a:extLst>
                    <a:ext uri="{9D8B030D-6E8A-4147-A177-3AD203B41FA5}">
                      <a16:colId xmlns:a16="http://schemas.microsoft.com/office/drawing/2014/main" val="2788091946"/>
                    </a:ext>
                  </a:extLst>
                </a:gridCol>
              </a:tblGrid>
              <a:tr h="611364">
                <a:tc>
                  <a:txBody>
                    <a:bodyPr/>
                    <a:lstStyle/>
                    <a:p>
                      <a:pPr algn="ctr" fontAlgn="ctr">
                        <a:buNone/>
                      </a:pPr>
                      <a:r>
                        <a:rPr lang="en-IN" sz="3200" b="1" i="0" u="none" strike="noStrike" dirty="0">
                          <a:solidFill>
                            <a:srgbClr val="000000"/>
                          </a:solidFill>
                          <a:effectLst/>
                          <a:latin typeface="Calibri" panose="020F0502020204030204" pitchFamily="34" charset="0"/>
                        </a:rPr>
                        <a:t>S.N.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3200" b="1" i="0" u="none" strike="noStrike" dirty="0">
                          <a:solidFill>
                            <a:srgbClr val="000000"/>
                          </a:solidFill>
                          <a:effectLst/>
                          <a:latin typeface="Calibri" panose="020F0502020204030204" pitchFamily="34" charset="0"/>
                        </a:rPr>
                        <a:t>Society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3200" b="1" i="0" u="none" strike="noStrike">
                          <a:solidFill>
                            <a:srgbClr val="000000"/>
                          </a:solidFill>
                          <a:effectLst/>
                          <a:latin typeface="Calibri" panose="020F0502020204030204" pitchFamily="34" charset="0"/>
                        </a:rPr>
                        <a:t>New member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678005766"/>
                  </a:ext>
                </a:extLst>
              </a:tr>
              <a:tr h="611364">
                <a:tc>
                  <a:txBody>
                    <a:bodyPr/>
                    <a:lstStyle/>
                    <a:p>
                      <a:pPr algn="ctr" fontAlgn="ctr">
                        <a:buNone/>
                      </a:pPr>
                      <a:r>
                        <a:rPr lang="en-IN" sz="32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dirty="0">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dirty="0">
                          <a:solidFill>
                            <a:srgbClr val="000000"/>
                          </a:solidFill>
                          <a:effectLst/>
                          <a:latin typeface="Calibri" panose="020F0502020204030204" pitchFamily="34" charset="0"/>
                        </a:rPr>
                        <a:t>1942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5880962"/>
                  </a:ext>
                </a:extLst>
              </a:tr>
              <a:tr h="611364">
                <a:tc>
                  <a:txBody>
                    <a:bodyPr/>
                    <a:lstStyle/>
                    <a:p>
                      <a:pPr algn="ctr" fontAlgn="ctr">
                        <a:buNone/>
                      </a:pPr>
                      <a:r>
                        <a:rPr lang="en-IN" sz="32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dirty="0">
                          <a:solidFill>
                            <a:srgbClr val="000000"/>
                          </a:solidFill>
                          <a:effectLst/>
                          <a:latin typeface="Calibri" panose="020F0502020204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dirty="0">
                          <a:solidFill>
                            <a:srgbClr val="000000"/>
                          </a:solidFill>
                          <a:effectLst/>
                          <a:latin typeface="Calibri" panose="020F0502020204030204" pitchFamily="34" charset="0"/>
                        </a:rPr>
                        <a:t>342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7639623"/>
                  </a:ext>
                </a:extLst>
              </a:tr>
              <a:tr h="611364">
                <a:tc>
                  <a:txBody>
                    <a:bodyPr/>
                    <a:lstStyle/>
                    <a:p>
                      <a:pPr algn="ctr" fontAlgn="ctr">
                        <a:buNone/>
                      </a:pPr>
                      <a:r>
                        <a:rPr lang="en-IN" sz="32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dirty="0">
                          <a:solidFill>
                            <a:srgbClr val="000000"/>
                          </a:solidFill>
                          <a:effectLst/>
                          <a:latin typeface="Calibri" panose="020F0502020204030204" pitchFamily="34" charset="0"/>
                        </a:rPr>
                        <a:t>LAKHIMPUR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dirty="0">
                          <a:solidFill>
                            <a:srgbClr val="000000"/>
                          </a:solidFill>
                          <a:effectLst/>
                          <a:latin typeface="Calibri" panose="020F0502020204030204" pitchFamily="34" charset="0"/>
                        </a:rPr>
                        <a:t>206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2878196"/>
                  </a:ext>
                </a:extLst>
              </a:tr>
              <a:tr h="611364">
                <a:tc>
                  <a:txBody>
                    <a:bodyPr/>
                    <a:lstStyle/>
                    <a:p>
                      <a:pPr algn="ctr" fontAlgn="ctr">
                        <a:buNone/>
                      </a:pPr>
                      <a:r>
                        <a:rPr lang="en-IN" sz="32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dirty="0">
                          <a:solidFill>
                            <a:srgbClr val="000000"/>
                          </a:solidFill>
                          <a:effectLst/>
                          <a:latin typeface="Calibri" panose="020F0502020204030204" pitchFamily="34" charset="0"/>
                        </a:rPr>
                        <a:t>HARGAON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dirty="0">
                          <a:solidFill>
                            <a:srgbClr val="000000"/>
                          </a:solidFill>
                          <a:effectLst/>
                          <a:latin typeface="Calibri" panose="020F0502020204030204" pitchFamily="34" charset="0"/>
                        </a:rPr>
                        <a:t>190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9201815"/>
                  </a:ext>
                </a:extLst>
              </a:tr>
              <a:tr h="611364">
                <a:tc>
                  <a:txBody>
                    <a:bodyPr/>
                    <a:lstStyle/>
                    <a:p>
                      <a:pPr algn="ctr" fontAlgn="ctr">
                        <a:buNone/>
                      </a:pPr>
                      <a:r>
                        <a:rPr lang="en-IN" sz="32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a:solidFill>
                            <a:srgbClr val="000000"/>
                          </a:solidFill>
                          <a:effectLst/>
                          <a:latin typeface="Calibri" panose="020F0502020204030204" pitchFamily="34" charset="0"/>
                        </a:rPr>
                        <a:t>ARNIKHANA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dirty="0">
                          <a:solidFill>
                            <a:srgbClr val="000000"/>
                          </a:solidFill>
                          <a:effectLst/>
                          <a:latin typeface="Calibri" panose="020F0502020204030204" pitchFamily="34" charset="0"/>
                        </a:rPr>
                        <a:t>138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7164132"/>
                  </a:ext>
                </a:extLst>
              </a:tr>
              <a:tr h="611364">
                <a:tc>
                  <a:txBody>
                    <a:bodyPr/>
                    <a:lstStyle/>
                    <a:p>
                      <a:pPr algn="ctr" fontAlgn="ctr">
                        <a:buNone/>
                      </a:pPr>
                      <a:r>
                        <a:rPr lang="en-IN" sz="32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dirty="0">
                          <a:solidFill>
                            <a:srgbClr val="000000"/>
                          </a:solidFill>
                          <a:effectLst/>
                          <a:latin typeface="Calibri" panose="020F0502020204030204" pitchFamily="34" charset="0"/>
                        </a:rPr>
                        <a:t>BELRAYAN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a:solidFill>
                            <a:srgbClr val="000000"/>
                          </a:solidFill>
                          <a:effectLst/>
                          <a:latin typeface="Calibri" panose="020F0502020204030204" pitchFamily="34" charset="0"/>
                        </a:rPr>
                        <a:t>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2931106"/>
                  </a:ext>
                </a:extLst>
              </a:tr>
              <a:tr h="611364">
                <a:tc>
                  <a:txBody>
                    <a:bodyPr/>
                    <a:lstStyle/>
                    <a:p>
                      <a:pPr algn="ctr" fontAlgn="ctr">
                        <a:buNone/>
                      </a:pPr>
                      <a:r>
                        <a:rPr lang="en-IN" sz="32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dirty="0">
                          <a:solidFill>
                            <a:srgbClr val="000000"/>
                          </a:solidFill>
                          <a:effectLst/>
                          <a:latin typeface="Calibri" panose="020F0502020204030204" pitchFamily="34" charset="0"/>
                        </a:rPr>
                        <a:t>MAHMOODABAD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32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3532794"/>
                  </a:ext>
                </a:extLst>
              </a:tr>
              <a:tr h="611364">
                <a:tc>
                  <a:txBody>
                    <a:bodyPr/>
                    <a:lstStyle/>
                    <a:p>
                      <a:pPr algn="ctr" fontAlgn="ctr">
                        <a:buNone/>
                      </a:pPr>
                      <a:r>
                        <a:rPr lang="en-IN" sz="32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3200" b="1" i="0" u="none" strike="noStrike" dirty="0">
                          <a:solidFill>
                            <a:srgbClr val="000000"/>
                          </a:solidFill>
                          <a:effectLst/>
                          <a:latin typeface="Calibri" panose="020F0502020204030204" pitchFamily="34" charset="0"/>
                        </a:rPr>
                        <a:t>Grand 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3200" b="1" i="0" u="none" strike="noStrike" dirty="0">
                          <a:solidFill>
                            <a:srgbClr val="000000"/>
                          </a:solidFill>
                          <a:effectLst/>
                          <a:latin typeface="Calibri" panose="020F0502020204030204" pitchFamily="34" charset="0"/>
                        </a:rPr>
                        <a:t>2941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742168115"/>
                  </a:ext>
                </a:extLst>
              </a:tr>
            </a:tbl>
          </a:graphicData>
        </a:graphic>
      </p:graphicFrame>
    </p:spTree>
    <p:extLst>
      <p:ext uri="{BB962C8B-B14F-4D97-AF65-F5344CB8AC3E}">
        <p14:creationId xmlns:p14="http://schemas.microsoft.com/office/powerpoint/2010/main" val="3055772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11A4687-504C-5315-21AC-2C5B57F030D9}"/>
              </a:ext>
            </a:extLst>
          </p:cNvPr>
          <p:cNvSpPr>
            <a:spLocks noGrp="1"/>
          </p:cNvSpPr>
          <p:nvPr>
            <p:ph type="title"/>
          </p:nvPr>
        </p:nvSpPr>
        <p:spPr>
          <a:xfrm>
            <a:off x="152400" y="76200"/>
            <a:ext cx="7086600" cy="609600"/>
          </a:xfrm>
        </p:spPr>
        <p:txBody>
          <a:bodyPr>
            <a:no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CANE LOADER LOADING SHIFT WISE DETAILS</a:t>
            </a:r>
          </a:p>
        </p:txBody>
      </p:sp>
      <p:sp>
        <p:nvSpPr>
          <p:cNvPr id="3" name="Slide Number Placeholder 2">
            <a:extLst>
              <a:ext uri="{FF2B5EF4-FFF2-40B4-BE49-F238E27FC236}">
                <a16:creationId xmlns:a16="http://schemas.microsoft.com/office/drawing/2014/main" id="{6B586EAD-DABA-6AAA-E373-F5B0C85DECFF}"/>
              </a:ext>
            </a:extLst>
          </p:cNvPr>
          <p:cNvSpPr>
            <a:spLocks noGrp="1"/>
          </p:cNvSpPr>
          <p:nvPr>
            <p:ph type="sldNum" sz="quarter" idx="12"/>
          </p:nvPr>
        </p:nvSpPr>
        <p:spPr/>
        <p:txBody>
          <a:bodyPr/>
          <a:lstStyle/>
          <a:p>
            <a:fld id="{B76B49FA-22BB-44F5-8EFA-E5C56FA3907E}" type="slidenum">
              <a:rPr lang="en-US" smtClean="0"/>
              <a:pPr/>
              <a:t>23</a:t>
            </a:fld>
            <a:endParaRPr lang="en-US" dirty="0"/>
          </a:p>
        </p:txBody>
      </p:sp>
      <p:pic>
        <p:nvPicPr>
          <p:cNvPr id="5" name="Picture 4" descr="A close-up of a notebook&#10;&#10;AI-generated content may be incorrect.">
            <a:extLst>
              <a:ext uri="{FF2B5EF4-FFF2-40B4-BE49-F238E27FC236}">
                <a16:creationId xmlns:a16="http://schemas.microsoft.com/office/drawing/2014/main" id="{5143F23F-CB2F-59C1-4D6E-F6DD08C1447E}"/>
              </a:ext>
            </a:extLst>
          </p:cNvPr>
          <p:cNvPicPr>
            <a:picLocks noChangeAspect="1"/>
          </p:cNvPicPr>
          <p:nvPr/>
        </p:nvPicPr>
        <p:blipFill>
          <a:blip r:embed="rId2">
            <a:extLst>
              <a:ext uri="{28A0092B-C50C-407E-A947-70E740481C1C}">
                <a14:useLocalDpi xmlns:a14="http://schemas.microsoft.com/office/drawing/2010/main" val="0"/>
              </a:ext>
            </a:extLst>
          </a:blip>
          <a:srcRect l="4225" t="2732" r="1407"/>
          <a:stretch>
            <a:fillRect/>
          </a:stretch>
        </p:blipFill>
        <p:spPr>
          <a:xfrm>
            <a:off x="152399" y="838199"/>
            <a:ext cx="5791201" cy="5654675"/>
          </a:xfrm>
          <a:prstGeom prst="rect">
            <a:avLst/>
          </a:prstGeom>
        </p:spPr>
      </p:pic>
      <p:pic>
        <p:nvPicPr>
          <p:cNvPr id="7" name="Picture 6" descr="A piece of paper with writing on it&#10;&#10;AI-generated content may be incorrect.">
            <a:extLst>
              <a:ext uri="{FF2B5EF4-FFF2-40B4-BE49-F238E27FC236}">
                <a16:creationId xmlns:a16="http://schemas.microsoft.com/office/drawing/2014/main" id="{1A652B2F-1526-9E54-4B2B-16A7441E4444}"/>
              </a:ext>
            </a:extLst>
          </p:cNvPr>
          <p:cNvPicPr>
            <a:picLocks noChangeAspect="1"/>
          </p:cNvPicPr>
          <p:nvPr/>
        </p:nvPicPr>
        <p:blipFill>
          <a:blip r:embed="rId3">
            <a:extLst>
              <a:ext uri="{28A0092B-C50C-407E-A947-70E740481C1C}">
                <a14:useLocalDpi xmlns:a14="http://schemas.microsoft.com/office/drawing/2010/main" val="0"/>
              </a:ext>
            </a:extLst>
          </a:blip>
          <a:srcRect l="5517" t="4500" r="8483" b="17500"/>
          <a:stretch>
            <a:fillRect/>
          </a:stretch>
        </p:blipFill>
        <p:spPr>
          <a:xfrm>
            <a:off x="6095999" y="832944"/>
            <a:ext cx="5943601" cy="5654675"/>
          </a:xfrm>
          <a:prstGeom prst="rect">
            <a:avLst/>
          </a:prstGeom>
        </p:spPr>
      </p:pic>
    </p:spTree>
    <p:extLst>
      <p:ext uri="{BB962C8B-B14F-4D97-AF65-F5344CB8AC3E}">
        <p14:creationId xmlns:p14="http://schemas.microsoft.com/office/powerpoint/2010/main" val="1957474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F1DDF-9845-53EE-D082-8FDC2F67813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F695B269-2860-6875-B4CD-7FC388FD61E5}"/>
              </a:ext>
            </a:extLst>
          </p:cNvPr>
          <p:cNvSpPr>
            <a:spLocks noGrp="1"/>
          </p:cNvSpPr>
          <p:nvPr>
            <p:ph type="title"/>
          </p:nvPr>
        </p:nvSpPr>
        <p:spPr>
          <a:xfrm>
            <a:off x="152400" y="76200"/>
            <a:ext cx="9067800" cy="609600"/>
          </a:xfrm>
        </p:spPr>
        <p:txBody>
          <a:bodyPr>
            <a:no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CANE LOADER PERFORMANCE (28.12.25 to 03.01.26) </a:t>
            </a:r>
          </a:p>
        </p:txBody>
      </p:sp>
      <p:sp>
        <p:nvSpPr>
          <p:cNvPr id="3" name="Slide Number Placeholder 2">
            <a:extLst>
              <a:ext uri="{FF2B5EF4-FFF2-40B4-BE49-F238E27FC236}">
                <a16:creationId xmlns:a16="http://schemas.microsoft.com/office/drawing/2014/main" id="{2A298F3E-089A-0225-1C34-E221047FFB2F}"/>
              </a:ext>
            </a:extLst>
          </p:cNvPr>
          <p:cNvSpPr>
            <a:spLocks noGrp="1"/>
          </p:cNvSpPr>
          <p:nvPr>
            <p:ph type="sldNum" sz="quarter" idx="12"/>
          </p:nvPr>
        </p:nvSpPr>
        <p:spPr/>
        <p:txBody>
          <a:bodyPr/>
          <a:lstStyle/>
          <a:p>
            <a:fld id="{B76B49FA-22BB-44F5-8EFA-E5C56FA3907E}" type="slidenum">
              <a:rPr lang="en-US" smtClean="0"/>
              <a:pPr/>
              <a:t>24</a:t>
            </a:fld>
            <a:endParaRPr lang="en-US" dirty="0"/>
          </a:p>
        </p:txBody>
      </p:sp>
      <p:graphicFrame>
        <p:nvGraphicFramePr>
          <p:cNvPr id="8" name="Table 7">
            <a:extLst>
              <a:ext uri="{FF2B5EF4-FFF2-40B4-BE49-F238E27FC236}">
                <a16:creationId xmlns:a16="http://schemas.microsoft.com/office/drawing/2014/main" id="{0DACD499-1C23-95C2-3401-1AF5AB048133}"/>
              </a:ext>
            </a:extLst>
          </p:cNvPr>
          <p:cNvGraphicFramePr>
            <a:graphicFrameLocks noGrp="1"/>
          </p:cNvGraphicFramePr>
          <p:nvPr/>
        </p:nvGraphicFramePr>
        <p:xfrm>
          <a:off x="304800" y="914400"/>
          <a:ext cx="6095999" cy="4918187"/>
        </p:xfrm>
        <a:graphic>
          <a:graphicData uri="http://schemas.openxmlformats.org/drawingml/2006/table">
            <a:tbl>
              <a:tblPr>
                <a:tableStyleId>{BC89EF96-8CEA-46FF-86C4-4CE0E7609802}</a:tableStyleId>
              </a:tblPr>
              <a:tblGrid>
                <a:gridCol w="1528670">
                  <a:extLst>
                    <a:ext uri="{9D8B030D-6E8A-4147-A177-3AD203B41FA5}">
                      <a16:colId xmlns:a16="http://schemas.microsoft.com/office/drawing/2014/main" val="2171263803"/>
                    </a:ext>
                  </a:extLst>
                </a:gridCol>
                <a:gridCol w="809548">
                  <a:extLst>
                    <a:ext uri="{9D8B030D-6E8A-4147-A177-3AD203B41FA5}">
                      <a16:colId xmlns:a16="http://schemas.microsoft.com/office/drawing/2014/main" val="3524523146"/>
                    </a:ext>
                  </a:extLst>
                </a:gridCol>
                <a:gridCol w="809548">
                  <a:extLst>
                    <a:ext uri="{9D8B030D-6E8A-4147-A177-3AD203B41FA5}">
                      <a16:colId xmlns:a16="http://schemas.microsoft.com/office/drawing/2014/main" val="788019174"/>
                    </a:ext>
                  </a:extLst>
                </a:gridCol>
                <a:gridCol w="2948233">
                  <a:extLst>
                    <a:ext uri="{9D8B030D-6E8A-4147-A177-3AD203B41FA5}">
                      <a16:colId xmlns:a16="http://schemas.microsoft.com/office/drawing/2014/main" val="3432422545"/>
                    </a:ext>
                  </a:extLst>
                </a:gridCol>
              </a:tblGrid>
              <a:tr h="764838">
                <a:tc>
                  <a:txBody>
                    <a:bodyPr/>
                    <a:lstStyle/>
                    <a:p>
                      <a:pPr algn="ctr">
                        <a:buNone/>
                      </a:pPr>
                      <a:r>
                        <a:rPr lang="en-US" sz="1400" b="1" dirty="0">
                          <a:latin typeface="Aptos" panose="020B0004020202020204" pitchFamily="34" charset="0"/>
                        </a:rPr>
                        <a:t>Category of Issue</a:t>
                      </a:r>
                      <a:endParaRPr lang="en-US" sz="1400" dirty="0">
                        <a:latin typeface="Aptos" panose="020B0004020202020204" pitchFamily="34" charset="0"/>
                      </a:endParaRPr>
                    </a:p>
                  </a:txBody>
                  <a:tcPr marL="73751" marR="73751" marT="36876" marB="36876" anchor="ctr">
                    <a:solidFill>
                      <a:schemeClr val="accent4">
                        <a:lumMod val="20000"/>
                        <a:lumOff val="80000"/>
                      </a:schemeClr>
                    </a:solidFill>
                  </a:tcPr>
                </a:tc>
                <a:tc>
                  <a:txBody>
                    <a:bodyPr/>
                    <a:lstStyle/>
                    <a:p>
                      <a:pPr algn="ctr">
                        <a:buNone/>
                      </a:pPr>
                      <a:r>
                        <a:rPr lang="en-US" sz="1400" b="1" dirty="0">
                          <a:latin typeface="Aptos" panose="020B0004020202020204" pitchFamily="34" charset="0"/>
                        </a:rPr>
                        <a:t>No. of Cases</a:t>
                      </a:r>
                      <a:endParaRPr lang="en-US" sz="1400" dirty="0">
                        <a:latin typeface="Aptos" panose="020B0004020202020204" pitchFamily="34" charset="0"/>
                      </a:endParaRPr>
                    </a:p>
                  </a:txBody>
                  <a:tcPr marL="73751" marR="73751" marT="36876" marB="36876" anchor="ctr">
                    <a:solidFill>
                      <a:schemeClr val="accent4">
                        <a:lumMod val="20000"/>
                        <a:lumOff val="80000"/>
                      </a:schemeClr>
                    </a:solidFill>
                  </a:tcPr>
                </a:tc>
                <a:tc>
                  <a:txBody>
                    <a:bodyPr/>
                    <a:lstStyle/>
                    <a:p>
                      <a:pPr algn="ctr">
                        <a:buNone/>
                      </a:pPr>
                      <a:r>
                        <a:rPr lang="en-US" sz="1400" b="1" dirty="0">
                          <a:latin typeface="Aptos" panose="020B0004020202020204" pitchFamily="34" charset="0"/>
                        </a:rPr>
                        <a:t>% of Total</a:t>
                      </a:r>
                      <a:endParaRPr lang="en-US" sz="1400" dirty="0">
                        <a:latin typeface="Aptos" panose="020B0004020202020204" pitchFamily="34" charset="0"/>
                      </a:endParaRPr>
                    </a:p>
                  </a:txBody>
                  <a:tcPr marL="73751" marR="73751" marT="36876" marB="36876" anchor="ctr">
                    <a:solidFill>
                      <a:schemeClr val="accent4">
                        <a:lumMod val="20000"/>
                        <a:lumOff val="80000"/>
                      </a:schemeClr>
                    </a:solidFill>
                  </a:tcPr>
                </a:tc>
                <a:tc>
                  <a:txBody>
                    <a:bodyPr/>
                    <a:lstStyle/>
                    <a:p>
                      <a:pPr algn="ctr">
                        <a:buNone/>
                      </a:pPr>
                      <a:r>
                        <a:rPr lang="en-US" sz="1400" b="1" dirty="0">
                          <a:latin typeface="Aptos" panose="020B0004020202020204" pitchFamily="34" charset="0"/>
                        </a:rPr>
                        <a:t>Remarks</a:t>
                      </a:r>
                      <a:endParaRPr lang="en-US" sz="1400" dirty="0">
                        <a:latin typeface="Aptos" panose="020B0004020202020204" pitchFamily="34" charset="0"/>
                      </a:endParaRPr>
                    </a:p>
                  </a:txBody>
                  <a:tcPr marL="73751" marR="73751" marT="36876" marB="36876" anchor="ctr">
                    <a:solidFill>
                      <a:schemeClr val="accent4">
                        <a:lumMod val="20000"/>
                        <a:lumOff val="80000"/>
                      </a:schemeClr>
                    </a:solidFill>
                  </a:tcPr>
                </a:tc>
                <a:extLst>
                  <a:ext uri="{0D108BD9-81ED-4DB2-BD59-A6C34878D82A}">
                    <a16:rowId xmlns:a16="http://schemas.microsoft.com/office/drawing/2014/main" val="3486911675"/>
                  </a:ext>
                </a:extLst>
              </a:tr>
              <a:tr h="631218">
                <a:tc>
                  <a:txBody>
                    <a:bodyPr/>
                    <a:lstStyle/>
                    <a:p>
                      <a:pPr algn="l" rtl="0" fontAlgn="ctr">
                        <a:buNone/>
                      </a:pPr>
                      <a:r>
                        <a:rPr lang="en-IN" sz="1100" b="1" i="0" u="none" strike="noStrike" dirty="0">
                          <a:solidFill>
                            <a:srgbClr val="1F1F1F"/>
                          </a:solidFill>
                          <a:effectLst/>
                          <a:latin typeface="Arial" panose="020B0604020202020204" pitchFamily="34" charset="0"/>
                        </a:rPr>
                        <a:t>Spindle Broken</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3</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25%</a:t>
                      </a:r>
                    </a:p>
                  </a:txBody>
                  <a:tcPr marL="9525" marR="9525" marT="9525" marB="0" anchor="ctr">
                    <a:solidFill>
                      <a:schemeClr val="accent4">
                        <a:lumMod val="20000"/>
                        <a:lumOff val="80000"/>
                      </a:schemeClr>
                    </a:solidFill>
                  </a:tcPr>
                </a:tc>
                <a:tc>
                  <a:txBody>
                    <a:bodyPr/>
                    <a:lstStyle/>
                    <a:p>
                      <a:pPr algn="l" rtl="0" fontAlgn="ctr">
                        <a:buNone/>
                      </a:pPr>
                      <a:r>
                        <a:rPr lang="en-US" sz="1100" b="0" i="0" u="none" strike="noStrike">
                          <a:solidFill>
                            <a:srgbClr val="1F1F1F"/>
                          </a:solidFill>
                          <a:effectLst/>
                          <a:latin typeface="Arial" panose="020B0604020202020204" pitchFamily="34" charset="0"/>
                        </a:rPr>
                        <a:t>Major impact at Semra Bazar &amp; Belwa 1st (21.5 hrs).</a:t>
                      </a:r>
                    </a:p>
                  </a:txBody>
                  <a:tcPr marL="9525" marR="9525" marT="9525" marB="0" anchor="ctr">
                    <a:solidFill>
                      <a:schemeClr val="accent4">
                        <a:lumMod val="20000"/>
                        <a:lumOff val="80000"/>
                      </a:schemeClr>
                    </a:solidFill>
                  </a:tcPr>
                </a:tc>
                <a:extLst>
                  <a:ext uri="{0D108BD9-81ED-4DB2-BD59-A6C34878D82A}">
                    <a16:rowId xmlns:a16="http://schemas.microsoft.com/office/drawing/2014/main" val="2315790058"/>
                  </a:ext>
                </a:extLst>
              </a:tr>
              <a:tr h="631218">
                <a:tc>
                  <a:txBody>
                    <a:bodyPr/>
                    <a:lstStyle/>
                    <a:p>
                      <a:pPr algn="l" rtl="0" fontAlgn="ctr">
                        <a:buNone/>
                      </a:pPr>
                      <a:r>
                        <a:rPr lang="en-IN" sz="1100" b="1" i="0" u="none" strike="noStrike" dirty="0">
                          <a:solidFill>
                            <a:srgbClr val="1F1F1F"/>
                          </a:solidFill>
                          <a:effectLst/>
                          <a:latin typeface="Arial" panose="020B0604020202020204" pitchFamily="34" charset="0"/>
                        </a:rPr>
                        <a:t>Clutch Plate Broken</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2</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17%</a:t>
                      </a:r>
                    </a:p>
                  </a:txBody>
                  <a:tcPr marL="9525" marR="9525" marT="9525" marB="0" anchor="ctr">
                    <a:solidFill>
                      <a:schemeClr val="accent4">
                        <a:lumMod val="20000"/>
                        <a:lumOff val="80000"/>
                      </a:schemeClr>
                    </a:solidFill>
                  </a:tcPr>
                </a:tc>
                <a:tc>
                  <a:txBody>
                    <a:bodyPr/>
                    <a:lstStyle/>
                    <a:p>
                      <a:pPr algn="l" rtl="0" fontAlgn="ctr">
                        <a:buNone/>
                      </a:pPr>
                      <a:r>
                        <a:rPr lang="en-US" sz="1100" b="0" i="0" u="none" strike="noStrike">
                          <a:solidFill>
                            <a:srgbClr val="1F1F1F"/>
                          </a:solidFill>
                          <a:effectLst/>
                          <a:latin typeface="Arial" panose="020B0604020202020204" pitchFamily="34" charset="0"/>
                        </a:rPr>
                        <a:t>Caused the highest single delay at Baburi (28.5 hrs).</a:t>
                      </a:r>
                    </a:p>
                  </a:txBody>
                  <a:tcPr marL="9525" marR="9525" marT="9525" marB="0" anchor="ctr">
                    <a:solidFill>
                      <a:schemeClr val="accent4">
                        <a:lumMod val="20000"/>
                        <a:lumOff val="80000"/>
                      </a:schemeClr>
                    </a:solidFill>
                  </a:tcPr>
                </a:tc>
                <a:extLst>
                  <a:ext uri="{0D108BD9-81ED-4DB2-BD59-A6C34878D82A}">
                    <a16:rowId xmlns:a16="http://schemas.microsoft.com/office/drawing/2014/main" val="309060676"/>
                  </a:ext>
                </a:extLst>
              </a:tr>
              <a:tr h="526944">
                <a:tc>
                  <a:txBody>
                    <a:bodyPr/>
                    <a:lstStyle/>
                    <a:p>
                      <a:pPr algn="l" rtl="0" fontAlgn="ctr">
                        <a:buNone/>
                      </a:pPr>
                      <a:r>
                        <a:rPr lang="en-IN" sz="1100" b="1" i="0" u="none" strike="noStrike">
                          <a:solidFill>
                            <a:srgbClr val="1F1F1F"/>
                          </a:solidFill>
                          <a:effectLst/>
                          <a:latin typeface="Arial" panose="020B0604020202020204" pitchFamily="34" charset="0"/>
                        </a:rPr>
                        <a:t>Pressure Pipe Burst</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2</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17%</a:t>
                      </a:r>
                    </a:p>
                  </a:txBody>
                  <a:tcPr marL="9525" marR="9525" marT="9525" marB="0" anchor="ctr">
                    <a:solidFill>
                      <a:schemeClr val="accent4">
                        <a:lumMod val="20000"/>
                        <a:lumOff val="80000"/>
                      </a:schemeClr>
                    </a:solidFill>
                  </a:tcPr>
                </a:tc>
                <a:tc>
                  <a:txBody>
                    <a:bodyPr/>
                    <a:lstStyle/>
                    <a:p>
                      <a:pPr algn="l" rtl="0" fontAlgn="ctr">
                        <a:buNone/>
                      </a:pPr>
                      <a:r>
                        <a:rPr lang="en-US" sz="1100" b="0" i="0" u="none" strike="noStrike">
                          <a:solidFill>
                            <a:srgbClr val="1F1F1F"/>
                          </a:solidFill>
                          <a:effectLst/>
                          <a:latin typeface="Arial" panose="020B0604020202020204" pitchFamily="34" charset="0"/>
                        </a:rPr>
                        <a:t>Shorter delays at Goorh 2nd and Sakethu (~5 hrs).</a:t>
                      </a:r>
                    </a:p>
                  </a:txBody>
                  <a:tcPr marL="9525" marR="9525" marT="9525" marB="0" anchor="ctr">
                    <a:solidFill>
                      <a:schemeClr val="accent4">
                        <a:lumMod val="20000"/>
                        <a:lumOff val="80000"/>
                      </a:schemeClr>
                    </a:solidFill>
                  </a:tcPr>
                </a:tc>
                <a:extLst>
                  <a:ext uri="{0D108BD9-81ED-4DB2-BD59-A6C34878D82A}">
                    <a16:rowId xmlns:a16="http://schemas.microsoft.com/office/drawing/2014/main" val="2171081558"/>
                  </a:ext>
                </a:extLst>
              </a:tr>
              <a:tr h="526944">
                <a:tc>
                  <a:txBody>
                    <a:bodyPr/>
                    <a:lstStyle/>
                    <a:p>
                      <a:pPr algn="l" rtl="0" fontAlgn="ctr">
                        <a:buNone/>
                      </a:pPr>
                      <a:r>
                        <a:rPr lang="en-IN" sz="1100" b="1" i="0" u="none" strike="noStrike">
                          <a:solidFill>
                            <a:srgbClr val="1F1F1F"/>
                          </a:solidFill>
                          <a:effectLst/>
                          <a:latin typeface="Arial" panose="020B0604020202020204" pitchFamily="34" charset="0"/>
                        </a:rPr>
                        <a:t>Bush Broken</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1</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8%</a:t>
                      </a:r>
                    </a:p>
                  </a:txBody>
                  <a:tcPr marL="9525" marR="9525" marT="9525" marB="0" anchor="ctr">
                    <a:solidFill>
                      <a:schemeClr val="accent4">
                        <a:lumMod val="20000"/>
                        <a:lumOff val="80000"/>
                      </a:schemeClr>
                    </a:solidFill>
                  </a:tcPr>
                </a:tc>
                <a:tc>
                  <a:txBody>
                    <a:bodyPr/>
                    <a:lstStyle/>
                    <a:p>
                      <a:pPr algn="l" rtl="0" fontAlgn="ctr">
                        <a:buNone/>
                      </a:pPr>
                      <a:r>
                        <a:rPr lang="en-US" sz="1100" b="0" i="0" u="none" strike="noStrike">
                          <a:solidFill>
                            <a:srgbClr val="1F1F1F"/>
                          </a:solidFill>
                          <a:effectLst/>
                          <a:latin typeface="Arial" panose="020B0604020202020204" pitchFamily="34" charset="0"/>
                        </a:rPr>
                        <a:t>Resulted in a 24-hour halt across three centers.</a:t>
                      </a:r>
                    </a:p>
                  </a:txBody>
                  <a:tcPr marL="9525" marR="9525" marT="9525" marB="0" anchor="ctr">
                    <a:solidFill>
                      <a:schemeClr val="accent4">
                        <a:lumMod val="20000"/>
                        <a:lumOff val="80000"/>
                      </a:schemeClr>
                    </a:solidFill>
                  </a:tcPr>
                </a:tc>
                <a:extLst>
                  <a:ext uri="{0D108BD9-81ED-4DB2-BD59-A6C34878D82A}">
                    <a16:rowId xmlns:a16="http://schemas.microsoft.com/office/drawing/2014/main" val="51493681"/>
                  </a:ext>
                </a:extLst>
              </a:tr>
              <a:tr h="526944">
                <a:tc>
                  <a:txBody>
                    <a:bodyPr/>
                    <a:lstStyle/>
                    <a:p>
                      <a:pPr algn="l" rtl="0" fontAlgn="ctr">
                        <a:buNone/>
                      </a:pPr>
                      <a:r>
                        <a:rPr lang="en-IN" sz="1100" b="1" i="0" u="none" strike="noStrike">
                          <a:solidFill>
                            <a:srgbClr val="1F1F1F"/>
                          </a:solidFill>
                          <a:effectLst/>
                          <a:latin typeface="Arial" panose="020B0604020202020204" pitchFamily="34" charset="0"/>
                        </a:rPr>
                        <a:t>Angle Broken</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1</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8%</a:t>
                      </a:r>
                    </a:p>
                  </a:txBody>
                  <a:tcPr marL="9525" marR="9525" marT="9525" marB="0" anchor="ctr">
                    <a:solidFill>
                      <a:schemeClr val="accent4">
                        <a:lumMod val="20000"/>
                        <a:lumOff val="80000"/>
                      </a:schemeClr>
                    </a:solidFill>
                  </a:tcPr>
                </a:tc>
                <a:tc>
                  <a:txBody>
                    <a:bodyPr/>
                    <a:lstStyle/>
                    <a:p>
                      <a:pPr algn="l" rtl="0" fontAlgn="ctr">
                        <a:buNone/>
                      </a:pPr>
                      <a:r>
                        <a:rPr lang="en-US" sz="1100" b="0" i="0" u="none" strike="noStrike">
                          <a:solidFill>
                            <a:srgbClr val="1F1F1F"/>
                          </a:solidFill>
                          <a:effectLst/>
                          <a:latin typeface="Arial" panose="020B0604020202020204" pitchFamily="34" charset="0"/>
                        </a:rPr>
                        <a:t>Significant 21-hour stoppage at Chaklakhipur 1st.</a:t>
                      </a:r>
                    </a:p>
                  </a:txBody>
                  <a:tcPr marL="9525" marR="9525" marT="9525" marB="0" anchor="ctr">
                    <a:solidFill>
                      <a:schemeClr val="accent4">
                        <a:lumMod val="20000"/>
                        <a:lumOff val="80000"/>
                      </a:schemeClr>
                    </a:solidFill>
                  </a:tcPr>
                </a:tc>
                <a:extLst>
                  <a:ext uri="{0D108BD9-81ED-4DB2-BD59-A6C34878D82A}">
                    <a16:rowId xmlns:a16="http://schemas.microsoft.com/office/drawing/2014/main" val="3220026131"/>
                  </a:ext>
                </a:extLst>
              </a:tr>
              <a:tr h="526944">
                <a:tc>
                  <a:txBody>
                    <a:bodyPr/>
                    <a:lstStyle/>
                    <a:p>
                      <a:pPr algn="l" rtl="0" fontAlgn="ctr">
                        <a:buNone/>
                      </a:pPr>
                      <a:r>
                        <a:rPr lang="en-IN" sz="1100" b="1" i="0" u="none" strike="noStrike">
                          <a:solidFill>
                            <a:srgbClr val="1F1F1F"/>
                          </a:solidFill>
                          <a:effectLst/>
                          <a:latin typeface="Arial" panose="020B0604020202020204" pitchFamily="34" charset="0"/>
                        </a:rPr>
                        <a:t>Jack/Pump/Other</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3</a:t>
                      </a:r>
                    </a:p>
                  </a:txBody>
                  <a:tcPr marL="9525" marR="9525" marT="9525" marB="0" anchor="ctr">
                    <a:solidFill>
                      <a:schemeClr val="accent4">
                        <a:lumMod val="20000"/>
                        <a:lumOff val="80000"/>
                      </a:schemeClr>
                    </a:solidFill>
                  </a:tcPr>
                </a:tc>
                <a:tc>
                  <a:txBody>
                    <a:bodyPr/>
                    <a:lstStyle/>
                    <a:p>
                      <a:pPr algn="ctr" rtl="0" fontAlgn="ctr">
                        <a:buNone/>
                      </a:pPr>
                      <a:r>
                        <a:rPr lang="en-IN" sz="1100" b="0" i="0" u="none" strike="noStrike">
                          <a:solidFill>
                            <a:srgbClr val="1F1F1F"/>
                          </a:solidFill>
                          <a:effectLst/>
                          <a:latin typeface="Arial" panose="020B0604020202020204" pitchFamily="34" charset="0"/>
                        </a:rPr>
                        <a:t>25%</a:t>
                      </a:r>
                    </a:p>
                  </a:txBody>
                  <a:tcPr marL="9525" marR="9525" marT="9525" marB="0" anchor="ctr">
                    <a:solidFill>
                      <a:schemeClr val="accent4">
                        <a:lumMod val="20000"/>
                        <a:lumOff val="80000"/>
                      </a:schemeClr>
                    </a:solidFill>
                  </a:tcPr>
                </a:tc>
                <a:tc>
                  <a:txBody>
                    <a:bodyPr/>
                    <a:lstStyle/>
                    <a:p>
                      <a:pPr algn="l" rtl="0" fontAlgn="ctr">
                        <a:buNone/>
                      </a:pPr>
                      <a:r>
                        <a:rPr lang="en-US" sz="1100" b="0" i="0" u="none" strike="noStrike">
                          <a:solidFill>
                            <a:srgbClr val="1F1F1F"/>
                          </a:solidFill>
                          <a:effectLst/>
                          <a:latin typeface="Arial" panose="020B0604020202020204" pitchFamily="34" charset="0"/>
                        </a:rPr>
                        <a:t>Various hydraulic and structural snags.</a:t>
                      </a:r>
                    </a:p>
                  </a:txBody>
                  <a:tcPr marL="9525" marR="9525" marT="9525" marB="0" anchor="ctr">
                    <a:solidFill>
                      <a:schemeClr val="accent4">
                        <a:lumMod val="20000"/>
                        <a:lumOff val="80000"/>
                      </a:schemeClr>
                    </a:solidFill>
                  </a:tcPr>
                </a:tc>
                <a:extLst>
                  <a:ext uri="{0D108BD9-81ED-4DB2-BD59-A6C34878D82A}">
                    <a16:rowId xmlns:a16="http://schemas.microsoft.com/office/drawing/2014/main" val="2453826581"/>
                  </a:ext>
                </a:extLst>
              </a:tr>
              <a:tr h="783137">
                <a:tc>
                  <a:txBody>
                    <a:bodyPr/>
                    <a:lstStyle/>
                    <a:p>
                      <a:pPr algn="l" rtl="0" fontAlgn="ctr">
                        <a:buNone/>
                      </a:pPr>
                      <a:r>
                        <a:rPr lang="en-IN" sz="1100" b="1" i="0" u="none" strike="noStrike" dirty="0">
                          <a:solidFill>
                            <a:srgbClr val="1F1F1F"/>
                          </a:solidFill>
                          <a:effectLst/>
                          <a:latin typeface="Arial" panose="020B0604020202020204" pitchFamily="34" charset="0"/>
                        </a:rPr>
                        <a:t>Total</a:t>
                      </a:r>
                    </a:p>
                  </a:txBody>
                  <a:tcPr marL="9525" marR="9525" marT="9525" marB="0" anchor="ctr">
                    <a:solidFill>
                      <a:schemeClr val="accent4">
                        <a:lumMod val="20000"/>
                        <a:lumOff val="80000"/>
                      </a:schemeClr>
                    </a:solidFill>
                  </a:tcPr>
                </a:tc>
                <a:tc>
                  <a:txBody>
                    <a:bodyPr/>
                    <a:lstStyle/>
                    <a:p>
                      <a:pPr algn="ctr" rtl="0" fontAlgn="ctr">
                        <a:buNone/>
                      </a:pPr>
                      <a:r>
                        <a:rPr lang="en-IN" sz="1100" b="1" i="0" u="none" strike="noStrike" dirty="0">
                          <a:solidFill>
                            <a:srgbClr val="1F1F1F"/>
                          </a:solidFill>
                          <a:effectLst/>
                          <a:latin typeface="Arial" panose="020B0604020202020204" pitchFamily="34" charset="0"/>
                        </a:rPr>
                        <a:t>12</a:t>
                      </a:r>
                    </a:p>
                  </a:txBody>
                  <a:tcPr marL="9525" marR="9525" marT="9525" marB="0" anchor="ctr">
                    <a:solidFill>
                      <a:schemeClr val="accent4">
                        <a:lumMod val="20000"/>
                        <a:lumOff val="80000"/>
                      </a:schemeClr>
                    </a:solidFill>
                  </a:tcPr>
                </a:tc>
                <a:tc>
                  <a:txBody>
                    <a:bodyPr/>
                    <a:lstStyle/>
                    <a:p>
                      <a:pPr algn="ctr" rtl="0" fontAlgn="ctr">
                        <a:buNone/>
                      </a:pPr>
                      <a:r>
                        <a:rPr lang="en-IN" sz="1100" b="1" i="0" u="none" strike="noStrike" dirty="0">
                          <a:solidFill>
                            <a:srgbClr val="1F1F1F"/>
                          </a:solidFill>
                          <a:effectLst/>
                          <a:latin typeface="Arial" panose="020B0604020202020204" pitchFamily="34" charset="0"/>
                        </a:rPr>
                        <a:t>100%</a:t>
                      </a:r>
                    </a:p>
                  </a:txBody>
                  <a:tcPr marL="9525" marR="9525" marT="9525" marB="0" anchor="ctr">
                    <a:solidFill>
                      <a:schemeClr val="accent4">
                        <a:lumMod val="20000"/>
                        <a:lumOff val="80000"/>
                      </a:schemeClr>
                    </a:solidFill>
                  </a:tcPr>
                </a:tc>
                <a:tc>
                  <a:txBody>
                    <a:bodyPr/>
                    <a:lstStyle/>
                    <a:p>
                      <a:pPr algn="l" rtl="0" fontAlgn="ctr">
                        <a:buNone/>
                      </a:pPr>
                      <a:r>
                        <a:rPr lang="en-IN" sz="1100" b="1" i="0" u="none" strike="noStrike" dirty="0">
                          <a:solidFill>
                            <a:srgbClr val="1F1F1F"/>
                          </a:solidFill>
                          <a:effectLst/>
                          <a:latin typeface="Arial" panose="020B0604020202020204" pitchFamily="34" charset="0"/>
                        </a:rPr>
                        <a:t> </a:t>
                      </a:r>
                    </a:p>
                  </a:txBody>
                  <a:tcPr marL="9525" marR="9525" marT="9525" marB="0" anchor="ctr">
                    <a:solidFill>
                      <a:schemeClr val="accent4">
                        <a:lumMod val="20000"/>
                        <a:lumOff val="80000"/>
                      </a:schemeClr>
                    </a:solidFill>
                  </a:tcPr>
                </a:tc>
                <a:extLst>
                  <a:ext uri="{0D108BD9-81ED-4DB2-BD59-A6C34878D82A}">
                    <a16:rowId xmlns:a16="http://schemas.microsoft.com/office/drawing/2014/main" val="103538508"/>
                  </a:ext>
                </a:extLst>
              </a:tr>
            </a:tbl>
          </a:graphicData>
        </a:graphic>
      </p:graphicFrame>
      <p:graphicFrame>
        <p:nvGraphicFramePr>
          <p:cNvPr id="9" name="Table 8">
            <a:extLst>
              <a:ext uri="{FF2B5EF4-FFF2-40B4-BE49-F238E27FC236}">
                <a16:creationId xmlns:a16="http://schemas.microsoft.com/office/drawing/2014/main" id="{CE45EAFB-C049-3859-4F5C-230D4347142F}"/>
              </a:ext>
            </a:extLst>
          </p:cNvPr>
          <p:cNvGraphicFramePr>
            <a:graphicFrameLocks noGrp="1"/>
          </p:cNvGraphicFramePr>
          <p:nvPr/>
        </p:nvGraphicFramePr>
        <p:xfrm>
          <a:off x="6499394" y="1586914"/>
          <a:ext cx="5334000" cy="3594688"/>
        </p:xfrm>
        <a:graphic>
          <a:graphicData uri="http://schemas.openxmlformats.org/drawingml/2006/table">
            <a:tbl>
              <a:tblPr>
                <a:tableStyleId>{BC89EF96-8CEA-46FF-86C4-4CE0E7609802}</a:tableStyleId>
              </a:tblPr>
              <a:tblGrid>
                <a:gridCol w="2698470">
                  <a:extLst>
                    <a:ext uri="{9D8B030D-6E8A-4147-A177-3AD203B41FA5}">
                      <a16:colId xmlns:a16="http://schemas.microsoft.com/office/drawing/2014/main" val="3926435524"/>
                    </a:ext>
                  </a:extLst>
                </a:gridCol>
                <a:gridCol w="2635530">
                  <a:extLst>
                    <a:ext uri="{9D8B030D-6E8A-4147-A177-3AD203B41FA5}">
                      <a16:colId xmlns:a16="http://schemas.microsoft.com/office/drawing/2014/main" val="2782554349"/>
                    </a:ext>
                  </a:extLst>
                </a:gridCol>
              </a:tblGrid>
              <a:tr h="816623">
                <a:tc>
                  <a:txBody>
                    <a:bodyPr/>
                    <a:lstStyle/>
                    <a:p>
                      <a:pPr algn="l">
                        <a:buNone/>
                      </a:pPr>
                      <a:r>
                        <a:rPr lang="en-US" sz="2000" b="1" dirty="0">
                          <a:latin typeface="Aptos" panose="020B0004020202020204" pitchFamily="34" charset="0"/>
                        </a:rPr>
                        <a:t>Center</a:t>
                      </a:r>
                      <a:endParaRPr lang="en-US" sz="2000" dirty="0">
                        <a:latin typeface="Aptos" panose="020B0004020202020204" pitchFamily="34" charset="0"/>
                      </a:endParaRPr>
                    </a:p>
                  </a:txBody>
                  <a:tcPr anchor="ctr">
                    <a:solidFill>
                      <a:schemeClr val="accent6">
                        <a:lumMod val="20000"/>
                        <a:lumOff val="80000"/>
                      </a:schemeClr>
                    </a:solidFill>
                  </a:tcPr>
                </a:tc>
                <a:tc>
                  <a:txBody>
                    <a:bodyPr/>
                    <a:lstStyle/>
                    <a:p>
                      <a:pPr algn="l">
                        <a:buNone/>
                      </a:pPr>
                      <a:r>
                        <a:rPr lang="en-US" sz="2000" b="1" dirty="0">
                          <a:latin typeface="Aptos" panose="020B0004020202020204" pitchFamily="34" charset="0"/>
                        </a:rPr>
                        <a:t>Downtime</a:t>
                      </a:r>
                      <a:endParaRPr lang="en-US" sz="2000" dirty="0">
                        <a:latin typeface="Aptos" panose="020B0004020202020204" pitchFamily="34" charset="0"/>
                      </a:endParaRPr>
                    </a:p>
                  </a:txBody>
                  <a:tcPr anchor="ctr">
                    <a:solidFill>
                      <a:schemeClr val="accent6">
                        <a:lumMod val="20000"/>
                        <a:lumOff val="80000"/>
                      </a:schemeClr>
                    </a:solidFill>
                  </a:tcPr>
                </a:tc>
                <a:extLst>
                  <a:ext uri="{0D108BD9-81ED-4DB2-BD59-A6C34878D82A}">
                    <a16:rowId xmlns:a16="http://schemas.microsoft.com/office/drawing/2014/main" val="3415495748"/>
                  </a:ext>
                </a:extLst>
              </a:tr>
              <a:tr h="555613">
                <a:tc>
                  <a:txBody>
                    <a:bodyPr/>
                    <a:lstStyle/>
                    <a:p>
                      <a:pPr algn="l" rtl="0" fontAlgn="ctr">
                        <a:buNone/>
                      </a:pPr>
                      <a:r>
                        <a:rPr lang="en-IN" sz="2000" b="1" i="0" u="none" strike="noStrike" dirty="0" err="1">
                          <a:solidFill>
                            <a:srgbClr val="1F1F1F"/>
                          </a:solidFill>
                          <a:effectLst/>
                          <a:latin typeface="Arial" panose="020B0604020202020204" pitchFamily="34" charset="0"/>
                        </a:rPr>
                        <a:t>Baburi</a:t>
                      </a:r>
                      <a:endParaRPr lang="en-IN" sz="2000" b="1" i="0" u="none" strike="noStrike" dirty="0">
                        <a:solidFill>
                          <a:srgbClr val="1F1F1F"/>
                        </a:solidFill>
                        <a:effectLst/>
                        <a:latin typeface="Arial" panose="020B0604020202020204" pitchFamily="34" charset="0"/>
                      </a:endParaRPr>
                    </a:p>
                  </a:txBody>
                  <a:tcPr marL="9525" marR="85725" marT="9525" marB="0" anchor="ctr">
                    <a:solidFill>
                      <a:schemeClr val="accent6">
                        <a:lumMod val="20000"/>
                        <a:lumOff val="80000"/>
                      </a:schemeClr>
                    </a:solidFill>
                  </a:tcPr>
                </a:tc>
                <a:tc>
                  <a:txBody>
                    <a:bodyPr/>
                    <a:lstStyle/>
                    <a:p>
                      <a:pPr algn="ctr" rtl="0" fontAlgn="ctr">
                        <a:buNone/>
                      </a:pPr>
                      <a:r>
                        <a:rPr lang="en-IN" sz="2000" b="0" i="0" u="none" strike="noStrike">
                          <a:solidFill>
                            <a:srgbClr val="1F1F1F"/>
                          </a:solidFill>
                          <a:effectLst/>
                          <a:latin typeface="Arial" panose="020B0604020202020204" pitchFamily="34" charset="0"/>
                        </a:rPr>
                        <a:t>28 hrs 30 min</a:t>
                      </a:r>
                    </a:p>
                  </a:txBody>
                  <a:tcPr marL="9525" marR="85725" marT="9525" marB="0" anchor="ctr">
                    <a:solidFill>
                      <a:schemeClr val="accent6">
                        <a:lumMod val="20000"/>
                        <a:lumOff val="80000"/>
                      </a:schemeClr>
                    </a:solidFill>
                  </a:tcPr>
                </a:tc>
                <a:extLst>
                  <a:ext uri="{0D108BD9-81ED-4DB2-BD59-A6C34878D82A}">
                    <a16:rowId xmlns:a16="http://schemas.microsoft.com/office/drawing/2014/main" val="129931884"/>
                  </a:ext>
                </a:extLst>
              </a:tr>
              <a:tr h="555613">
                <a:tc>
                  <a:txBody>
                    <a:bodyPr/>
                    <a:lstStyle/>
                    <a:p>
                      <a:pPr algn="l" rtl="0" fontAlgn="ctr">
                        <a:buNone/>
                      </a:pPr>
                      <a:r>
                        <a:rPr lang="en-IN" sz="2000" b="1" i="0" u="none" strike="noStrike" dirty="0" err="1">
                          <a:solidFill>
                            <a:srgbClr val="1F1F1F"/>
                          </a:solidFill>
                          <a:effectLst/>
                          <a:latin typeface="Arial" panose="020B0604020202020204" pitchFamily="34" charset="0"/>
                        </a:rPr>
                        <a:t>Sujanpur</a:t>
                      </a:r>
                      <a:endParaRPr lang="en-IN" sz="2000" b="1" i="0" u="none" strike="noStrike" dirty="0">
                        <a:solidFill>
                          <a:srgbClr val="1F1F1F"/>
                        </a:solidFill>
                        <a:effectLst/>
                        <a:latin typeface="Arial" panose="020B0604020202020204" pitchFamily="34" charset="0"/>
                      </a:endParaRPr>
                    </a:p>
                  </a:txBody>
                  <a:tcPr marL="9525" marR="85725" marT="9525" marB="0" anchor="ctr">
                    <a:solidFill>
                      <a:schemeClr val="accent6">
                        <a:lumMod val="20000"/>
                        <a:lumOff val="80000"/>
                      </a:schemeClr>
                    </a:solidFill>
                  </a:tcPr>
                </a:tc>
                <a:tc>
                  <a:txBody>
                    <a:bodyPr/>
                    <a:lstStyle/>
                    <a:p>
                      <a:pPr algn="ctr" rtl="0" fontAlgn="ctr">
                        <a:buNone/>
                      </a:pPr>
                      <a:r>
                        <a:rPr lang="en-IN" sz="2000" b="0" i="0" u="none" strike="noStrike">
                          <a:solidFill>
                            <a:srgbClr val="1F1F1F"/>
                          </a:solidFill>
                          <a:effectLst/>
                          <a:latin typeface="Arial" panose="020B0604020202020204" pitchFamily="34" charset="0"/>
                        </a:rPr>
                        <a:t>24 hrs</a:t>
                      </a:r>
                    </a:p>
                  </a:txBody>
                  <a:tcPr marL="9525" marR="85725" marT="9525" marB="0" anchor="ctr">
                    <a:solidFill>
                      <a:schemeClr val="accent6">
                        <a:lumMod val="20000"/>
                        <a:lumOff val="80000"/>
                      </a:schemeClr>
                    </a:solidFill>
                  </a:tcPr>
                </a:tc>
                <a:extLst>
                  <a:ext uri="{0D108BD9-81ED-4DB2-BD59-A6C34878D82A}">
                    <a16:rowId xmlns:a16="http://schemas.microsoft.com/office/drawing/2014/main" val="3838200518"/>
                  </a:ext>
                </a:extLst>
              </a:tr>
              <a:tr h="555613">
                <a:tc>
                  <a:txBody>
                    <a:bodyPr/>
                    <a:lstStyle/>
                    <a:p>
                      <a:pPr algn="l" rtl="0" fontAlgn="ctr">
                        <a:buNone/>
                      </a:pPr>
                      <a:r>
                        <a:rPr lang="en-IN" sz="2000" b="1" i="0" u="none" strike="noStrike" dirty="0" err="1">
                          <a:solidFill>
                            <a:srgbClr val="1F1F1F"/>
                          </a:solidFill>
                          <a:effectLst/>
                          <a:latin typeface="Arial" panose="020B0604020202020204" pitchFamily="34" charset="0"/>
                        </a:rPr>
                        <a:t>Teliyar</a:t>
                      </a:r>
                      <a:endParaRPr lang="en-IN" sz="2000" b="1" i="0" u="none" strike="noStrike" dirty="0">
                        <a:solidFill>
                          <a:srgbClr val="1F1F1F"/>
                        </a:solidFill>
                        <a:effectLst/>
                        <a:latin typeface="Arial" panose="020B0604020202020204" pitchFamily="34" charset="0"/>
                      </a:endParaRPr>
                    </a:p>
                  </a:txBody>
                  <a:tcPr marL="9525" marR="85725" marT="9525" marB="0" anchor="ctr">
                    <a:solidFill>
                      <a:schemeClr val="accent6">
                        <a:lumMod val="20000"/>
                        <a:lumOff val="80000"/>
                      </a:schemeClr>
                    </a:solidFill>
                  </a:tcPr>
                </a:tc>
                <a:tc>
                  <a:txBody>
                    <a:bodyPr/>
                    <a:lstStyle/>
                    <a:p>
                      <a:pPr algn="ctr" rtl="0" fontAlgn="ctr">
                        <a:buNone/>
                      </a:pPr>
                      <a:r>
                        <a:rPr lang="en-IN" sz="2000" b="0" i="0" u="none" strike="noStrike">
                          <a:solidFill>
                            <a:srgbClr val="1F1F1F"/>
                          </a:solidFill>
                          <a:effectLst/>
                          <a:latin typeface="Arial" panose="020B0604020202020204" pitchFamily="34" charset="0"/>
                        </a:rPr>
                        <a:t>24 hrs</a:t>
                      </a:r>
                    </a:p>
                  </a:txBody>
                  <a:tcPr marL="9525" marR="85725" marT="9525" marB="0" anchor="ctr">
                    <a:solidFill>
                      <a:schemeClr val="accent6">
                        <a:lumMod val="20000"/>
                        <a:lumOff val="80000"/>
                      </a:schemeClr>
                    </a:solidFill>
                  </a:tcPr>
                </a:tc>
                <a:extLst>
                  <a:ext uri="{0D108BD9-81ED-4DB2-BD59-A6C34878D82A}">
                    <a16:rowId xmlns:a16="http://schemas.microsoft.com/office/drawing/2014/main" val="1204202498"/>
                  </a:ext>
                </a:extLst>
              </a:tr>
              <a:tr h="555613">
                <a:tc>
                  <a:txBody>
                    <a:bodyPr/>
                    <a:lstStyle/>
                    <a:p>
                      <a:pPr algn="l" rtl="0" fontAlgn="ctr">
                        <a:buNone/>
                      </a:pPr>
                      <a:r>
                        <a:rPr lang="en-IN" sz="2000" b="1" i="0" u="none" strike="noStrike" dirty="0" err="1">
                          <a:solidFill>
                            <a:srgbClr val="1F1F1F"/>
                          </a:solidFill>
                          <a:effectLst/>
                          <a:latin typeface="Arial" panose="020B0604020202020204" pitchFamily="34" charset="0"/>
                        </a:rPr>
                        <a:t>Bokariya</a:t>
                      </a:r>
                      <a:endParaRPr lang="en-IN" sz="2000" b="1" i="0" u="none" strike="noStrike" dirty="0">
                        <a:solidFill>
                          <a:srgbClr val="1F1F1F"/>
                        </a:solidFill>
                        <a:effectLst/>
                        <a:latin typeface="Arial" panose="020B0604020202020204" pitchFamily="34" charset="0"/>
                      </a:endParaRPr>
                    </a:p>
                  </a:txBody>
                  <a:tcPr marL="9525" marR="85725" marT="9525" marB="0" anchor="ctr">
                    <a:solidFill>
                      <a:schemeClr val="accent6">
                        <a:lumMod val="20000"/>
                        <a:lumOff val="80000"/>
                      </a:schemeClr>
                    </a:solidFill>
                  </a:tcPr>
                </a:tc>
                <a:tc>
                  <a:txBody>
                    <a:bodyPr/>
                    <a:lstStyle/>
                    <a:p>
                      <a:pPr algn="ctr" rtl="0" fontAlgn="ctr">
                        <a:buNone/>
                      </a:pPr>
                      <a:r>
                        <a:rPr lang="en-IN" sz="2000" b="0" i="0" u="none" strike="noStrike">
                          <a:solidFill>
                            <a:srgbClr val="1F1F1F"/>
                          </a:solidFill>
                          <a:effectLst/>
                          <a:latin typeface="Arial" panose="020B0604020202020204" pitchFamily="34" charset="0"/>
                        </a:rPr>
                        <a:t>24 hrs</a:t>
                      </a:r>
                    </a:p>
                  </a:txBody>
                  <a:tcPr marL="9525" marR="85725" marT="9525" marB="0" anchor="ctr">
                    <a:solidFill>
                      <a:schemeClr val="accent6">
                        <a:lumMod val="20000"/>
                        <a:lumOff val="80000"/>
                      </a:schemeClr>
                    </a:solidFill>
                  </a:tcPr>
                </a:tc>
                <a:extLst>
                  <a:ext uri="{0D108BD9-81ED-4DB2-BD59-A6C34878D82A}">
                    <a16:rowId xmlns:a16="http://schemas.microsoft.com/office/drawing/2014/main" val="2936120360"/>
                  </a:ext>
                </a:extLst>
              </a:tr>
              <a:tr h="555613">
                <a:tc>
                  <a:txBody>
                    <a:bodyPr/>
                    <a:lstStyle/>
                    <a:p>
                      <a:pPr algn="l" rtl="0" fontAlgn="ctr">
                        <a:buNone/>
                      </a:pPr>
                      <a:r>
                        <a:rPr lang="en-IN" sz="2000" b="1" i="0" u="none" strike="noStrike" dirty="0">
                          <a:solidFill>
                            <a:srgbClr val="1F1F1F"/>
                          </a:solidFill>
                          <a:effectLst/>
                          <a:latin typeface="Arial" panose="020B0604020202020204" pitchFamily="34" charset="0"/>
                        </a:rPr>
                        <a:t>Semra Bazar</a:t>
                      </a:r>
                    </a:p>
                  </a:txBody>
                  <a:tcPr marL="9525" marR="85725" marT="9525" marB="0" anchor="ctr">
                    <a:solidFill>
                      <a:schemeClr val="accent6">
                        <a:lumMod val="20000"/>
                        <a:lumOff val="80000"/>
                      </a:schemeClr>
                    </a:solidFill>
                  </a:tcPr>
                </a:tc>
                <a:tc>
                  <a:txBody>
                    <a:bodyPr/>
                    <a:lstStyle/>
                    <a:p>
                      <a:pPr algn="ctr" rtl="0" fontAlgn="ctr">
                        <a:buNone/>
                      </a:pPr>
                      <a:r>
                        <a:rPr lang="en-IN" sz="2000" b="0" i="0" u="none" strike="noStrike" dirty="0">
                          <a:solidFill>
                            <a:srgbClr val="1F1F1F"/>
                          </a:solidFill>
                          <a:effectLst/>
                          <a:latin typeface="Arial" panose="020B0604020202020204" pitchFamily="34" charset="0"/>
                        </a:rPr>
                        <a:t>21 hrs 30 min</a:t>
                      </a:r>
                    </a:p>
                  </a:txBody>
                  <a:tcPr marL="9525" marR="85725" marT="9525" marB="0" anchor="ctr">
                    <a:solidFill>
                      <a:schemeClr val="accent6">
                        <a:lumMod val="20000"/>
                        <a:lumOff val="80000"/>
                      </a:schemeClr>
                    </a:solidFill>
                  </a:tcPr>
                </a:tc>
                <a:extLst>
                  <a:ext uri="{0D108BD9-81ED-4DB2-BD59-A6C34878D82A}">
                    <a16:rowId xmlns:a16="http://schemas.microsoft.com/office/drawing/2014/main" val="634028346"/>
                  </a:ext>
                </a:extLst>
              </a:tr>
            </a:tbl>
          </a:graphicData>
        </a:graphic>
      </p:graphicFrame>
      <p:sp>
        <p:nvSpPr>
          <p:cNvPr id="10" name="TextBox 9">
            <a:extLst>
              <a:ext uri="{FF2B5EF4-FFF2-40B4-BE49-F238E27FC236}">
                <a16:creationId xmlns:a16="http://schemas.microsoft.com/office/drawing/2014/main" id="{860EB37D-435D-3FFB-D2E9-8223CE482FC5}"/>
              </a:ext>
            </a:extLst>
          </p:cNvPr>
          <p:cNvSpPr txBox="1"/>
          <p:nvPr/>
        </p:nvSpPr>
        <p:spPr>
          <a:xfrm>
            <a:off x="7620000" y="1156838"/>
            <a:ext cx="3733800" cy="400110"/>
          </a:xfrm>
          <a:prstGeom prst="rect">
            <a:avLst/>
          </a:prstGeom>
          <a:noFill/>
        </p:spPr>
        <p:txBody>
          <a:bodyPr wrap="square" rtlCol="0">
            <a:spAutoFit/>
          </a:bodyPr>
          <a:lstStyle/>
          <a:p>
            <a:r>
              <a:rPr lang="en-US" sz="2000" b="1" dirty="0">
                <a:latin typeface="Aptos" panose="020B0004020202020204" pitchFamily="34" charset="0"/>
              </a:rPr>
              <a:t>High downtime centers</a:t>
            </a:r>
          </a:p>
        </p:txBody>
      </p:sp>
    </p:spTree>
    <p:extLst>
      <p:ext uri="{BB962C8B-B14F-4D97-AF65-F5344CB8AC3E}">
        <p14:creationId xmlns:p14="http://schemas.microsoft.com/office/powerpoint/2010/main" val="3697484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9015A-A1E4-CF8B-E59D-B23F552A4F8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0CE706C-06D2-3B67-70B3-BD3E15DB15CC}"/>
              </a:ext>
            </a:extLst>
          </p:cNvPr>
          <p:cNvSpPr>
            <a:spLocks noGrp="1"/>
          </p:cNvSpPr>
          <p:nvPr>
            <p:ph type="title"/>
          </p:nvPr>
        </p:nvSpPr>
        <p:spPr>
          <a:xfrm>
            <a:off x="152400" y="76200"/>
            <a:ext cx="9067800" cy="609600"/>
          </a:xfrm>
        </p:spPr>
        <p:txBody>
          <a:bodyPr>
            <a:no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CANE LOADER PARTS RECEIVED IN CANE OFFICE </a:t>
            </a:r>
          </a:p>
        </p:txBody>
      </p:sp>
      <p:sp>
        <p:nvSpPr>
          <p:cNvPr id="3" name="Slide Number Placeholder 2">
            <a:extLst>
              <a:ext uri="{FF2B5EF4-FFF2-40B4-BE49-F238E27FC236}">
                <a16:creationId xmlns:a16="http://schemas.microsoft.com/office/drawing/2014/main" id="{D4BBDEC4-F63A-2C3B-7D23-8CD5EED13D44}"/>
              </a:ext>
            </a:extLst>
          </p:cNvPr>
          <p:cNvSpPr>
            <a:spLocks noGrp="1"/>
          </p:cNvSpPr>
          <p:nvPr>
            <p:ph type="sldNum" sz="quarter" idx="12"/>
          </p:nvPr>
        </p:nvSpPr>
        <p:spPr/>
        <p:txBody>
          <a:bodyPr/>
          <a:lstStyle/>
          <a:p>
            <a:fld id="{B76B49FA-22BB-44F5-8EFA-E5C56FA3907E}" type="slidenum">
              <a:rPr lang="en-US" smtClean="0"/>
              <a:pPr/>
              <a:t>25</a:t>
            </a:fld>
            <a:endParaRPr lang="en-US" dirty="0"/>
          </a:p>
        </p:txBody>
      </p:sp>
      <p:graphicFrame>
        <p:nvGraphicFramePr>
          <p:cNvPr id="2" name="Object 1">
            <a:extLst>
              <a:ext uri="{FF2B5EF4-FFF2-40B4-BE49-F238E27FC236}">
                <a16:creationId xmlns:a16="http://schemas.microsoft.com/office/drawing/2014/main" id="{5A89A59B-24DC-5BDE-653F-A3DEFA61A392}"/>
              </a:ext>
            </a:extLst>
          </p:cNvPr>
          <p:cNvGraphicFramePr>
            <a:graphicFrameLocks noChangeAspect="1"/>
          </p:cNvGraphicFramePr>
          <p:nvPr/>
        </p:nvGraphicFramePr>
        <p:xfrm>
          <a:off x="184150" y="527050"/>
          <a:ext cx="11093450" cy="5721350"/>
        </p:xfrm>
        <a:graphic>
          <a:graphicData uri="http://schemas.openxmlformats.org/presentationml/2006/ole">
            <mc:AlternateContent xmlns:mc="http://schemas.openxmlformats.org/markup-compatibility/2006">
              <mc:Choice xmlns:v="urn:schemas-microsoft-com:vml" Requires="v">
                <p:oleObj name="Worksheet" r:id="rId2" imgW="6659809" imgH="4183451" progId="Excel.Sheet.12">
                  <p:link updateAutomatic="1"/>
                </p:oleObj>
              </mc:Choice>
              <mc:Fallback>
                <p:oleObj name="Worksheet" r:id="rId2" imgW="6659809" imgH="4183451" progId="Excel.Sheet.12">
                  <p:link updateAutomatic="1"/>
                  <p:pic>
                    <p:nvPicPr>
                      <p:cNvPr id="2" name="Object 1">
                        <a:extLst>
                          <a:ext uri="{FF2B5EF4-FFF2-40B4-BE49-F238E27FC236}">
                            <a16:creationId xmlns:a16="http://schemas.microsoft.com/office/drawing/2014/main" id="{5A89A59B-24DC-5BDE-653F-A3DEFA61A392}"/>
                          </a:ext>
                        </a:extLst>
                      </p:cNvPr>
                      <p:cNvPicPr/>
                      <p:nvPr/>
                    </p:nvPicPr>
                    <p:blipFill>
                      <a:blip r:embed="rId3"/>
                      <a:stretch>
                        <a:fillRect/>
                      </a:stretch>
                    </p:blipFill>
                    <p:spPr>
                      <a:xfrm>
                        <a:off x="184150" y="527050"/>
                        <a:ext cx="11093450" cy="5721350"/>
                      </a:xfrm>
                      <a:prstGeom prst="rect">
                        <a:avLst/>
                      </a:prstGeom>
                    </p:spPr>
                  </p:pic>
                </p:oleObj>
              </mc:Fallback>
            </mc:AlternateContent>
          </a:graphicData>
        </a:graphic>
      </p:graphicFrame>
    </p:spTree>
    <p:extLst>
      <p:ext uri="{BB962C8B-B14F-4D97-AF65-F5344CB8AC3E}">
        <p14:creationId xmlns:p14="http://schemas.microsoft.com/office/powerpoint/2010/main" val="3018640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65D6A-40CA-A08A-1E5A-1E966B6679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F0C4A5-FEB1-7CA3-0EE0-5F9A9A28423C}"/>
              </a:ext>
            </a:extLst>
          </p:cNvPr>
          <p:cNvSpPr>
            <a:spLocks noGrp="1"/>
          </p:cNvSpPr>
          <p:nvPr>
            <p:ph type="sldNum" sz="quarter" idx="12"/>
          </p:nvPr>
        </p:nvSpPr>
        <p:spPr/>
        <p:txBody>
          <a:bodyPr/>
          <a:lstStyle/>
          <a:p>
            <a:fld id="{B76B49FA-22BB-44F5-8EFA-E5C56FA3907E}" type="slidenum">
              <a:rPr lang="en-US" smtClean="0"/>
              <a:pPr/>
              <a:t>26</a:t>
            </a:fld>
            <a:endParaRPr lang="en-US" dirty="0"/>
          </a:p>
        </p:txBody>
      </p:sp>
      <p:sp>
        <p:nvSpPr>
          <p:cNvPr id="3" name="Title 2">
            <a:extLst>
              <a:ext uri="{FF2B5EF4-FFF2-40B4-BE49-F238E27FC236}">
                <a16:creationId xmlns:a16="http://schemas.microsoft.com/office/drawing/2014/main" id="{527DEB56-E67E-CC03-BC21-5D19AD4B863C}"/>
              </a:ext>
            </a:extLst>
          </p:cNvPr>
          <p:cNvSpPr>
            <a:spLocks noGrp="1"/>
          </p:cNvSpPr>
          <p:nvPr>
            <p:ph type="title"/>
          </p:nvPr>
        </p:nvSpPr>
        <p:spPr>
          <a:xfrm>
            <a:off x="152400" y="76200"/>
            <a:ext cx="8077200" cy="609600"/>
          </a:xfrm>
        </p:spPr>
        <p:txBody>
          <a:bodyPr>
            <a:normAutofit fontScale="90000"/>
          </a:bodyPr>
          <a:lstStyle/>
          <a:p>
            <a:r>
              <a:rPr lang="en-US" dirty="0"/>
              <a:t>Yield Assessment(Ratoon) – 01 Nov 25 to 03 Jan 26</a:t>
            </a:r>
          </a:p>
        </p:txBody>
      </p:sp>
      <p:sp>
        <p:nvSpPr>
          <p:cNvPr id="6" name="TextBox 5">
            <a:extLst>
              <a:ext uri="{FF2B5EF4-FFF2-40B4-BE49-F238E27FC236}">
                <a16:creationId xmlns:a16="http://schemas.microsoft.com/office/drawing/2014/main" id="{36965BE5-B07E-3F44-D4AA-6820AC7D2D35}"/>
              </a:ext>
            </a:extLst>
          </p:cNvPr>
          <p:cNvSpPr txBox="1"/>
          <p:nvPr/>
        </p:nvSpPr>
        <p:spPr>
          <a:xfrm>
            <a:off x="457200" y="838200"/>
            <a:ext cx="6934200" cy="1323439"/>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en-US" sz="2000" dirty="0">
                <a:latin typeface="Aptos" panose="020B0004020202020204" pitchFamily="34" charset="0"/>
              </a:rPr>
              <a:t>Overall Average Yield: 551 q/ha</a:t>
            </a:r>
          </a:p>
          <a:p>
            <a:pPr marL="285750" indent="-285750">
              <a:buFont typeface="Arial" panose="020B0604020202020204" pitchFamily="34" charset="0"/>
              <a:buChar char="•"/>
            </a:pPr>
            <a:r>
              <a:rPr lang="en-US" sz="2000" dirty="0">
                <a:latin typeface="Aptos" panose="020B0004020202020204" pitchFamily="34" charset="0"/>
              </a:rPr>
              <a:t>Total Plots Assessed: 1716</a:t>
            </a:r>
          </a:p>
          <a:p>
            <a:pPr marL="285750" indent="-285750">
              <a:buFont typeface="Arial" panose="020B0604020202020204" pitchFamily="34" charset="0"/>
              <a:buChar char="•"/>
            </a:pPr>
            <a:r>
              <a:rPr lang="en-US" sz="2000" dirty="0">
                <a:latin typeface="Aptos" panose="020B0004020202020204" pitchFamily="34" charset="0"/>
              </a:rPr>
              <a:t>Yield dispersion is significant, ranging from ~358 q/ha to ~793 q/ha</a:t>
            </a:r>
          </a:p>
        </p:txBody>
      </p:sp>
      <p:graphicFrame>
        <p:nvGraphicFramePr>
          <p:cNvPr id="7" name="Table 6">
            <a:extLst>
              <a:ext uri="{FF2B5EF4-FFF2-40B4-BE49-F238E27FC236}">
                <a16:creationId xmlns:a16="http://schemas.microsoft.com/office/drawing/2014/main" id="{D3F08D7F-E13C-95CA-2FFA-42CB8033518F}"/>
              </a:ext>
            </a:extLst>
          </p:cNvPr>
          <p:cNvGraphicFramePr>
            <a:graphicFrameLocks noGrp="1"/>
          </p:cNvGraphicFramePr>
          <p:nvPr/>
        </p:nvGraphicFramePr>
        <p:xfrm>
          <a:off x="381000" y="2314039"/>
          <a:ext cx="7010400" cy="4178840"/>
        </p:xfrm>
        <a:graphic>
          <a:graphicData uri="http://schemas.openxmlformats.org/drawingml/2006/table">
            <a:tbl>
              <a:tblPr/>
              <a:tblGrid>
                <a:gridCol w="863090">
                  <a:extLst>
                    <a:ext uri="{9D8B030D-6E8A-4147-A177-3AD203B41FA5}">
                      <a16:colId xmlns:a16="http://schemas.microsoft.com/office/drawing/2014/main" val="2103861640"/>
                    </a:ext>
                  </a:extLst>
                </a:gridCol>
                <a:gridCol w="2606882">
                  <a:extLst>
                    <a:ext uri="{9D8B030D-6E8A-4147-A177-3AD203B41FA5}">
                      <a16:colId xmlns:a16="http://schemas.microsoft.com/office/drawing/2014/main" val="3511676645"/>
                    </a:ext>
                  </a:extLst>
                </a:gridCol>
                <a:gridCol w="1620494">
                  <a:extLst>
                    <a:ext uri="{9D8B030D-6E8A-4147-A177-3AD203B41FA5}">
                      <a16:colId xmlns:a16="http://schemas.microsoft.com/office/drawing/2014/main" val="1924804491"/>
                    </a:ext>
                  </a:extLst>
                </a:gridCol>
                <a:gridCol w="1919934">
                  <a:extLst>
                    <a:ext uri="{9D8B030D-6E8A-4147-A177-3AD203B41FA5}">
                      <a16:colId xmlns:a16="http://schemas.microsoft.com/office/drawing/2014/main" val="3503687206"/>
                    </a:ext>
                  </a:extLst>
                </a:gridCol>
              </a:tblGrid>
              <a:tr h="750048">
                <a:tc>
                  <a:txBody>
                    <a:bodyPr/>
                    <a:lstStyle/>
                    <a:p>
                      <a:pPr algn="ctr" fontAlgn="ctr">
                        <a:buNone/>
                      </a:pPr>
                      <a:r>
                        <a:rPr lang="en-IN" sz="2000" b="1" i="0" u="none" strike="noStrike" dirty="0">
                          <a:solidFill>
                            <a:srgbClr val="000000"/>
                          </a:solidFill>
                          <a:effectLst/>
                          <a:latin typeface="Calibri" panose="020F0502020204030204" pitchFamily="34" charset="0"/>
                        </a:rPr>
                        <a:t>S.N.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ctr">
                        <a:buNone/>
                      </a:pPr>
                      <a:r>
                        <a:rPr lang="en-IN" sz="2000" b="1" i="0" u="none" strike="noStrike">
                          <a:solidFill>
                            <a:srgbClr val="000000"/>
                          </a:solidFill>
                          <a:effectLst/>
                          <a:latin typeface="Calibri" panose="020F0502020204030204" pitchFamily="34" charset="0"/>
                        </a:rPr>
                        <a:t>Society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buNone/>
                      </a:pPr>
                      <a:r>
                        <a:rPr lang="en-IN" sz="2000" b="1" i="0" u="none" strike="noStrike" dirty="0">
                          <a:solidFill>
                            <a:srgbClr val="000000"/>
                          </a:solidFill>
                          <a:effectLst/>
                          <a:latin typeface="Calibri" panose="020F0502020204030204" pitchFamily="34" charset="0"/>
                        </a:rPr>
                        <a:t>No. of plot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buNone/>
                      </a:pPr>
                      <a:r>
                        <a:rPr lang="en-IN" sz="1800" b="1" i="0" u="none" strike="noStrike" dirty="0">
                          <a:solidFill>
                            <a:srgbClr val="000000"/>
                          </a:solidFill>
                          <a:effectLst/>
                          <a:latin typeface="Calibri" panose="020F0502020204030204" pitchFamily="34" charset="0"/>
                        </a:rPr>
                        <a:t>Avg. Yield (QTL /Hec)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567026009"/>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2000" b="0" i="0" u="none" strike="noStrike">
                          <a:solidFill>
                            <a:srgbClr val="000000"/>
                          </a:solidFill>
                          <a:effectLst/>
                          <a:latin typeface="Calibri" panose="020F0502020204030204" pitchFamily="34" charset="0"/>
                        </a:rPr>
                        <a:t>BELRAYAN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633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154718"/>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2000" b="0" i="0" u="none" strike="noStrike">
                          <a:solidFill>
                            <a:srgbClr val="000000"/>
                          </a:solidFill>
                          <a:effectLst/>
                          <a:latin typeface="Calibri" panose="020F0502020204030204" pitchFamily="34" charset="0"/>
                        </a:rPr>
                        <a:t>AIRA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1199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575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622246"/>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2000" b="0" i="0" u="none" strike="noStrike" dirty="0">
                          <a:solidFill>
                            <a:srgbClr val="000000"/>
                          </a:solidFill>
                          <a:effectLst/>
                          <a:latin typeface="Calibri" panose="020F0502020204030204" pitchFamily="34" charset="0"/>
                        </a:rPr>
                        <a:t>MAHMOODABAD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dirty="0">
                          <a:solidFill>
                            <a:srgbClr val="000000"/>
                          </a:solidFill>
                          <a:effectLst/>
                          <a:latin typeface="Calibri" panose="020F0502020204030204"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569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5147556"/>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2000" b="0" i="0" u="none" strike="noStrike">
                          <a:solidFill>
                            <a:srgbClr val="000000"/>
                          </a:solidFill>
                          <a:effectLst/>
                          <a:latin typeface="Calibri" panose="020F0502020204030204" pitchFamily="34" charset="0"/>
                        </a:rPr>
                        <a:t>HARGAON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109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dirty="0">
                          <a:solidFill>
                            <a:srgbClr val="000000"/>
                          </a:solidFill>
                          <a:effectLst/>
                          <a:latin typeface="Calibri" panose="020F0502020204030204" pitchFamily="34" charset="0"/>
                        </a:rPr>
                        <a:t>538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5353004"/>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2000" b="0" i="0" u="none" strike="noStrike">
                          <a:solidFill>
                            <a:srgbClr val="000000"/>
                          </a:solidFill>
                          <a:effectLst/>
                          <a:latin typeface="Calibri" panose="020F0502020204030204" pitchFamily="34" charset="0"/>
                        </a:rPr>
                        <a:t>NANPARA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537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7073479"/>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2000" b="0" i="0" u="none" strike="noStrike">
                          <a:solidFill>
                            <a:srgbClr val="000000"/>
                          </a:solidFill>
                          <a:effectLst/>
                          <a:latin typeface="Calibri" panose="020F0502020204030204" pitchFamily="34" charset="0"/>
                        </a:rPr>
                        <a:t>ARNIKHANA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460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9156795"/>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2000" b="0" i="0" u="none" strike="noStrike">
                          <a:solidFill>
                            <a:srgbClr val="000000"/>
                          </a:solidFill>
                          <a:effectLst/>
                          <a:latin typeface="Calibri" panose="020F0502020204030204" pitchFamily="34" charset="0"/>
                        </a:rPr>
                        <a:t>LAKHIMPUR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397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781296"/>
                  </a:ext>
                </a:extLst>
              </a:tr>
              <a:tr h="428599">
                <a:tc>
                  <a:txBody>
                    <a:bodyPr/>
                    <a:lstStyle/>
                    <a:p>
                      <a:pPr algn="ctr" fontAlgn="ctr">
                        <a:buNone/>
                      </a:pPr>
                      <a:r>
                        <a:rPr lang="en-IN" sz="2000" b="1" i="0" u="none" strike="noStrike">
                          <a:solidFill>
                            <a:srgbClr val="000000"/>
                          </a:solidFill>
                          <a:effectLst/>
                          <a:latin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ctr">
                        <a:buNone/>
                      </a:pPr>
                      <a:r>
                        <a:rPr lang="en-IN" sz="2000" b="1" i="0" u="none" strike="noStrike">
                          <a:solidFill>
                            <a:srgbClr val="000000"/>
                          </a:solidFill>
                          <a:effectLst/>
                          <a:latin typeface="Calibri" panose="020F0502020204030204" pitchFamily="34" charset="0"/>
                        </a:rPr>
                        <a:t>Grand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1716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buNone/>
                      </a:pPr>
                      <a:r>
                        <a:rPr lang="en-IN" sz="2000" b="1" i="0" u="none" strike="noStrike" dirty="0">
                          <a:solidFill>
                            <a:srgbClr val="000000"/>
                          </a:solidFill>
                          <a:effectLst/>
                          <a:latin typeface="Calibri" panose="020F0502020204030204" pitchFamily="34" charset="0"/>
                        </a:rPr>
                        <a:t>551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243698338"/>
                  </a:ext>
                </a:extLst>
              </a:tr>
            </a:tbl>
          </a:graphicData>
        </a:graphic>
      </p:graphicFrame>
      <p:graphicFrame>
        <p:nvGraphicFramePr>
          <p:cNvPr id="5" name="Table 4">
            <a:extLst>
              <a:ext uri="{FF2B5EF4-FFF2-40B4-BE49-F238E27FC236}">
                <a16:creationId xmlns:a16="http://schemas.microsoft.com/office/drawing/2014/main" id="{4164C58E-428E-59F7-D91D-A7DB36801357}"/>
              </a:ext>
            </a:extLst>
          </p:cNvPr>
          <p:cNvGraphicFramePr>
            <a:graphicFrameLocks noGrp="1"/>
          </p:cNvGraphicFramePr>
          <p:nvPr/>
        </p:nvGraphicFramePr>
        <p:xfrm>
          <a:off x="7588206" y="847023"/>
          <a:ext cx="4222794" cy="5760722"/>
        </p:xfrm>
        <a:graphic>
          <a:graphicData uri="http://schemas.openxmlformats.org/drawingml/2006/table">
            <a:tbl>
              <a:tblPr/>
              <a:tblGrid>
                <a:gridCol w="1403394">
                  <a:extLst>
                    <a:ext uri="{9D8B030D-6E8A-4147-A177-3AD203B41FA5}">
                      <a16:colId xmlns:a16="http://schemas.microsoft.com/office/drawing/2014/main" val="2858354505"/>
                    </a:ext>
                  </a:extLst>
                </a:gridCol>
                <a:gridCol w="1219200">
                  <a:extLst>
                    <a:ext uri="{9D8B030D-6E8A-4147-A177-3AD203B41FA5}">
                      <a16:colId xmlns:a16="http://schemas.microsoft.com/office/drawing/2014/main" val="3893580194"/>
                    </a:ext>
                  </a:extLst>
                </a:gridCol>
                <a:gridCol w="1600200">
                  <a:extLst>
                    <a:ext uri="{9D8B030D-6E8A-4147-A177-3AD203B41FA5}">
                      <a16:colId xmlns:a16="http://schemas.microsoft.com/office/drawing/2014/main" val="1238207508"/>
                    </a:ext>
                  </a:extLst>
                </a:gridCol>
              </a:tblGrid>
              <a:tr h="491962">
                <a:tc>
                  <a:txBody>
                    <a:bodyPr/>
                    <a:lstStyle/>
                    <a:p>
                      <a:pPr algn="ctr" fontAlgn="ctr">
                        <a:buNone/>
                      </a:pPr>
                      <a:r>
                        <a:rPr lang="en-IN" sz="1600" b="1" i="0" u="none" strike="noStrike" dirty="0">
                          <a:solidFill>
                            <a:srgbClr val="000000"/>
                          </a:solidFill>
                          <a:effectLst/>
                          <a:latin typeface="Calibri" panose="020F0502020204030204" pitchFamily="34" charset="0"/>
                        </a:rPr>
                        <a:t>Variety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600" b="1" i="0" u="none" strike="noStrike">
                          <a:solidFill>
                            <a:srgbClr val="000000"/>
                          </a:solidFill>
                          <a:effectLst/>
                          <a:latin typeface="Calibri" panose="020F0502020204030204" pitchFamily="34" charset="0"/>
                        </a:rPr>
                        <a:t>No. of plot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US" sz="1600" b="1" i="0" u="none" strike="noStrike">
                          <a:solidFill>
                            <a:srgbClr val="000000"/>
                          </a:solidFill>
                          <a:effectLst/>
                          <a:latin typeface="Calibri" panose="020F0502020204030204" pitchFamily="34" charset="0"/>
                        </a:rPr>
                        <a:t>Average of Yield (QTL /Hec)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917374997"/>
                  </a:ext>
                </a:extLst>
              </a:tr>
              <a:tr h="292835">
                <a:tc>
                  <a:txBody>
                    <a:bodyPr/>
                    <a:lstStyle/>
                    <a:p>
                      <a:pPr algn="l" fontAlgn="b">
                        <a:buNone/>
                      </a:pPr>
                      <a:r>
                        <a:rPr lang="en-IN" sz="1600" b="0" i="0" u="none" strike="noStrike">
                          <a:solidFill>
                            <a:srgbClr val="000000"/>
                          </a:solidFill>
                          <a:effectLst/>
                          <a:latin typeface="Calibri" panose="020F0502020204030204" pitchFamily="34" charset="0"/>
                        </a:rPr>
                        <a:t>Colk-14202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793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1733668"/>
                  </a:ext>
                </a:extLst>
              </a:tr>
              <a:tr h="292835">
                <a:tc>
                  <a:txBody>
                    <a:bodyPr/>
                    <a:lstStyle/>
                    <a:p>
                      <a:pPr algn="l" fontAlgn="b">
                        <a:buNone/>
                      </a:pPr>
                      <a:r>
                        <a:rPr lang="en-IN" sz="1600" b="0" i="0" u="none" strike="noStrike">
                          <a:solidFill>
                            <a:srgbClr val="000000"/>
                          </a:solidFill>
                          <a:effectLst/>
                          <a:latin typeface="Calibri" panose="020F0502020204030204" pitchFamily="34" charset="0"/>
                        </a:rPr>
                        <a:t>co-98016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777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0151795"/>
                  </a:ext>
                </a:extLst>
              </a:tr>
              <a:tr h="292835">
                <a:tc>
                  <a:txBody>
                    <a:bodyPr/>
                    <a:lstStyle/>
                    <a:p>
                      <a:pPr algn="l" fontAlgn="b">
                        <a:buNone/>
                      </a:pPr>
                      <a:r>
                        <a:rPr lang="en-IN" sz="1600" b="0" i="0" u="none" strike="noStrike" dirty="0">
                          <a:solidFill>
                            <a:srgbClr val="000000"/>
                          </a:solidFill>
                          <a:effectLst/>
                          <a:latin typeface="Calibri" panose="020F0502020204030204" pitchFamily="34" charset="0"/>
                        </a:rPr>
                        <a:t>co-98015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738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985725"/>
                  </a:ext>
                </a:extLst>
              </a:tr>
              <a:tr h="292835">
                <a:tc>
                  <a:txBody>
                    <a:bodyPr/>
                    <a:lstStyle/>
                    <a:p>
                      <a:pPr algn="l" fontAlgn="b">
                        <a:buNone/>
                      </a:pPr>
                      <a:r>
                        <a:rPr lang="en-IN" sz="1600" b="0" i="0" u="none" strike="noStrike">
                          <a:solidFill>
                            <a:srgbClr val="000000"/>
                          </a:solidFill>
                          <a:effectLst/>
                          <a:latin typeface="Calibri" panose="020F0502020204030204" pitchFamily="34" charset="0"/>
                        </a:rPr>
                        <a:t>Colk-16202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651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2398700"/>
                  </a:ext>
                </a:extLst>
              </a:tr>
              <a:tr h="292835">
                <a:tc>
                  <a:txBody>
                    <a:bodyPr/>
                    <a:lstStyle/>
                    <a:p>
                      <a:pPr algn="l" fontAlgn="b">
                        <a:buNone/>
                      </a:pPr>
                      <a:r>
                        <a:rPr lang="en-IN" sz="1600" b="0" i="0" u="none" strike="noStrike">
                          <a:solidFill>
                            <a:srgbClr val="000000"/>
                          </a:solidFill>
                          <a:effectLst/>
                          <a:latin typeface="Calibri" panose="020F0502020204030204" pitchFamily="34" charset="0"/>
                        </a:rPr>
                        <a:t>Colk-14201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591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4562609"/>
                  </a:ext>
                </a:extLst>
              </a:tr>
              <a:tr h="292835">
                <a:tc>
                  <a:txBody>
                    <a:bodyPr/>
                    <a:lstStyle/>
                    <a:p>
                      <a:pPr algn="l" fontAlgn="b">
                        <a:buNone/>
                      </a:pPr>
                      <a:r>
                        <a:rPr lang="en-IN" sz="1600" b="0" i="0" u="none" strike="noStrike">
                          <a:solidFill>
                            <a:srgbClr val="000000"/>
                          </a:solidFill>
                          <a:effectLst/>
                          <a:latin typeface="Calibri" panose="020F0502020204030204" pitchFamily="34" charset="0"/>
                        </a:rPr>
                        <a:t>co-0238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224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9799284"/>
                  </a:ext>
                </a:extLst>
              </a:tr>
              <a:tr h="292835">
                <a:tc>
                  <a:txBody>
                    <a:bodyPr/>
                    <a:lstStyle/>
                    <a:p>
                      <a:pPr algn="l" fontAlgn="b">
                        <a:buNone/>
                      </a:pPr>
                      <a:r>
                        <a:rPr lang="en-IN" sz="1600" b="0" i="0" u="none" strike="noStrike">
                          <a:solidFill>
                            <a:srgbClr val="000000"/>
                          </a:solidFill>
                          <a:effectLst/>
                          <a:latin typeface="Calibri" panose="020F0502020204030204" pitchFamily="34" charset="0"/>
                        </a:rPr>
                        <a:t>Co-0118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733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Calibri" panose="020F0502020204030204" pitchFamily="34" charset="0"/>
                        </a:rPr>
                        <a:t>564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5844814"/>
                  </a:ext>
                </a:extLst>
              </a:tr>
              <a:tr h="292835">
                <a:tc>
                  <a:txBody>
                    <a:bodyPr/>
                    <a:lstStyle/>
                    <a:p>
                      <a:pPr algn="l" fontAlgn="b">
                        <a:buNone/>
                      </a:pPr>
                      <a:r>
                        <a:rPr lang="en-IN" sz="1600" b="0" i="0" u="none" strike="noStrike">
                          <a:solidFill>
                            <a:srgbClr val="000000"/>
                          </a:solidFill>
                          <a:effectLst/>
                          <a:latin typeface="Calibri" panose="020F0502020204030204" pitchFamily="34" charset="0"/>
                        </a:rPr>
                        <a:t>Cos-13235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Calibri" panose="020F0502020204030204" pitchFamily="34" charset="0"/>
                        </a:rPr>
                        <a:t>555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8012250"/>
                  </a:ext>
                </a:extLst>
              </a:tr>
              <a:tr h="234268">
                <a:tc>
                  <a:txBody>
                    <a:bodyPr/>
                    <a:lstStyle/>
                    <a:p>
                      <a:pPr algn="l" fontAlgn="b">
                        <a:buNone/>
                      </a:pPr>
                      <a:r>
                        <a:rPr lang="en-IN" sz="1600" b="0" i="0" u="none" strike="noStrike">
                          <a:solidFill>
                            <a:srgbClr val="000000"/>
                          </a:solidFill>
                          <a:effectLst/>
                          <a:latin typeface="Calibri" panose="020F0502020204030204" pitchFamily="34" charset="0"/>
                        </a:rPr>
                        <a:t>Co-15023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7571821"/>
                  </a:ext>
                </a:extLst>
              </a:tr>
              <a:tr h="234268">
                <a:tc>
                  <a:txBody>
                    <a:bodyPr/>
                    <a:lstStyle/>
                    <a:p>
                      <a:pPr algn="l" fontAlgn="b">
                        <a:buNone/>
                      </a:pPr>
                      <a:r>
                        <a:rPr lang="en-IN" sz="1600" b="0" i="0" u="none" strike="noStrike">
                          <a:solidFill>
                            <a:srgbClr val="000000"/>
                          </a:solidFill>
                          <a:effectLst/>
                          <a:latin typeface="Calibri" panose="020F0502020204030204" pitchFamily="34" charset="0"/>
                        </a:rPr>
                        <a:t>Cos-13231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Calibri" panose="020F0502020204030204" pitchFamily="34" charset="0"/>
                        </a:rPr>
                        <a:t>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0957570"/>
                  </a:ext>
                </a:extLst>
              </a:tr>
              <a:tr h="234268">
                <a:tc>
                  <a:txBody>
                    <a:bodyPr/>
                    <a:lstStyle/>
                    <a:p>
                      <a:pPr algn="l" fontAlgn="b">
                        <a:buNone/>
                      </a:pPr>
                      <a:r>
                        <a:rPr lang="en-IN" sz="1600" b="0" i="0" u="none" strike="noStrike">
                          <a:solidFill>
                            <a:srgbClr val="000000"/>
                          </a:solidFill>
                          <a:effectLst/>
                          <a:latin typeface="Calibri" panose="020F0502020204030204" pitchFamily="34" charset="0"/>
                        </a:rPr>
                        <a:t>Cos-17231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6101765"/>
                  </a:ext>
                </a:extLst>
              </a:tr>
              <a:tr h="234268">
                <a:tc>
                  <a:txBody>
                    <a:bodyPr/>
                    <a:lstStyle/>
                    <a:p>
                      <a:pPr algn="l" fontAlgn="b">
                        <a:buNone/>
                      </a:pPr>
                      <a:r>
                        <a:rPr lang="en-IN" sz="1600" b="0" i="0" u="none" strike="noStrike">
                          <a:solidFill>
                            <a:srgbClr val="000000"/>
                          </a:solidFill>
                          <a:effectLst/>
                          <a:latin typeface="Calibri" panose="020F0502020204030204" pitchFamily="34" charset="0"/>
                        </a:rPr>
                        <a:t>Cos-95255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2890720"/>
                  </a:ext>
                </a:extLst>
              </a:tr>
              <a:tr h="234268">
                <a:tc>
                  <a:txBody>
                    <a:bodyPr/>
                    <a:lstStyle/>
                    <a:p>
                      <a:pPr algn="l" fontAlgn="b">
                        <a:buNone/>
                      </a:pPr>
                      <a:r>
                        <a:rPr lang="en-IN" sz="1600" b="0" i="0" u="none" strike="noStrike">
                          <a:solidFill>
                            <a:srgbClr val="000000"/>
                          </a:solidFill>
                          <a:effectLst/>
                          <a:latin typeface="Calibri" panose="020F0502020204030204" pitchFamily="34" charset="0"/>
                        </a:rPr>
                        <a:t>co-98014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107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496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0126326"/>
                  </a:ext>
                </a:extLst>
              </a:tr>
              <a:tr h="234268">
                <a:tc>
                  <a:txBody>
                    <a:bodyPr/>
                    <a:lstStyle/>
                    <a:p>
                      <a:pPr algn="l" fontAlgn="b">
                        <a:buNone/>
                      </a:pPr>
                      <a:r>
                        <a:rPr lang="en-IN" sz="1600" b="0" i="0" u="none" strike="noStrike">
                          <a:solidFill>
                            <a:srgbClr val="000000"/>
                          </a:solidFill>
                          <a:effectLst/>
                          <a:latin typeface="Calibri" panose="020F0502020204030204" pitchFamily="34" charset="0"/>
                        </a:rPr>
                        <a:t>Colk-94184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249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490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851524"/>
                  </a:ext>
                </a:extLst>
              </a:tr>
              <a:tr h="234268">
                <a:tc>
                  <a:txBody>
                    <a:bodyPr/>
                    <a:lstStyle/>
                    <a:p>
                      <a:pPr algn="l" fontAlgn="b">
                        <a:buNone/>
                      </a:pPr>
                      <a:r>
                        <a:rPr lang="en-IN" sz="1600" b="0" i="0" u="none" strike="noStrike">
                          <a:solidFill>
                            <a:srgbClr val="000000"/>
                          </a:solidFill>
                          <a:effectLst/>
                          <a:latin typeface="Calibri" panose="020F0502020204030204" pitchFamily="34" charset="0"/>
                        </a:rPr>
                        <a:t>Cos-8272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451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9201499"/>
                  </a:ext>
                </a:extLst>
              </a:tr>
              <a:tr h="234268">
                <a:tc>
                  <a:txBody>
                    <a:bodyPr/>
                    <a:lstStyle/>
                    <a:p>
                      <a:pPr algn="l" fontAlgn="b">
                        <a:buNone/>
                      </a:pPr>
                      <a:r>
                        <a:rPr lang="en-IN" sz="1600" b="0" i="0" u="none" strike="noStrike">
                          <a:solidFill>
                            <a:srgbClr val="000000"/>
                          </a:solidFill>
                          <a:effectLst/>
                          <a:latin typeface="Calibri" panose="020F0502020204030204" pitchFamily="34" charset="0"/>
                        </a:rPr>
                        <a:t>Colk-12207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450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15568"/>
                  </a:ext>
                </a:extLst>
              </a:tr>
              <a:tr h="234268">
                <a:tc>
                  <a:txBody>
                    <a:bodyPr/>
                    <a:lstStyle/>
                    <a:p>
                      <a:pPr algn="l" fontAlgn="b">
                        <a:buNone/>
                      </a:pPr>
                      <a:r>
                        <a:rPr lang="en-IN" sz="1600" b="0" i="0" u="none" strike="noStrike">
                          <a:solidFill>
                            <a:srgbClr val="000000"/>
                          </a:solidFill>
                          <a:effectLst/>
                          <a:latin typeface="Calibri" panose="020F0502020204030204" pitchFamily="34" charset="0"/>
                        </a:rPr>
                        <a:t>Coj-85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449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8766252"/>
                  </a:ext>
                </a:extLst>
              </a:tr>
              <a:tr h="234268">
                <a:tc>
                  <a:txBody>
                    <a:bodyPr/>
                    <a:lstStyle/>
                    <a:p>
                      <a:pPr algn="l" fontAlgn="b">
                        <a:buNone/>
                      </a:pPr>
                      <a:r>
                        <a:rPr lang="en-IN" sz="1600" b="0" i="0" u="none" strike="noStrike">
                          <a:solidFill>
                            <a:srgbClr val="000000"/>
                          </a:solidFill>
                          <a:effectLst/>
                          <a:latin typeface="Calibri" panose="020F0502020204030204" pitchFamily="34" charset="0"/>
                        </a:rPr>
                        <a:t>Cos-18231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398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7232745"/>
                  </a:ext>
                </a:extLst>
              </a:tr>
              <a:tr h="234268">
                <a:tc>
                  <a:txBody>
                    <a:bodyPr/>
                    <a:lstStyle/>
                    <a:p>
                      <a:pPr algn="l" fontAlgn="b">
                        <a:buNone/>
                      </a:pPr>
                      <a:r>
                        <a:rPr lang="en-IN" sz="1600" b="0" i="0" u="none" strike="noStrike">
                          <a:solidFill>
                            <a:srgbClr val="000000"/>
                          </a:solidFill>
                          <a:effectLst/>
                          <a:latin typeface="Calibri" panose="020F0502020204030204" pitchFamily="34" charset="0"/>
                        </a:rPr>
                        <a:t>UP 5125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Calibri" panose="020F0502020204030204" pitchFamily="34" charset="0"/>
                        </a:rPr>
                        <a:t>358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6100756"/>
                  </a:ext>
                </a:extLst>
              </a:tr>
              <a:tr h="234268">
                <a:tc>
                  <a:txBody>
                    <a:bodyPr/>
                    <a:lstStyle/>
                    <a:p>
                      <a:pPr algn="ctr" fontAlgn="ctr">
                        <a:buNone/>
                      </a:pPr>
                      <a:r>
                        <a:rPr lang="en-IN" sz="1600" b="1" i="0" u="none" strike="noStrike">
                          <a:solidFill>
                            <a:srgbClr val="000000"/>
                          </a:solidFill>
                          <a:effectLst/>
                          <a:latin typeface="Calibri" panose="020F0502020204030204" pitchFamily="34" charset="0"/>
                        </a:rPr>
                        <a:t>Grand 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600" b="1" i="0" u="none" strike="noStrike">
                          <a:solidFill>
                            <a:srgbClr val="000000"/>
                          </a:solidFill>
                          <a:effectLst/>
                          <a:latin typeface="Calibri" panose="020F0502020204030204" pitchFamily="34" charset="0"/>
                        </a:rPr>
                        <a:t>1716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600" b="1" i="0" u="none" strike="noStrike" dirty="0">
                          <a:solidFill>
                            <a:srgbClr val="000000"/>
                          </a:solidFill>
                          <a:effectLst/>
                          <a:latin typeface="Calibri" panose="020F0502020204030204" pitchFamily="34" charset="0"/>
                        </a:rPr>
                        <a:t>551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238669102"/>
                  </a:ext>
                </a:extLst>
              </a:tr>
            </a:tbl>
          </a:graphicData>
        </a:graphic>
      </p:graphicFrame>
    </p:spTree>
    <p:extLst>
      <p:ext uri="{BB962C8B-B14F-4D97-AF65-F5344CB8AC3E}">
        <p14:creationId xmlns:p14="http://schemas.microsoft.com/office/powerpoint/2010/main" val="2627838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A5113-7E33-6FF3-3C90-2351F46B42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E2384F-9B4B-621B-2135-DD6685CE5FEE}"/>
              </a:ext>
            </a:extLst>
          </p:cNvPr>
          <p:cNvSpPr>
            <a:spLocks noGrp="1"/>
          </p:cNvSpPr>
          <p:nvPr>
            <p:ph type="sldNum" sz="quarter" idx="12"/>
          </p:nvPr>
        </p:nvSpPr>
        <p:spPr/>
        <p:txBody>
          <a:bodyPr/>
          <a:lstStyle/>
          <a:p>
            <a:fld id="{B76B49FA-22BB-44F5-8EFA-E5C56FA3907E}" type="slidenum">
              <a:rPr lang="en-US" smtClean="0"/>
              <a:pPr/>
              <a:t>27</a:t>
            </a:fld>
            <a:endParaRPr lang="en-US" dirty="0"/>
          </a:p>
        </p:txBody>
      </p:sp>
      <p:sp>
        <p:nvSpPr>
          <p:cNvPr id="3" name="Title 2">
            <a:extLst>
              <a:ext uri="{FF2B5EF4-FFF2-40B4-BE49-F238E27FC236}">
                <a16:creationId xmlns:a16="http://schemas.microsoft.com/office/drawing/2014/main" id="{22525176-C785-4985-9E6A-19D55A6ED17A}"/>
              </a:ext>
            </a:extLst>
          </p:cNvPr>
          <p:cNvSpPr>
            <a:spLocks noGrp="1"/>
          </p:cNvSpPr>
          <p:nvPr>
            <p:ph type="title"/>
          </p:nvPr>
        </p:nvSpPr>
        <p:spPr>
          <a:xfrm>
            <a:off x="152400" y="76200"/>
            <a:ext cx="8077200" cy="609600"/>
          </a:xfrm>
        </p:spPr>
        <p:txBody>
          <a:bodyPr>
            <a:normAutofit/>
          </a:bodyPr>
          <a:lstStyle/>
          <a:p>
            <a:r>
              <a:rPr lang="en-US" dirty="0"/>
              <a:t>Soil Sample Collection by Saksham App</a:t>
            </a:r>
          </a:p>
        </p:txBody>
      </p:sp>
      <p:graphicFrame>
        <p:nvGraphicFramePr>
          <p:cNvPr id="8" name="Object 7">
            <a:extLst>
              <a:ext uri="{FF2B5EF4-FFF2-40B4-BE49-F238E27FC236}">
                <a16:creationId xmlns:a16="http://schemas.microsoft.com/office/drawing/2014/main" id="{3CDDD941-54EA-F781-C9BD-667CE444A326}"/>
              </a:ext>
            </a:extLst>
          </p:cNvPr>
          <p:cNvGraphicFramePr>
            <a:graphicFrameLocks noChangeAspect="1"/>
          </p:cNvGraphicFramePr>
          <p:nvPr/>
        </p:nvGraphicFramePr>
        <p:xfrm>
          <a:off x="457200" y="838199"/>
          <a:ext cx="11277600" cy="5719045"/>
        </p:xfrm>
        <a:graphic>
          <a:graphicData uri="http://schemas.openxmlformats.org/presentationml/2006/ole">
            <mc:AlternateContent xmlns:mc="http://schemas.openxmlformats.org/markup-compatibility/2006">
              <mc:Choice xmlns:v="urn:schemas-microsoft-com:vml" Requires="v">
                <p:oleObj name="Worksheet" r:id="rId2" imgW="4800813" imgH="2880360" progId="Excel.Sheet.12">
                  <p:link updateAutomatic="1"/>
                </p:oleObj>
              </mc:Choice>
              <mc:Fallback>
                <p:oleObj name="Worksheet" r:id="rId2" imgW="4800813" imgH="2880360" progId="Excel.Sheet.12">
                  <p:link updateAutomatic="1"/>
                  <p:pic>
                    <p:nvPicPr>
                      <p:cNvPr id="8" name="Object 7">
                        <a:extLst>
                          <a:ext uri="{FF2B5EF4-FFF2-40B4-BE49-F238E27FC236}">
                            <a16:creationId xmlns:a16="http://schemas.microsoft.com/office/drawing/2014/main" id="{3CDDD941-54EA-F781-C9BD-667CE444A326}"/>
                          </a:ext>
                        </a:extLst>
                      </p:cNvPr>
                      <p:cNvPicPr/>
                      <p:nvPr/>
                    </p:nvPicPr>
                    <p:blipFill>
                      <a:blip r:embed="rId3"/>
                      <a:stretch>
                        <a:fillRect/>
                      </a:stretch>
                    </p:blipFill>
                    <p:spPr>
                      <a:xfrm>
                        <a:off x="457200" y="838199"/>
                        <a:ext cx="11277600" cy="5719045"/>
                      </a:xfrm>
                      <a:prstGeom prst="rect">
                        <a:avLst/>
                      </a:prstGeom>
                    </p:spPr>
                  </p:pic>
                </p:oleObj>
              </mc:Fallback>
            </mc:AlternateContent>
          </a:graphicData>
        </a:graphic>
      </p:graphicFrame>
    </p:spTree>
    <p:extLst>
      <p:ext uri="{BB962C8B-B14F-4D97-AF65-F5344CB8AC3E}">
        <p14:creationId xmlns:p14="http://schemas.microsoft.com/office/powerpoint/2010/main" val="3632861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AD1D-983A-A117-342F-863BA4E7BAA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66893A-4362-B863-1BCA-B420C5B26F02}"/>
              </a:ext>
            </a:extLst>
          </p:cNvPr>
          <p:cNvSpPr>
            <a:spLocks noGrp="1"/>
          </p:cNvSpPr>
          <p:nvPr>
            <p:ph type="sldNum" sz="quarter" idx="12"/>
          </p:nvPr>
        </p:nvSpPr>
        <p:spPr/>
        <p:txBody>
          <a:bodyPr/>
          <a:lstStyle/>
          <a:p>
            <a:fld id="{B76B49FA-22BB-44F5-8EFA-E5C56FA3907E}" type="slidenum">
              <a:rPr lang="en-US" smtClean="0"/>
              <a:pPr/>
              <a:t>28</a:t>
            </a:fld>
            <a:endParaRPr lang="en-US" dirty="0"/>
          </a:p>
        </p:txBody>
      </p:sp>
      <p:sp>
        <p:nvSpPr>
          <p:cNvPr id="11" name="Title 2">
            <a:extLst>
              <a:ext uri="{FF2B5EF4-FFF2-40B4-BE49-F238E27FC236}">
                <a16:creationId xmlns:a16="http://schemas.microsoft.com/office/drawing/2014/main" id="{149A4A35-0577-228A-C956-64501804AEC4}"/>
              </a:ext>
            </a:extLst>
          </p:cNvPr>
          <p:cNvSpPr>
            <a:spLocks noGrp="1"/>
          </p:cNvSpPr>
          <p:nvPr>
            <p:ph type="title"/>
          </p:nvPr>
        </p:nvSpPr>
        <p:spPr>
          <a:xfrm>
            <a:off x="152400" y="76200"/>
            <a:ext cx="6045200" cy="609600"/>
          </a:xfrm>
        </p:spPr>
        <p:txBody>
          <a:bodyPr>
            <a:no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ROAD SAFETY (28.12.25 to 03.01.26)</a:t>
            </a:r>
          </a:p>
        </p:txBody>
      </p:sp>
      <p:graphicFrame>
        <p:nvGraphicFramePr>
          <p:cNvPr id="3" name="Object 2">
            <a:extLst>
              <a:ext uri="{FF2B5EF4-FFF2-40B4-BE49-F238E27FC236}">
                <a16:creationId xmlns:a16="http://schemas.microsoft.com/office/drawing/2014/main" id="{F62A93AF-9F63-4DC7-78E7-D1C3D80CE081}"/>
              </a:ext>
            </a:extLst>
          </p:cNvPr>
          <p:cNvGraphicFramePr>
            <a:graphicFrameLocks noChangeAspect="1"/>
          </p:cNvGraphicFramePr>
          <p:nvPr/>
        </p:nvGraphicFramePr>
        <p:xfrm>
          <a:off x="51219" y="811211"/>
          <a:ext cx="11988381" cy="5681663"/>
        </p:xfrm>
        <a:graphic>
          <a:graphicData uri="http://schemas.openxmlformats.org/presentationml/2006/ole">
            <mc:AlternateContent xmlns:mc="http://schemas.openxmlformats.org/markup-compatibility/2006">
              <mc:Choice xmlns:v="urn:schemas-microsoft-com:vml" Requires="v">
                <p:oleObj name="Worksheet" r:id="rId2" imgW="11536751" imgH="5234964" progId="Excel.Sheet.12">
                  <p:link updateAutomatic="1"/>
                </p:oleObj>
              </mc:Choice>
              <mc:Fallback>
                <p:oleObj name="Worksheet" r:id="rId2" imgW="11536751" imgH="5234964" progId="Excel.Sheet.12">
                  <p:link updateAutomatic="1"/>
                  <p:pic>
                    <p:nvPicPr>
                      <p:cNvPr id="3" name="Object 2">
                        <a:extLst>
                          <a:ext uri="{FF2B5EF4-FFF2-40B4-BE49-F238E27FC236}">
                            <a16:creationId xmlns:a16="http://schemas.microsoft.com/office/drawing/2014/main" id="{F62A93AF-9F63-4DC7-78E7-D1C3D80CE081}"/>
                          </a:ext>
                        </a:extLst>
                      </p:cNvPr>
                      <p:cNvPicPr/>
                      <p:nvPr/>
                    </p:nvPicPr>
                    <p:blipFill>
                      <a:blip r:embed="rId3"/>
                      <a:stretch>
                        <a:fillRect/>
                      </a:stretch>
                    </p:blipFill>
                    <p:spPr>
                      <a:xfrm>
                        <a:off x="51219" y="811211"/>
                        <a:ext cx="11988381" cy="5681663"/>
                      </a:xfrm>
                      <a:prstGeom prst="rect">
                        <a:avLst/>
                      </a:prstGeom>
                    </p:spPr>
                  </p:pic>
                </p:oleObj>
              </mc:Fallback>
            </mc:AlternateContent>
          </a:graphicData>
        </a:graphic>
      </p:graphicFrame>
    </p:spTree>
    <p:extLst>
      <p:ext uri="{BB962C8B-B14F-4D97-AF65-F5344CB8AC3E}">
        <p14:creationId xmlns:p14="http://schemas.microsoft.com/office/powerpoint/2010/main" val="3287532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47150-FA4E-AB3D-B5B6-A1882CCE9DD7}"/>
              </a:ext>
            </a:extLst>
          </p:cNvPr>
          <p:cNvSpPr>
            <a:spLocks noGrp="1"/>
          </p:cNvSpPr>
          <p:nvPr>
            <p:ph type="sldNum" sz="quarter" idx="12"/>
          </p:nvPr>
        </p:nvSpPr>
        <p:spPr/>
        <p:txBody>
          <a:bodyPr/>
          <a:lstStyle/>
          <a:p>
            <a:fld id="{B76B49FA-22BB-44F5-8EFA-E5C56FA3907E}" type="slidenum">
              <a:rPr lang="en-US" smtClean="0"/>
              <a:pPr/>
              <a:t>29</a:t>
            </a:fld>
            <a:endParaRPr lang="en-US" dirty="0"/>
          </a:p>
        </p:txBody>
      </p:sp>
      <p:sp>
        <p:nvSpPr>
          <p:cNvPr id="3" name="Title 2">
            <a:extLst>
              <a:ext uri="{FF2B5EF4-FFF2-40B4-BE49-F238E27FC236}">
                <a16:creationId xmlns:a16="http://schemas.microsoft.com/office/drawing/2014/main" id="{E610AFB7-2E28-625E-14DD-1CB268282925}"/>
              </a:ext>
            </a:extLst>
          </p:cNvPr>
          <p:cNvSpPr>
            <a:spLocks noGrp="1"/>
          </p:cNvSpPr>
          <p:nvPr>
            <p:ph type="title"/>
          </p:nvPr>
        </p:nvSpPr>
        <p:spPr>
          <a:xfrm>
            <a:off x="152400" y="76200"/>
            <a:ext cx="6553200" cy="609600"/>
          </a:xfrm>
        </p:spPr>
        <p:txBody>
          <a:bodyPr>
            <a:normAutofit fontScale="90000"/>
          </a:bodyPr>
          <a:lstStyle/>
          <a:p>
            <a:r>
              <a:rPr lang="en-US" dirty="0"/>
              <a:t>Call Center Update </a:t>
            </a:r>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(28.12.25 to 03.01.26)</a:t>
            </a:r>
            <a:endParaRPr lang="en-US" dirty="0"/>
          </a:p>
        </p:txBody>
      </p:sp>
      <p:sp>
        <p:nvSpPr>
          <p:cNvPr id="5" name="TextBox 4">
            <a:extLst>
              <a:ext uri="{FF2B5EF4-FFF2-40B4-BE49-F238E27FC236}">
                <a16:creationId xmlns:a16="http://schemas.microsoft.com/office/drawing/2014/main" id="{D19D6CE9-EC53-C266-C91C-56382204BDCB}"/>
              </a:ext>
            </a:extLst>
          </p:cNvPr>
          <p:cNvSpPr txBox="1"/>
          <p:nvPr/>
        </p:nvSpPr>
        <p:spPr>
          <a:xfrm>
            <a:off x="315526" y="853165"/>
            <a:ext cx="5410200" cy="461665"/>
          </a:xfrm>
          <a:prstGeom prst="rect">
            <a:avLst/>
          </a:prstGeom>
          <a:noFill/>
        </p:spPr>
        <p:txBody>
          <a:bodyPr wrap="square" rtlCol="0">
            <a:spAutoFit/>
          </a:bodyPr>
          <a:lstStyle/>
          <a:p>
            <a:pPr marL="457200" indent="-457200">
              <a:buFont typeface="Arial" panose="020B0604020202020204" pitchFamily="34" charset="0"/>
              <a:buChar char="•"/>
            </a:pPr>
            <a:r>
              <a:rPr lang="en-US" sz="2400" b="1" dirty="0"/>
              <a:t>Banners at all 106 centres displayed </a:t>
            </a:r>
            <a:endParaRPr lang="en-IN" sz="2400" b="1" dirty="0"/>
          </a:p>
        </p:txBody>
      </p:sp>
      <p:graphicFrame>
        <p:nvGraphicFramePr>
          <p:cNvPr id="6" name="Table 5">
            <a:extLst>
              <a:ext uri="{FF2B5EF4-FFF2-40B4-BE49-F238E27FC236}">
                <a16:creationId xmlns:a16="http://schemas.microsoft.com/office/drawing/2014/main" id="{06591D5B-02C7-E080-BA34-1DF2358EDB79}"/>
              </a:ext>
            </a:extLst>
          </p:cNvPr>
          <p:cNvGraphicFramePr>
            <a:graphicFrameLocks noGrp="1"/>
          </p:cNvGraphicFramePr>
          <p:nvPr/>
        </p:nvGraphicFramePr>
        <p:xfrm>
          <a:off x="313922" y="1364603"/>
          <a:ext cx="11544301" cy="5310834"/>
        </p:xfrm>
        <a:graphic>
          <a:graphicData uri="http://schemas.openxmlformats.org/drawingml/2006/table">
            <a:tbl>
              <a:tblPr>
                <a:tableStyleId>{BC89EF96-8CEA-46FF-86C4-4CE0E7609802}</a:tableStyleId>
              </a:tblPr>
              <a:tblGrid>
                <a:gridCol w="3033539">
                  <a:extLst>
                    <a:ext uri="{9D8B030D-6E8A-4147-A177-3AD203B41FA5}">
                      <a16:colId xmlns:a16="http://schemas.microsoft.com/office/drawing/2014/main" val="2772004477"/>
                    </a:ext>
                  </a:extLst>
                </a:gridCol>
                <a:gridCol w="1170161">
                  <a:extLst>
                    <a:ext uri="{9D8B030D-6E8A-4147-A177-3AD203B41FA5}">
                      <a16:colId xmlns:a16="http://schemas.microsoft.com/office/drawing/2014/main" val="504412515"/>
                    </a:ext>
                  </a:extLst>
                </a:gridCol>
                <a:gridCol w="963153">
                  <a:extLst>
                    <a:ext uri="{9D8B030D-6E8A-4147-A177-3AD203B41FA5}">
                      <a16:colId xmlns:a16="http://schemas.microsoft.com/office/drawing/2014/main" val="2749436210"/>
                    </a:ext>
                  </a:extLst>
                </a:gridCol>
                <a:gridCol w="6377448">
                  <a:extLst>
                    <a:ext uri="{9D8B030D-6E8A-4147-A177-3AD203B41FA5}">
                      <a16:colId xmlns:a16="http://schemas.microsoft.com/office/drawing/2014/main" val="3225686035"/>
                    </a:ext>
                  </a:extLst>
                </a:gridCol>
              </a:tblGrid>
              <a:tr h="885139">
                <a:tc>
                  <a:txBody>
                    <a:bodyPr/>
                    <a:lstStyle/>
                    <a:p>
                      <a:pPr rtl="0">
                        <a:buNone/>
                      </a:pPr>
                      <a:r>
                        <a:rPr lang="en-IN" b="1" dirty="0">
                          <a:solidFill>
                            <a:srgbClr val="1F1F1F"/>
                          </a:solidFill>
                          <a:effectLst/>
                          <a:latin typeface="Aptos" panose="020B0004020202020204" pitchFamily="34" charset="0"/>
                        </a:rPr>
                        <a:t>Category</a:t>
                      </a:r>
                      <a:endParaRPr lang="en-IN" dirty="0">
                        <a:solidFill>
                          <a:srgbClr val="1F1F1F"/>
                        </a:solidFill>
                        <a:effectLst/>
                        <a:latin typeface="Aptos" panose="020B0004020202020204" pitchFamily="34" charset="0"/>
                      </a:endParaRPr>
                    </a:p>
                  </a:txBody>
                  <a:tcPr marL="114300" marR="114300" marT="76200" marB="76200" anchor="ctr">
                    <a:solidFill>
                      <a:schemeClr val="tx2">
                        <a:lumMod val="40000"/>
                        <a:lumOff val="60000"/>
                      </a:schemeClr>
                    </a:solidFill>
                  </a:tcPr>
                </a:tc>
                <a:tc>
                  <a:txBody>
                    <a:bodyPr/>
                    <a:lstStyle/>
                    <a:p>
                      <a:pPr rtl="0">
                        <a:buNone/>
                      </a:pPr>
                      <a:r>
                        <a:rPr lang="en-IN" b="1" dirty="0">
                          <a:solidFill>
                            <a:srgbClr val="1F1F1F"/>
                          </a:solidFill>
                          <a:effectLst/>
                          <a:latin typeface="Aptos" panose="020B0004020202020204" pitchFamily="34" charset="0"/>
                        </a:rPr>
                        <a:t>No. of Cases</a:t>
                      </a:r>
                      <a:endParaRPr lang="en-IN" dirty="0">
                        <a:solidFill>
                          <a:srgbClr val="1F1F1F"/>
                        </a:solidFill>
                        <a:effectLst/>
                        <a:latin typeface="Aptos" panose="020B0004020202020204" pitchFamily="34" charset="0"/>
                      </a:endParaRPr>
                    </a:p>
                  </a:txBody>
                  <a:tcPr marL="114300" marR="114300" marT="76200" marB="76200" anchor="ctr">
                    <a:solidFill>
                      <a:schemeClr val="tx2">
                        <a:lumMod val="40000"/>
                        <a:lumOff val="60000"/>
                      </a:schemeClr>
                    </a:solidFill>
                  </a:tcPr>
                </a:tc>
                <a:tc>
                  <a:txBody>
                    <a:bodyPr/>
                    <a:lstStyle/>
                    <a:p>
                      <a:pPr rtl="0">
                        <a:buNone/>
                      </a:pPr>
                      <a:r>
                        <a:rPr lang="en-IN" b="1" dirty="0">
                          <a:solidFill>
                            <a:srgbClr val="1F1F1F"/>
                          </a:solidFill>
                          <a:effectLst/>
                          <a:latin typeface="Aptos" panose="020B0004020202020204" pitchFamily="34" charset="0"/>
                        </a:rPr>
                        <a:t>% of Total</a:t>
                      </a:r>
                      <a:endParaRPr lang="en-IN" dirty="0">
                        <a:solidFill>
                          <a:srgbClr val="1F1F1F"/>
                        </a:solidFill>
                        <a:effectLst/>
                        <a:latin typeface="Aptos" panose="020B0004020202020204" pitchFamily="34" charset="0"/>
                      </a:endParaRPr>
                    </a:p>
                  </a:txBody>
                  <a:tcPr marL="114300" marR="114300" marT="76200" marB="76200" anchor="ctr">
                    <a:solidFill>
                      <a:schemeClr val="tx2">
                        <a:lumMod val="40000"/>
                        <a:lumOff val="60000"/>
                      </a:schemeClr>
                    </a:solidFill>
                  </a:tcPr>
                </a:tc>
                <a:tc>
                  <a:txBody>
                    <a:bodyPr/>
                    <a:lstStyle/>
                    <a:p>
                      <a:pPr rtl="0">
                        <a:buNone/>
                      </a:pPr>
                      <a:r>
                        <a:rPr lang="en-IN" b="1" dirty="0">
                          <a:solidFill>
                            <a:srgbClr val="1F1F1F"/>
                          </a:solidFill>
                          <a:effectLst/>
                          <a:latin typeface="Aptos" panose="020B0004020202020204" pitchFamily="34" charset="0"/>
                        </a:rPr>
                        <a:t>Remarks</a:t>
                      </a:r>
                      <a:endParaRPr lang="en-IN" dirty="0">
                        <a:solidFill>
                          <a:srgbClr val="1F1F1F"/>
                        </a:solidFill>
                        <a:effectLst/>
                        <a:latin typeface="Aptos" panose="020B0004020202020204" pitchFamily="34" charset="0"/>
                      </a:endParaRPr>
                    </a:p>
                  </a:txBody>
                  <a:tcPr marL="114300" marR="114300" marT="76200" marB="76200" anchor="ctr">
                    <a:solidFill>
                      <a:schemeClr val="tx2">
                        <a:lumMod val="40000"/>
                        <a:lumOff val="60000"/>
                      </a:schemeClr>
                    </a:solidFill>
                  </a:tcPr>
                </a:tc>
                <a:extLst>
                  <a:ext uri="{0D108BD9-81ED-4DB2-BD59-A6C34878D82A}">
                    <a16:rowId xmlns:a16="http://schemas.microsoft.com/office/drawing/2014/main" val="3659913891"/>
                  </a:ext>
                </a:extLst>
              </a:tr>
              <a:tr h="885139">
                <a:tc>
                  <a:txBody>
                    <a:bodyPr/>
                    <a:lstStyle/>
                    <a:p>
                      <a:pPr algn="l" rtl="0" fontAlgn="ctr">
                        <a:buNone/>
                      </a:pPr>
                      <a:r>
                        <a:rPr lang="en-IN" sz="1800" b="1" i="0" u="none" strike="noStrike" dirty="0">
                          <a:solidFill>
                            <a:srgbClr val="1F1F1F"/>
                          </a:solidFill>
                          <a:effectLst/>
                          <a:latin typeface="Arial" panose="020B0604020202020204" pitchFamily="34" charset="0"/>
                        </a:rPr>
                        <a:t>Others</a:t>
                      </a:r>
                    </a:p>
                  </a:txBody>
                  <a:tcPr marL="9525" marR="85725" marT="9525" marB="0" anchor="ctr"/>
                </a:tc>
                <a:tc>
                  <a:txBody>
                    <a:bodyPr/>
                    <a:lstStyle/>
                    <a:p>
                      <a:pPr algn="ctr" rtl="0" fontAlgn="ctr">
                        <a:buNone/>
                      </a:pPr>
                      <a:r>
                        <a:rPr lang="en-IN" sz="1800" b="0" i="0" u="none" strike="noStrike">
                          <a:solidFill>
                            <a:srgbClr val="1F1F1F"/>
                          </a:solidFill>
                          <a:effectLst/>
                          <a:latin typeface="Arial" panose="020B0604020202020204" pitchFamily="34" charset="0"/>
                        </a:rPr>
                        <a:t>4</a:t>
                      </a:r>
                    </a:p>
                  </a:txBody>
                  <a:tcPr marL="9525" marR="85725" marT="9525" marB="0" anchor="ctr"/>
                </a:tc>
                <a:tc>
                  <a:txBody>
                    <a:bodyPr/>
                    <a:lstStyle/>
                    <a:p>
                      <a:pPr algn="ctr" rtl="0" fontAlgn="ctr">
                        <a:buNone/>
                      </a:pPr>
                      <a:r>
                        <a:rPr lang="en-IN" sz="2000" b="0" i="0" u="none" strike="noStrike" dirty="0">
                          <a:solidFill>
                            <a:srgbClr val="1F1F1F"/>
                          </a:solidFill>
                          <a:effectLst/>
                          <a:latin typeface="Arial" panose="020B0604020202020204" pitchFamily="34" charset="0"/>
                        </a:rPr>
                        <a:t>44%</a:t>
                      </a:r>
                    </a:p>
                  </a:txBody>
                  <a:tcPr marL="9525" marR="85725" marT="9525" marB="0" anchor="ctr"/>
                </a:tc>
                <a:tc>
                  <a:txBody>
                    <a:bodyPr/>
                    <a:lstStyle/>
                    <a:p>
                      <a:pPr algn="l" rtl="0" fontAlgn="ctr">
                        <a:buNone/>
                      </a:pPr>
                      <a:r>
                        <a:rPr lang="en-US" sz="1800" b="0" i="0" u="none" strike="noStrike" dirty="0">
                          <a:solidFill>
                            <a:srgbClr val="1F1F1F"/>
                          </a:solidFill>
                          <a:effectLst/>
                          <a:latin typeface="Arial" panose="020B0604020202020204" pitchFamily="34" charset="0"/>
                        </a:rPr>
                        <a:t>Covers cane calendar inquiries, app usage guidance, and </a:t>
                      </a:r>
                      <a:r>
                        <a:rPr lang="en-US" sz="1800" b="0" i="0" u="none" strike="noStrike" dirty="0" err="1">
                          <a:solidFill>
                            <a:srgbClr val="1F1F1F"/>
                          </a:solidFill>
                          <a:effectLst/>
                          <a:latin typeface="Arial" panose="020B0604020202020204" pitchFamily="34" charset="0"/>
                        </a:rPr>
                        <a:t>purchey</a:t>
                      </a:r>
                      <a:r>
                        <a:rPr lang="en-US" sz="1800" b="0" i="0" u="none" strike="noStrike" dirty="0">
                          <a:solidFill>
                            <a:srgbClr val="1F1F1F"/>
                          </a:solidFill>
                          <a:effectLst/>
                          <a:latin typeface="Arial" panose="020B0604020202020204" pitchFamily="34" charset="0"/>
                        </a:rPr>
                        <a:t> revalidation.</a:t>
                      </a:r>
                    </a:p>
                  </a:txBody>
                  <a:tcPr marL="9525" marR="85725" marT="9525" marB="0" anchor="ctr"/>
                </a:tc>
                <a:extLst>
                  <a:ext uri="{0D108BD9-81ED-4DB2-BD59-A6C34878D82A}">
                    <a16:rowId xmlns:a16="http://schemas.microsoft.com/office/drawing/2014/main" val="2221648795"/>
                  </a:ext>
                </a:extLst>
              </a:tr>
              <a:tr h="885139">
                <a:tc>
                  <a:txBody>
                    <a:bodyPr/>
                    <a:lstStyle/>
                    <a:p>
                      <a:pPr algn="l" rtl="0" fontAlgn="ctr">
                        <a:buNone/>
                      </a:pPr>
                      <a:r>
                        <a:rPr lang="en-IN" sz="1800" b="1" i="0" u="none" strike="noStrike" dirty="0">
                          <a:solidFill>
                            <a:srgbClr val="1F1F1F"/>
                          </a:solidFill>
                          <a:effectLst/>
                          <a:latin typeface="Arial" panose="020B0604020202020204" pitchFamily="34" charset="0"/>
                        </a:rPr>
                        <a:t>Payment related Query</a:t>
                      </a:r>
                    </a:p>
                  </a:txBody>
                  <a:tcPr marL="9525" marR="85725" marT="9525" marB="0" anchor="ctr"/>
                </a:tc>
                <a:tc>
                  <a:txBody>
                    <a:bodyPr/>
                    <a:lstStyle/>
                    <a:p>
                      <a:pPr algn="ctr" rtl="0" fontAlgn="ctr">
                        <a:buNone/>
                      </a:pPr>
                      <a:r>
                        <a:rPr lang="en-IN" sz="1800" b="0" i="0" u="none" strike="noStrike">
                          <a:solidFill>
                            <a:srgbClr val="1F1F1F"/>
                          </a:solidFill>
                          <a:effectLst/>
                          <a:latin typeface="Arial" panose="020B0604020202020204" pitchFamily="34" charset="0"/>
                        </a:rPr>
                        <a:t>2</a:t>
                      </a:r>
                    </a:p>
                  </a:txBody>
                  <a:tcPr marL="9525" marR="85725" marT="9525" marB="0" anchor="ctr"/>
                </a:tc>
                <a:tc>
                  <a:txBody>
                    <a:bodyPr/>
                    <a:lstStyle/>
                    <a:p>
                      <a:pPr algn="ctr" rtl="0" fontAlgn="ctr">
                        <a:buNone/>
                      </a:pPr>
                      <a:r>
                        <a:rPr lang="en-IN" sz="2000" b="0" i="0" u="none" strike="noStrike">
                          <a:solidFill>
                            <a:srgbClr val="1F1F1F"/>
                          </a:solidFill>
                          <a:effectLst/>
                          <a:latin typeface="Arial" panose="020B0604020202020204" pitchFamily="34" charset="0"/>
                        </a:rPr>
                        <a:t>22%</a:t>
                      </a:r>
                    </a:p>
                  </a:txBody>
                  <a:tcPr marL="9525" marR="85725" marT="9525" marB="0" anchor="ctr"/>
                </a:tc>
                <a:tc>
                  <a:txBody>
                    <a:bodyPr/>
                    <a:lstStyle/>
                    <a:p>
                      <a:pPr algn="l" rtl="0" fontAlgn="ctr">
                        <a:buNone/>
                      </a:pPr>
                      <a:r>
                        <a:rPr lang="en-US" sz="1800" b="0" i="0" u="none" strike="noStrike" dirty="0">
                          <a:solidFill>
                            <a:srgbClr val="1F1F1F"/>
                          </a:solidFill>
                          <a:effectLst/>
                          <a:latin typeface="Arial" panose="020B0604020202020204" pitchFamily="34" charset="0"/>
                        </a:rPr>
                        <a:t>Involved investigating payment lapses with concerned authorities.</a:t>
                      </a:r>
                    </a:p>
                  </a:txBody>
                  <a:tcPr marL="9525" marR="85725" marT="9525" marB="0" anchor="ctr"/>
                </a:tc>
                <a:extLst>
                  <a:ext uri="{0D108BD9-81ED-4DB2-BD59-A6C34878D82A}">
                    <a16:rowId xmlns:a16="http://schemas.microsoft.com/office/drawing/2014/main" val="205293279"/>
                  </a:ext>
                </a:extLst>
              </a:tr>
              <a:tr h="885139">
                <a:tc>
                  <a:txBody>
                    <a:bodyPr/>
                    <a:lstStyle/>
                    <a:p>
                      <a:pPr algn="l" rtl="0" fontAlgn="ctr">
                        <a:buNone/>
                      </a:pPr>
                      <a:r>
                        <a:rPr lang="en-US" sz="1800" b="1" i="0" u="none" strike="noStrike" dirty="0">
                          <a:solidFill>
                            <a:srgbClr val="1F1F1F"/>
                          </a:solidFill>
                          <a:effectLst/>
                          <a:latin typeface="Arial" panose="020B0604020202020204" pitchFamily="34" charset="0"/>
                        </a:rPr>
                        <a:t>Truck not available at center</a:t>
                      </a:r>
                    </a:p>
                  </a:txBody>
                  <a:tcPr marL="9525" marR="85725" marT="9525" marB="0" anchor="ctr"/>
                </a:tc>
                <a:tc>
                  <a:txBody>
                    <a:bodyPr/>
                    <a:lstStyle/>
                    <a:p>
                      <a:pPr algn="ctr" rtl="0" fontAlgn="ctr">
                        <a:buNone/>
                      </a:pPr>
                      <a:r>
                        <a:rPr lang="en-IN" sz="1800" b="0" i="0" u="none" strike="noStrike" dirty="0">
                          <a:solidFill>
                            <a:srgbClr val="1F1F1F"/>
                          </a:solidFill>
                          <a:effectLst/>
                          <a:latin typeface="Arial" panose="020B0604020202020204" pitchFamily="34" charset="0"/>
                        </a:rPr>
                        <a:t>2</a:t>
                      </a:r>
                    </a:p>
                  </a:txBody>
                  <a:tcPr marL="9525" marR="85725" marT="9525" marB="0" anchor="ctr"/>
                </a:tc>
                <a:tc>
                  <a:txBody>
                    <a:bodyPr/>
                    <a:lstStyle/>
                    <a:p>
                      <a:pPr algn="ctr" rtl="0" fontAlgn="ctr">
                        <a:buNone/>
                      </a:pPr>
                      <a:r>
                        <a:rPr lang="en-IN" sz="2000" b="0" i="0" u="none" strike="noStrike">
                          <a:solidFill>
                            <a:srgbClr val="1F1F1F"/>
                          </a:solidFill>
                          <a:effectLst/>
                          <a:latin typeface="Arial" panose="020B0604020202020204" pitchFamily="34" charset="0"/>
                        </a:rPr>
                        <a:t>22%</a:t>
                      </a:r>
                    </a:p>
                  </a:txBody>
                  <a:tcPr marL="9525" marR="85725" marT="9525" marB="0" anchor="ctr"/>
                </a:tc>
                <a:tc>
                  <a:txBody>
                    <a:bodyPr/>
                    <a:lstStyle/>
                    <a:p>
                      <a:pPr algn="l" rtl="0" fontAlgn="ctr">
                        <a:buNone/>
                      </a:pPr>
                      <a:r>
                        <a:rPr lang="en-US" sz="1800" b="0" i="0" u="none" strike="noStrike" dirty="0">
                          <a:solidFill>
                            <a:srgbClr val="1F1F1F"/>
                          </a:solidFill>
                          <a:effectLst/>
                          <a:latin typeface="Arial" panose="020B0604020202020204" pitchFamily="34" charset="0"/>
                        </a:rPr>
                        <a:t>Required escalation to Zonal managers to arrange for transport.</a:t>
                      </a:r>
                    </a:p>
                  </a:txBody>
                  <a:tcPr marL="9525" marR="85725" marT="9525" marB="0" anchor="ctr"/>
                </a:tc>
                <a:extLst>
                  <a:ext uri="{0D108BD9-81ED-4DB2-BD59-A6C34878D82A}">
                    <a16:rowId xmlns:a16="http://schemas.microsoft.com/office/drawing/2014/main" val="4145607831"/>
                  </a:ext>
                </a:extLst>
              </a:tr>
              <a:tr h="885139">
                <a:tc>
                  <a:txBody>
                    <a:bodyPr/>
                    <a:lstStyle/>
                    <a:p>
                      <a:pPr algn="l" rtl="0" fontAlgn="ctr">
                        <a:buNone/>
                      </a:pPr>
                      <a:r>
                        <a:rPr lang="en-IN" sz="1800" b="1" i="0" u="none" strike="noStrike">
                          <a:solidFill>
                            <a:srgbClr val="1F1F1F"/>
                          </a:solidFill>
                          <a:effectLst/>
                          <a:latin typeface="Arial" panose="020B0604020202020204" pitchFamily="34" charset="0"/>
                        </a:rPr>
                        <a:t>Purchey expired</a:t>
                      </a:r>
                    </a:p>
                  </a:txBody>
                  <a:tcPr marL="9525" marR="85725" marT="9525" marB="0" anchor="ctr"/>
                </a:tc>
                <a:tc>
                  <a:txBody>
                    <a:bodyPr/>
                    <a:lstStyle/>
                    <a:p>
                      <a:pPr algn="ctr" rtl="0" fontAlgn="ctr">
                        <a:buNone/>
                      </a:pPr>
                      <a:r>
                        <a:rPr lang="en-IN" sz="1800" b="0" i="0" u="none" strike="noStrike">
                          <a:solidFill>
                            <a:srgbClr val="1F1F1F"/>
                          </a:solidFill>
                          <a:effectLst/>
                          <a:latin typeface="Arial" panose="020B0604020202020204" pitchFamily="34" charset="0"/>
                        </a:rPr>
                        <a:t>1</a:t>
                      </a:r>
                    </a:p>
                  </a:txBody>
                  <a:tcPr marL="9525" marR="85725" marT="9525" marB="0" anchor="ctr"/>
                </a:tc>
                <a:tc>
                  <a:txBody>
                    <a:bodyPr/>
                    <a:lstStyle/>
                    <a:p>
                      <a:pPr algn="ctr" rtl="0" fontAlgn="ctr">
                        <a:buNone/>
                      </a:pPr>
                      <a:r>
                        <a:rPr lang="en-IN" sz="2000" b="0" i="0" u="none" strike="noStrike">
                          <a:solidFill>
                            <a:srgbClr val="1F1F1F"/>
                          </a:solidFill>
                          <a:effectLst/>
                          <a:latin typeface="Arial" panose="020B0604020202020204" pitchFamily="34" charset="0"/>
                        </a:rPr>
                        <a:t>11%</a:t>
                      </a:r>
                    </a:p>
                  </a:txBody>
                  <a:tcPr marL="9525" marR="85725" marT="9525" marB="0" anchor="ctr"/>
                </a:tc>
                <a:tc>
                  <a:txBody>
                    <a:bodyPr/>
                    <a:lstStyle/>
                    <a:p>
                      <a:pPr algn="l" rtl="0" fontAlgn="ctr">
                        <a:buNone/>
                      </a:pPr>
                      <a:r>
                        <a:rPr lang="en-US" sz="1800" b="0" i="0" u="none" strike="noStrike" dirty="0">
                          <a:solidFill>
                            <a:srgbClr val="1F1F1F"/>
                          </a:solidFill>
                          <a:effectLst/>
                          <a:latin typeface="Arial" panose="020B0604020202020204" pitchFamily="34" charset="0"/>
                        </a:rPr>
                        <a:t>Referred to authorities for revalidation of grower codes.</a:t>
                      </a:r>
                    </a:p>
                  </a:txBody>
                  <a:tcPr marL="9525" marR="85725" marT="9525" marB="0" anchor="ctr"/>
                </a:tc>
                <a:extLst>
                  <a:ext uri="{0D108BD9-81ED-4DB2-BD59-A6C34878D82A}">
                    <a16:rowId xmlns:a16="http://schemas.microsoft.com/office/drawing/2014/main" val="427103921"/>
                  </a:ext>
                </a:extLst>
              </a:tr>
              <a:tr h="885139">
                <a:tc>
                  <a:txBody>
                    <a:bodyPr/>
                    <a:lstStyle/>
                    <a:p>
                      <a:pPr algn="l" rtl="0" fontAlgn="ctr">
                        <a:buNone/>
                      </a:pPr>
                      <a:r>
                        <a:rPr lang="en-IN" sz="1800" b="1" i="0" u="none" strike="noStrike" dirty="0">
                          <a:solidFill>
                            <a:srgbClr val="1F1F1F"/>
                          </a:solidFill>
                          <a:effectLst/>
                          <a:latin typeface="Arial" panose="020B0604020202020204" pitchFamily="34" charset="0"/>
                        </a:rPr>
                        <a:t>Total</a:t>
                      </a:r>
                    </a:p>
                  </a:txBody>
                  <a:tcPr marL="9525" marR="85725" marT="9525" marB="0" anchor="ctr"/>
                </a:tc>
                <a:tc>
                  <a:txBody>
                    <a:bodyPr/>
                    <a:lstStyle/>
                    <a:p>
                      <a:pPr algn="ctr" rtl="0" fontAlgn="ctr">
                        <a:buNone/>
                      </a:pPr>
                      <a:r>
                        <a:rPr lang="en-IN" sz="1800" b="1" i="0" u="none" strike="noStrike" dirty="0">
                          <a:solidFill>
                            <a:srgbClr val="1F1F1F"/>
                          </a:solidFill>
                          <a:effectLst/>
                          <a:latin typeface="Arial" panose="020B0604020202020204" pitchFamily="34" charset="0"/>
                        </a:rPr>
                        <a:t>9</a:t>
                      </a:r>
                    </a:p>
                  </a:txBody>
                  <a:tcPr marL="9525" marR="85725" marT="9525" marB="0" anchor="ctr"/>
                </a:tc>
                <a:tc>
                  <a:txBody>
                    <a:bodyPr/>
                    <a:lstStyle/>
                    <a:p>
                      <a:pPr algn="ctr" rtl="0" fontAlgn="ctr">
                        <a:buNone/>
                      </a:pPr>
                      <a:r>
                        <a:rPr lang="en-IN" sz="2000" b="1" i="0" u="none" strike="noStrike" dirty="0">
                          <a:solidFill>
                            <a:srgbClr val="1F1F1F"/>
                          </a:solidFill>
                          <a:effectLst/>
                          <a:latin typeface="Arial" panose="020B0604020202020204" pitchFamily="34" charset="0"/>
                        </a:rPr>
                        <a:t>100%</a:t>
                      </a:r>
                    </a:p>
                  </a:txBody>
                  <a:tcPr marL="9525" marR="85725" marT="9525" marB="0" anchor="ctr"/>
                </a:tc>
                <a:tc>
                  <a:txBody>
                    <a:bodyPr/>
                    <a:lstStyle/>
                    <a:p>
                      <a:pPr algn="l" rtl="0" fontAlgn="ctr">
                        <a:buNone/>
                      </a:pPr>
                      <a:r>
                        <a:rPr lang="en-US" sz="1800" b="1" i="0" u="none" strike="noStrike" dirty="0">
                          <a:solidFill>
                            <a:srgbClr val="1F1F1F"/>
                          </a:solidFill>
                          <a:effectLst/>
                          <a:latin typeface="Arial" panose="020B0604020202020204" pitchFamily="34" charset="0"/>
                        </a:rPr>
                        <a:t>All cases are currently marked as Resolved.</a:t>
                      </a:r>
                    </a:p>
                  </a:txBody>
                  <a:tcPr marL="9525" marR="85725" marT="9525" marB="0" anchor="ctr"/>
                </a:tc>
                <a:extLst>
                  <a:ext uri="{0D108BD9-81ED-4DB2-BD59-A6C34878D82A}">
                    <a16:rowId xmlns:a16="http://schemas.microsoft.com/office/drawing/2014/main" val="1461895662"/>
                  </a:ext>
                </a:extLst>
              </a:tr>
            </a:tbl>
          </a:graphicData>
        </a:graphic>
      </p:graphicFrame>
    </p:spTree>
    <p:extLst>
      <p:ext uri="{BB962C8B-B14F-4D97-AF65-F5344CB8AC3E}">
        <p14:creationId xmlns:p14="http://schemas.microsoft.com/office/powerpoint/2010/main" val="233333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7DE62-407A-1AAD-711B-ACAA0EAAAA56}"/>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046A1F53-92A8-2930-A75D-51A7A9D68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32" name="Title 1">
            <a:extLst>
              <a:ext uri="{FF2B5EF4-FFF2-40B4-BE49-F238E27FC236}">
                <a16:creationId xmlns:a16="http://schemas.microsoft.com/office/drawing/2014/main" id="{3851E4B1-6856-015B-3DDF-0CD3A73B7F53}"/>
              </a:ext>
            </a:extLst>
          </p:cNvPr>
          <p:cNvSpPr>
            <a:spLocks noGrp="1"/>
          </p:cNvSpPr>
          <p:nvPr>
            <p:ph type="title" idx="4294967295"/>
          </p:nvPr>
        </p:nvSpPr>
        <p:spPr>
          <a:xfrm>
            <a:off x="144463" y="56046"/>
            <a:ext cx="7991475" cy="750888"/>
          </a:xfrm>
          <a:prstGeom prst="rect">
            <a:avLst/>
          </a:prstGeom>
        </p:spPr>
        <p:txBody>
          <a:bodyPr anchor="ctr"/>
          <a:lstStyle/>
          <a:p>
            <a:r>
              <a:rPr lang="en-US" sz="3200" b="1" dirty="0">
                <a:solidFill>
                  <a:srgbClr val="002060"/>
                </a:solidFill>
              </a:rPr>
              <a:t>SPE Weekly Snapshot</a:t>
            </a:r>
            <a:endParaRPr lang="en-US" sz="3200" b="1" dirty="0">
              <a:solidFill>
                <a:srgbClr val="FF0000"/>
              </a:solidFill>
            </a:endParaRPr>
          </a:p>
        </p:txBody>
      </p:sp>
      <p:sp>
        <p:nvSpPr>
          <p:cNvPr id="2" name="Slide Number Placeholder 22">
            <a:extLst>
              <a:ext uri="{FF2B5EF4-FFF2-40B4-BE49-F238E27FC236}">
                <a16:creationId xmlns:a16="http://schemas.microsoft.com/office/drawing/2014/main" id="{A5C87F2C-3AB1-97CB-955B-CF7C009B1188}"/>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4" name="Table 3">
            <a:extLst>
              <a:ext uri="{FF2B5EF4-FFF2-40B4-BE49-F238E27FC236}">
                <a16:creationId xmlns:a16="http://schemas.microsoft.com/office/drawing/2014/main" id="{53BDD5B7-F09F-AFD8-FAC8-04A741D89307}"/>
              </a:ext>
            </a:extLst>
          </p:cNvPr>
          <p:cNvGraphicFramePr>
            <a:graphicFrameLocks noGrp="1"/>
          </p:cNvGraphicFramePr>
          <p:nvPr>
            <p:extLst>
              <p:ext uri="{D42A27DB-BD31-4B8C-83A1-F6EECF244321}">
                <p14:modId xmlns:p14="http://schemas.microsoft.com/office/powerpoint/2010/main" val="3656761792"/>
              </p:ext>
            </p:extLst>
          </p:nvPr>
        </p:nvGraphicFramePr>
        <p:xfrm>
          <a:off x="76200" y="914400"/>
          <a:ext cx="5867401" cy="5569218"/>
        </p:xfrm>
        <a:graphic>
          <a:graphicData uri="http://schemas.openxmlformats.org/drawingml/2006/table">
            <a:tbl>
              <a:tblPr firstRow="1" bandRow="1">
                <a:tableStyleId>{17292A2E-F333-43FB-9621-5CBBE7FDCDCB}</a:tableStyleId>
              </a:tblPr>
              <a:tblGrid>
                <a:gridCol w="1676400">
                  <a:extLst>
                    <a:ext uri="{9D8B030D-6E8A-4147-A177-3AD203B41FA5}">
                      <a16:colId xmlns:a16="http://schemas.microsoft.com/office/drawing/2014/main" val="242691244"/>
                    </a:ext>
                  </a:extLst>
                </a:gridCol>
                <a:gridCol w="1447800">
                  <a:extLst>
                    <a:ext uri="{9D8B030D-6E8A-4147-A177-3AD203B41FA5}">
                      <a16:colId xmlns:a16="http://schemas.microsoft.com/office/drawing/2014/main" val="2397359096"/>
                    </a:ext>
                  </a:extLst>
                </a:gridCol>
                <a:gridCol w="1371600">
                  <a:extLst>
                    <a:ext uri="{9D8B030D-6E8A-4147-A177-3AD203B41FA5}">
                      <a16:colId xmlns:a16="http://schemas.microsoft.com/office/drawing/2014/main" val="1664924683"/>
                    </a:ext>
                  </a:extLst>
                </a:gridCol>
                <a:gridCol w="1371601">
                  <a:extLst>
                    <a:ext uri="{9D8B030D-6E8A-4147-A177-3AD203B41FA5}">
                      <a16:colId xmlns:a16="http://schemas.microsoft.com/office/drawing/2014/main" val="713690685"/>
                    </a:ext>
                  </a:extLst>
                </a:gridCol>
              </a:tblGrid>
              <a:tr h="618802">
                <a:tc>
                  <a:txBody>
                    <a:bodyPr/>
                    <a:lstStyle/>
                    <a:p>
                      <a:pPr algn="l"/>
                      <a:r>
                        <a:rPr lang="en-US" sz="1400" dirty="0">
                          <a:solidFill>
                            <a:srgbClr val="002060"/>
                          </a:solidFill>
                          <a:latin typeface="Segoe UI" panose="020B0502040204020203" pitchFamily="34" charset="0"/>
                          <a:cs typeface="Segoe UI" panose="020B0502040204020203" pitchFamily="34" charset="0"/>
                        </a:rPr>
                        <a:t>Production Parameters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618802">
                <a:tc>
                  <a:txBody>
                    <a:bodyPr/>
                    <a:lstStyle/>
                    <a:p>
                      <a:pPr algn="l"/>
                      <a:r>
                        <a:rPr lang="en-US" sz="1400" dirty="0">
                          <a:latin typeface="Segoe UI" panose="020B0502040204020203" pitchFamily="34" charset="0"/>
                          <a:cs typeface="Segoe UI" panose="020B0502040204020203" pitchFamily="34" charset="0"/>
                        </a:rPr>
                        <a:t>Total Sugarcane Crush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6.91</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7.51</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63.14</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68042621"/>
                  </a:ext>
                </a:extLst>
              </a:tr>
              <a:tr h="618802">
                <a:tc>
                  <a:txBody>
                    <a:bodyPr/>
                    <a:lstStyle/>
                    <a:p>
                      <a:pPr algn="l"/>
                      <a:r>
                        <a:rPr lang="en-US" sz="1400" dirty="0">
                          <a:latin typeface="Segoe UI" panose="020B0502040204020203" pitchFamily="34" charset="0"/>
                          <a:cs typeface="Segoe UI" panose="020B0502040204020203" pitchFamily="34" charset="0"/>
                        </a:rPr>
                        <a:t>Sugar Recovery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10.44%</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10.43%</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9.89%</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618802">
                <a:tc>
                  <a:txBody>
                    <a:bodyPr/>
                    <a:lstStyle/>
                    <a:p>
                      <a:pPr algn="l"/>
                      <a:r>
                        <a:rPr lang="en-US" sz="1400" dirty="0">
                          <a:latin typeface="Segoe UI" panose="020B0502040204020203" pitchFamily="34" charset="0"/>
                          <a:cs typeface="Segoe UI" panose="020B0502040204020203" pitchFamily="34" charset="0"/>
                        </a:rPr>
                        <a:t>Cane for Syrup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1.21</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1.17</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11.64</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618802">
                <a:tc>
                  <a:txBody>
                    <a:bodyPr/>
                    <a:lstStyle/>
                    <a:p>
                      <a:pPr algn="l"/>
                      <a:r>
                        <a:rPr lang="en-US" sz="1400" dirty="0">
                          <a:latin typeface="Segoe UI" panose="020B0502040204020203" pitchFamily="34" charset="0"/>
                          <a:cs typeface="Segoe UI" panose="020B0502040204020203" pitchFamily="34" charset="0"/>
                        </a:rPr>
                        <a:t>Sugar Produced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0.61</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0.65</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5.75</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618802">
                <a:tc>
                  <a:txBody>
                    <a:bodyPr/>
                    <a:lstStyle/>
                    <a:p>
                      <a:pPr algn="l"/>
                      <a:r>
                        <a:rPr lang="en-US" sz="1400" dirty="0">
                          <a:latin typeface="Segoe UI" panose="020B0502040204020203" pitchFamily="34" charset="0"/>
                          <a:cs typeface="Segoe UI" panose="020B0502040204020203" pitchFamily="34" charset="0"/>
                        </a:rPr>
                        <a:t>Ethanol Produced (LL)</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dirty="0">
                          <a:solidFill>
                            <a:srgbClr val="00B050"/>
                          </a:solidFill>
                          <a:effectLst/>
                          <a:latin typeface="Segoe UI" panose="020B0502040204020203" pitchFamily="34" charset="0"/>
                          <a:ea typeface="+mn-ea"/>
                          <a:cs typeface="+mn-cs"/>
                        </a:rPr>
                        <a:t>8.32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dirty="0">
                          <a:solidFill>
                            <a:srgbClr val="00B050"/>
                          </a:solidFill>
                          <a:effectLst/>
                          <a:latin typeface="Segoe UI" panose="020B0502040204020203" pitchFamily="34" charset="0"/>
                          <a:ea typeface="+mn-ea"/>
                          <a:cs typeface="+mn-cs"/>
                        </a:rPr>
                        <a:t>8.42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dirty="0">
                          <a:solidFill>
                            <a:srgbClr val="00B050"/>
                          </a:solidFill>
                          <a:effectLst/>
                          <a:latin typeface="Segoe UI" panose="020B0502040204020203" pitchFamily="34" charset="0"/>
                          <a:ea typeface="+mn-ea"/>
                          <a:cs typeface="+mn-cs"/>
                        </a:rPr>
                        <a:t>77.53</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451406"/>
                  </a:ext>
                </a:extLst>
              </a:tr>
              <a:tr h="618802">
                <a:tc>
                  <a:txBody>
                    <a:bodyPr/>
                    <a:lstStyle/>
                    <a:p>
                      <a:pPr algn="l"/>
                      <a:r>
                        <a:rPr lang="en-US" sz="1400" dirty="0">
                          <a:latin typeface="Segoe UI" panose="020B0502040204020203" pitchFamily="34" charset="0"/>
                          <a:cs typeface="Segoe UI" panose="020B0502040204020203" pitchFamily="34" charset="0"/>
                        </a:rPr>
                        <a:t>Power Generation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63.66</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64.71</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636.12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4337206"/>
                  </a:ext>
                </a:extLst>
              </a:tr>
              <a:tr h="618802">
                <a:tc>
                  <a:txBody>
                    <a:bodyPr/>
                    <a:lstStyle/>
                    <a:p>
                      <a:pPr algn="l"/>
                      <a:r>
                        <a:rPr lang="en-US" sz="1400" dirty="0">
                          <a:latin typeface="Segoe UI" panose="020B0502040204020203" pitchFamily="34" charset="0"/>
                          <a:cs typeface="Segoe UI" panose="020B0502040204020203" pitchFamily="34" charset="0"/>
                        </a:rPr>
                        <a:t>Power Export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36.80</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36.92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375.73</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77307069"/>
                  </a:ext>
                </a:extLst>
              </a:tr>
              <a:tr h="618802">
                <a:tc>
                  <a:txBody>
                    <a:bodyPr/>
                    <a:lstStyle/>
                    <a:p>
                      <a:pPr algn="l"/>
                      <a:r>
                        <a:rPr lang="en-US" sz="1400" dirty="0">
                          <a:latin typeface="Segoe UI" panose="020B0502040204020203" pitchFamily="34" charset="0"/>
                          <a:cs typeface="Segoe UI" panose="020B0502040204020203" pitchFamily="34" charset="0"/>
                        </a:rPr>
                        <a:t>Cane Payment (Cr)</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dirty="0">
                          <a:solidFill>
                            <a:srgbClr val="00B050"/>
                          </a:solidFill>
                          <a:effectLst/>
                          <a:latin typeface="Segoe UI" panose="020B0502040204020203" pitchFamily="34" charset="0"/>
                          <a:ea typeface="+mn-ea"/>
                          <a:cs typeface="+mn-cs"/>
                        </a:rPr>
                        <a:t>25.07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dirty="0">
                          <a:solidFill>
                            <a:srgbClr val="00B050"/>
                          </a:solidFill>
                          <a:effectLst/>
                          <a:latin typeface="Segoe UI" panose="020B0502040204020203" pitchFamily="34" charset="0"/>
                          <a:ea typeface="+mn-ea"/>
                          <a:cs typeface="+mn-cs"/>
                        </a:rPr>
                        <a:t>20.99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dirty="0">
                          <a:solidFill>
                            <a:srgbClr val="00B050"/>
                          </a:solidFill>
                          <a:effectLst/>
                          <a:latin typeface="Segoe UI" panose="020B0502040204020203" pitchFamily="34" charset="0"/>
                          <a:ea typeface="+mn-ea"/>
                          <a:cs typeface="+mn-cs"/>
                        </a:rPr>
                        <a:t>218.78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05195882"/>
                  </a:ext>
                </a:extLst>
              </a:tr>
            </a:tbl>
          </a:graphicData>
        </a:graphic>
      </p:graphicFrame>
      <p:graphicFrame>
        <p:nvGraphicFramePr>
          <p:cNvPr id="5" name="Table 4">
            <a:extLst>
              <a:ext uri="{FF2B5EF4-FFF2-40B4-BE49-F238E27FC236}">
                <a16:creationId xmlns:a16="http://schemas.microsoft.com/office/drawing/2014/main" id="{A54EA00A-D667-4A10-A215-A387787F942A}"/>
              </a:ext>
            </a:extLst>
          </p:cNvPr>
          <p:cNvGraphicFramePr>
            <a:graphicFrameLocks noGrp="1"/>
          </p:cNvGraphicFramePr>
          <p:nvPr>
            <p:extLst>
              <p:ext uri="{D42A27DB-BD31-4B8C-83A1-F6EECF244321}">
                <p14:modId xmlns:p14="http://schemas.microsoft.com/office/powerpoint/2010/main" val="1335275042"/>
              </p:ext>
            </p:extLst>
          </p:nvPr>
        </p:nvGraphicFramePr>
        <p:xfrm>
          <a:off x="6096000" y="914400"/>
          <a:ext cx="6019008" cy="5599783"/>
        </p:xfrm>
        <a:graphic>
          <a:graphicData uri="http://schemas.openxmlformats.org/drawingml/2006/table">
            <a:tbl>
              <a:tblPr firstRow="1" bandRow="1">
                <a:tableStyleId>{17292A2E-F333-43FB-9621-5CBBE7FDCDCB}</a:tableStyleId>
              </a:tblPr>
              <a:tblGrid>
                <a:gridCol w="1447800">
                  <a:extLst>
                    <a:ext uri="{9D8B030D-6E8A-4147-A177-3AD203B41FA5}">
                      <a16:colId xmlns:a16="http://schemas.microsoft.com/office/drawing/2014/main" val="242691244"/>
                    </a:ext>
                  </a:extLst>
                </a:gridCol>
                <a:gridCol w="1420091">
                  <a:extLst>
                    <a:ext uri="{9D8B030D-6E8A-4147-A177-3AD203B41FA5}">
                      <a16:colId xmlns:a16="http://schemas.microsoft.com/office/drawing/2014/main" val="2397359096"/>
                    </a:ext>
                  </a:extLst>
                </a:gridCol>
                <a:gridCol w="1496291">
                  <a:extLst>
                    <a:ext uri="{9D8B030D-6E8A-4147-A177-3AD203B41FA5}">
                      <a16:colId xmlns:a16="http://schemas.microsoft.com/office/drawing/2014/main" val="4123136069"/>
                    </a:ext>
                  </a:extLst>
                </a:gridCol>
                <a:gridCol w="1654826">
                  <a:extLst>
                    <a:ext uri="{9D8B030D-6E8A-4147-A177-3AD203B41FA5}">
                      <a16:colId xmlns:a16="http://schemas.microsoft.com/office/drawing/2014/main" val="325306318"/>
                    </a:ext>
                  </a:extLst>
                </a:gridCol>
              </a:tblGrid>
              <a:tr h="662515">
                <a:tc>
                  <a:txBody>
                    <a:bodyPr/>
                    <a:lstStyle/>
                    <a:p>
                      <a:pPr algn="l"/>
                      <a:r>
                        <a:rPr lang="en-US" sz="1600" dirty="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700958">
                <a:tc>
                  <a:txBody>
                    <a:bodyPr/>
                    <a:lstStyle/>
                    <a:p>
                      <a:pPr algn="l"/>
                      <a:r>
                        <a:rPr lang="en-US" sz="1400" dirty="0">
                          <a:latin typeface="Segoe UI" panose="020B0502040204020203" pitchFamily="34" charset="0"/>
                          <a:cs typeface="Segoe UI" panose="020B0502040204020203" pitchFamily="34" charset="0"/>
                        </a:rPr>
                        <a:t>Season Days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dirty="0">
                          <a:solidFill>
                            <a:srgbClr val="002060"/>
                          </a:solidFill>
                          <a:latin typeface="Segoe UI" panose="020B0502040204020203" pitchFamily="34" charset="0"/>
                          <a:cs typeface="Segoe UI" panose="020B0502040204020203" pitchFamily="34" charset="0"/>
                        </a:rPr>
                        <a:t>7</a:t>
                      </a:r>
                      <a:endParaRPr lang="en-US" sz="2000"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dirty="0">
                          <a:solidFill>
                            <a:srgbClr val="002060"/>
                          </a:solidFill>
                          <a:latin typeface="Segoe UI" panose="020B0502040204020203" pitchFamily="34" charset="0"/>
                          <a:cs typeface="Segoe UI" panose="020B0502040204020203" pitchFamily="34" charset="0"/>
                        </a:rPr>
                        <a:t>7</a:t>
                      </a:r>
                      <a:endParaRPr lang="en-US" sz="2000"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dirty="0">
                          <a:solidFill>
                            <a:srgbClr val="002060"/>
                          </a:solidFill>
                          <a:latin typeface="Segoe UI" panose="020B0502040204020203" pitchFamily="34" charset="0"/>
                          <a:cs typeface="Segoe UI" panose="020B0502040204020203" pitchFamily="34" charset="0"/>
                        </a:rPr>
                        <a:t>70</a:t>
                      </a:r>
                      <a:endParaRPr lang="en-US" sz="2000"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68042621"/>
                  </a:ext>
                </a:extLst>
              </a:tr>
              <a:tr h="700958">
                <a:tc>
                  <a:txBody>
                    <a:bodyPr/>
                    <a:lstStyle/>
                    <a:p>
                      <a:pPr algn="l"/>
                      <a:r>
                        <a:rPr lang="en-US" sz="1400" dirty="0">
                          <a:latin typeface="Segoe UI" panose="020B0502040204020203" pitchFamily="34" charset="0"/>
                          <a:cs typeface="Segoe UI" panose="020B0502040204020203" pitchFamily="34" charset="0"/>
                        </a:rPr>
                        <a:t>Milling </a:t>
                      </a:r>
                    </a:p>
                    <a:p>
                      <a:pPr algn="l"/>
                      <a:r>
                        <a:rPr lang="en-US" sz="1400" dirty="0">
                          <a:latin typeface="Segoe UI" panose="020B0502040204020203" pitchFamily="34" charset="0"/>
                          <a:cs typeface="Segoe UI" panose="020B0502040204020203" pitchFamily="34" charset="0"/>
                        </a:rPr>
                        <a:t>PUF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dirty="0">
                          <a:solidFill>
                            <a:srgbClr val="002060"/>
                          </a:solidFill>
                          <a:latin typeface="Segoe UI" panose="020B0502040204020203" pitchFamily="34" charset="0"/>
                          <a:cs typeface="Segoe UI" panose="020B0502040204020203" pitchFamily="34" charset="0"/>
                        </a:rPr>
                        <a:t>98.79</a:t>
                      </a:r>
                      <a:r>
                        <a:rPr lang="en-US" sz="2000" dirty="0">
                          <a:latin typeface="Segoe UI" panose="020B0502040204020203" pitchFamily="34" charset="0"/>
                          <a:cs typeface="Segoe UI" panose="020B0502040204020203" pitchFamily="34" charset="0"/>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dirty="0">
                          <a:solidFill>
                            <a:srgbClr val="002060"/>
                          </a:solidFill>
                          <a:latin typeface="Segoe UI" panose="020B0502040204020203" pitchFamily="34" charset="0"/>
                          <a:cs typeface="Segoe UI" panose="020B0502040204020203" pitchFamily="34" charset="0"/>
                        </a:rPr>
                        <a:t>107.29</a:t>
                      </a:r>
                      <a:r>
                        <a:rPr lang="en-US" sz="2000" dirty="0">
                          <a:latin typeface="Segoe UI" panose="020B0502040204020203" pitchFamily="34" charset="0"/>
                          <a:cs typeface="Segoe UI" panose="020B0502040204020203" pitchFamily="34" charset="0"/>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dirty="0">
                          <a:solidFill>
                            <a:srgbClr val="002060"/>
                          </a:solidFill>
                          <a:latin typeface="Segoe UI" panose="020B0502040204020203" pitchFamily="34" charset="0"/>
                          <a:cs typeface="Segoe UI" panose="020B0502040204020203" pitchFamily="34" charset="0"/>
                        </a:rPr>
                        <a:t>100.08</a:t>
                      </a:r>
                      <a:r>
                        <a:rPr lang="en-US" sz="2000" dirty="0">
                          <a:latin typeface="Segoe UI" panose="020B0502040204020203" pitchFamily="34" charset="0"/>
                          <a:cs typeface="Segoe UI" panose="020B0502040204020203" pitchFamily="34" charset="0"/>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700958">
                <a:tc>
                  <a:txBody>
                    <a:bodyPr/>
                    <a:lstStyle/>
                    <a:p>
                      <a:pPr marL="0" algn="l" defTabSz="914400" rtl="0" eaLnBrk="1" latinLnBrk="0" hangingPunct="1"/>
                      <a:r>
                        <a:rPr lang="en-US" sz="1400" kern="1200" dirty="0">
                          <a:solidFill>
                            <a:schemeClr val="tx1"/>
                          </a:solidFill>
                          <a:latin typeface="Segoe UI" panose="020B0502040204020203" pitchFamily="34" charset="0"/>
                          <a:ea typeface="+mn-ea"/>
                          <a:cs typeface="Segoe UI" panose="020B0502040204020203" pitchFamily="34" charset="0"/>
                        </a:rPr>
                        <a:t>Sugar Bagging (Nos.) Actual/Capacity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altLang="en-IN" sz="1400" b="1" kern="1200" dirty="0">
                          <a:solidFill>
                            <a:srgbClr val="002060"/>
                          </a:solidFill>
                          <a:latin typeface="Segoe UI" panose="020B0502040204020203" pitchFamily="34" charset="0"/>
                          <a:ea typeface="+mn-ea"/>
                          <a:cs typeface="Segoe UI" panose="020B0502040204020203" pitchFamily="34" charset="0"/>
                          <a:sym typeface="+mn-ea"/>
                        </a:rPr>
                        <a:t>61040</a:t>
                      </a:r>
                      <a:r>
                        <a:rPr lang="en-US" sz="1400" b="1" kern="1200" dirty="0">
                          <a:solidFill>
                            <a:srgbClr val="002060"/>
                          </a:solidFill>
                          <a:latin typeface="Segoe UI" panose="020B0502040204020203" pitchFamily="34" charset="0"/>
                          <a:ea typeface="+mn-ea"/>
                          <a:cs typeface="Segoe UI" panose="020B0502040204020203" pitchFamily="34" charset="0"/>
                        </a:rPr>
                        <a:t>/</a:t>
                      </a:r>
                      <a:r>
                        <a:rPr lang="en-US" altLang="en-IN" sz="1400" b="1" kern="1200" dirty="0">
                          <a:solidFill>
                            <a:srgbClr val="002060"/>
                          </a:solidFill>
                          <a:latin typeface="Segoe UI" panose="020B0502040204020203" pitchFamily="34" charset="0"/>
                          <a:ea typeface="+mn-ea"/>
                          <a:cs typeface="Segoe UI" panose="020B0502040204020203" pitchFamily="34" charset="0"/>
                          <a:sym typeface="+mn-ea"/>
                        </a:rPr>
                        <a:t>59511</a:t>
                      </a:r>
                      <a:endParaRPr lang="en-US" sz="1400" b="1" kern="1200" dirty="0">
                        <a:solidFill>
                          <a:srgbClr val="002060"/>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altLang="en-IN" sz="1400" b="1" kern="1200" dirty="0">
                          <a:solidFill>
                            <a:srgbClr val="002060"/>
                          </a:solidFill>
                          <a:latin typeface="Segoe UI" panose="020B0502040204020203" pitchFamily="34" charset="0"/>
                          <a:ea typeface="+mn-ea"/>
                          <a:cs typeface="Segoe UI" panose="020B0502040204020203" pitchFamily="34" charset="0"/>
                          <a:sym typeface="+mn-ea"/>
                        </a:rPr>
                        <a:t>65297</a:t>
                      </a:r>
                      <a:r>
                        <a:rPr lang="en-US" sz="1400" b="1" kern="1200" dirty="0">
                          <a:solidFill>
                            <a:srgbClr val="002060"/>
                          </a:solidFill>
                          <a:latin typeface="Segoe UI" panose="020B0502040204020203" pitchFamily="34" charset="0"/>
                          <a:ea typeface="+mn-ea"/>
                          <a:cs typeface="Segoe UI" panose="020B0502040204020203" pitchFamily="34" charset="0"/>
                        </a:rPr>
                        <a:t>/</a:t>
                      </a:r>
                      <a:r>
                        <a:rPr lang="en-US" altLang="en-IN" sz="1400" b="1" kern="1200" dirty="0">
                          <a:solidFill>
                            <a:srgbClr val="002060"/>
                          </a:solidFill>
                          <a:latin typeface="Segoe UI" panose="020B0502040204020203" pitchFamily="34" charset="0"/>
                          <a:ea typeface="+mn-ea"/>
                          <a:cs typeface="Segoe UI" panose="020B0502040204020203" pitchFamily="34" charset="0"/>
                          <a:sym typeface="+mn-ea"/>
                        </a:rPr>
                        <a:t>66066</a:t>
                      </a:r>
                      <a:endParaRPr lang="en-US" sz="1400" b="1" kern="1200" dirty="0">
                        <a:solidFill>
                          <a:srgbClr val="002060"/>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400" b="1" kern="1200" dirty="0">
                          <a:solidFill>
                            <a:srgbClr val="002060"/>
                          </a:solidFill>
                          <a:latin typeface="Segoe UI" panose="020B0502040204020203" pitchFamily="34" charset="0"/>
                          <a:ea typeface="+mn-ea"/>
                          <a:cs typeface="Segoe UI" panose="020B0502040204020203" pitchFamily="34" charset="0"/>
                        </a:rPr>
                        <a:t>574812/580625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4185130"/>
                  </a:ext>
                </a:extLst>
              </a:tr>
              <a:tr h="700958">
                <a:tc>
                  <a:txBody>
                    <a:bodyPr/>
                    <a:lstStyle/>
                    <a:p>
                      <a:pPr algn="l"/>
                      <a:r>
                        <a:rPr lang="en-US" sz="1400" dirty="0">
                          <a:latin typeface="Segoe UI" panose="020B0502040204020203" pitchFamily="34" charset="0"/>
                          <a:cs typeface="Segoe UI" panose="020B0502040204020203" pitchFamily="34" charset="0"/>
                        </a:rPr>
                        <a:t>Power </a:t>
                      </a:r>
                    </a:p>
                    <a:p>
                      <a:pPr algn="l"/>
                      <a:r>
                        <a:rPr lang="en-US" sz="1400" dirty="0">
                          <a:latin typeface="Segoe UI" panose="020B0502040204020203" pitchFamily="34" charset="0"/>
                          <a:cs typeface="Segoe UI" panose="020B0502040204020203" pitchFamily="34" charset="0"/>
                        </a:rPr>
                        <a:t>PUF</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rgbClr val="002060"/>
                          </a:solidFill>
                          <a:latin typeface="Segoe UI" panose="020B0502040204020203" pitchFamily="34" charset="0"/>
                          <a:ea typeface="+mn-ea"/>
                          <a:cs typeface="Segoe UI" panose="020B0502040204020203" pitchFamily="34" charset="0"/>
                        </a:rPr>
                        <a:t>94.73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rgbClr val="002060"/>
                          </a:solidFill>
                          <a:latin typeface="Segoe UI" panose="020B0502040204020203" pitchFamily="34" charset="0"/>
                          <a:ea typeface="+mn-ea"/>
                          <a:cs typeface="Segoe UI" panose="020B0502040204020203" pitchFamily="34" charset="0"/>
                        </a:rPr>
                        <a:t>96.30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rgbClr val="002060"/>
                          </a:solidFill>
                          <a:latin typeface="Segoe UI" panose="020B0502040204020203" pitchFamily="34" charset="0"/>
                          <a:ea typeface="+mn-ea"/>
                          <a:cs typeface="Segoe UI" panose="020B0502040204020203" pitchFamily="34" charset="0"/>
                        </a:rPr>
                        <a:t>94.66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700958">
                <a:tc>
                  <a:txBody>
                    <a:bodyPr/>
                    <a:lstStyle/>
                    <a:p>
                      <a:pPr algn="l"/>
                      <a:r>
                        <a:rPr lang="en-US" sz="1400" dirty="0">
                          <a:latin typeface="Segoe UI" panose="020B0502040204020203" pitchFamily="34" charset="0"/>
                          <a:cs typeface="Segoe UI" panose="020B0502040204020203" pitchFamily="34" charset="0"/>
                        </a:rPr>
                        <a:t>Distillery PUF</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rgbClr val="002060"/>
                          </a:solidFill>
                          <a:latin typeface="Segoe UI" panose="020B0502040204020203" pitchFamily="34" charset="0"/>
                          <a:ea typeface="+mn-ea"/>
                          <a:cs typeface="Segoe UI" panose="020B0502040204020203" pitchFamily="34" charset="0"/>
                        </a:rPr>
                        <a:t>95.11%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rgbClr val="002060"/>
                          </a:solidFill>
                          <a:latin typeface="Segoe UI" panose="020B0502040204020203" pitchFamily="34" charset="0"/>
                          <a:ea typeface="+mn-ea"/>
                          <a:cs typeface="Segoe UI" panose="020B0502040204020203" pitchFamily="34" charset="0"/>
                        </a:rPr>
                        <a:t>96.20%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rgbClr val="002060"/>
                          </a:solidFill>
                          <a:latin typeface="Segoe UI" panose="020B0502040204020203" pitchFamily="34" charset="0"/>
                          <a:ea typeface="+mn-ea"/>
                          <a:cs typeface="Segoe UI" panose="020B0502040204020203" pitchFamily="34" charset="0"/>
                        </a:rPr>
                        <a:t>95.33%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451406"/>
                  </a:ext>
                </a:extLst>
              </a:tr>
              <a:tr h="700958">
                <a:tc>
                  <a:txBody>
                    <a:bodyPr/>
                    <a:lstStyle/>
                    <a:p>
                      <a:pPr algn="l"/>
                      <a:r>
                        <a:rPr lang="en-US" sz="1400" dirty="0">
                          <a:latin typeface="Segoe UI" panose="020B0502040204020203" pitchFamily="34" charset="0"/>
                          <a:cs typeface="Segoe UI" panose="020B0502040204020203" pitchFamily="34" charset="0"/>
                        </a:rPr>
                        <a:t>Bagasse Pol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E46C0A"/>
                          </a:solidFill>
                          <a:effectLst/>
                          <a:latin typeface="Segoe UI" panose="020B0502040204020203" pitchFamily="34" charset="0"/>
                        </a:rPr>
                        <a:t>1.71%</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E46C0A"/>
                          </a:solidFill>
                          <a:effectLst/>
                          <a:latin typeface="Segoe UI" panose="020B0502040204020203" pitchFamily="34" charset="0"/>
                        </a:rPr>
                        <a:t>1.71%</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E46C0A"/>
                          </a:solidFill>
                          <a:effectLst/>
                          <a:latin typeface="Segoe UI" panose="020B0502040204020203" pitchFamily="34" charset="0"/>
                        </a:rPr>
                        <a:t>1.75%</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4337206"/>
                  </a:ext>
                </a:extLst>
              </a:tr>
              <a:tr h="700958">
                <a:tc>
                  <a:txBody>
                    <a:bodyPr/>
                    <a:lstStyle/>
                    <a:p>
                      <a:pPr algn="l"/>
                      <a:r>
                        <a:rPr lang="en-US" sz="1400" dirty="0">
                          <a:latin typeface="Segoe UI" panose="020B0502040204020203" pitchFamily="34" charset="0"/>
                          <a:cs typeface="Segoe UI" panose="020B0502040204020203" pitchFamily="34" charset="0"/>
                        </a:rPr>
                        <a:t>Bagasse Moisture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E46C0A"/>
                          </a:solidFill>
                          <a:effectLst/>
                          <a:latin typeface="Segoe UI" panose="020B0502040204020203" pitchFamily="34" charset="0"/>
                        </a:rPr>
                        <a:t>50.09%</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E46C0A"/>
                          </a:solidFill>
                          <a:effectLst/>
                          <a:latin typeface="Segoe UI" panose="020B0502040204020203" pitchFamily="34" charset="0"/>
                        </a:rPr>
                        <a:t>50.07%</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E46C0A"/>
                          </a:solidFill>
                          <a:effectLst/>
                          <a:latin typeface="Segoe UI" panose="020B0502040204020203" pitchFamily="34" charset="0"/>
                        </a:rPr>
                        <a:t>50.13%</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77307069"/>
                  </a:ext>
                </a:extLst>
              </a:tr>
            </a:tbl>
          </a:graphicData>
        </a:graphic>
      </p:graphicFrame>
    </p:spTree>
    <p:extLst>
      <p:ext uri="{BB962C8B-B14F-4D97-AF65-F5344CB8AC3E}">
        <p14:creationId xmlns:p14="http://schemas.microsoft.com/office/powerpoint/2010/main" val="15388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7391-D07C-C507-0FF2-D9D0677B18E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4DE3ADD-5A6D-386F-89CD-E0E9F0CBFC9E}"/>
              </a:ext>
            </a:extLst>
          </p:cNvPr>
          <p:cNvSpPr>
            <a:spLocks noGrp="1"/>
          </p:cNvSpPr>
          <p:nvPr>
            <p:ph type="title"/>
          </p:nvPr>
        </p:nvSpPr>
        <p:spPr>
          <a:xfrm>
            <a:off x="152400" y="76200"/>
            <a:ext cx="9296400" cy="609600"/>
          </a:xfrm>
        </p:spPr>
        <p:txBody>
          <a:bodyPr vert="horz" lIns="91440" tIns="45720" rIns="91440" bIns="45720" rtlCol="0" anchor="ctr">
            <a:no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Progress report of Saksham App installation as per Zonal Incharge till 03.01.2026</a:t>
            </a:r>
          </a:p>
        </p:txBody>
      </p:sp>
      <p:sp>
        <p:nvSpPr>
          <p:cNvPr id="2" name="Slide Number Placeholder 1">
            <a:extLst>
              <a:ext uri="{FF2B5EF4-FFF2-40B4-BE49-F238E27FC236}">
                <a16:creationId xmlns:a16="http://schemas.microsoft.com/office/drawing/2014/main" id="{3C4BDD37-81A5-7CF1-9804-5242CEFC87D1}"/>
              </a:ext>
            </a:extLst>
          </p:cNvPr>
          <p:cNvSpPr>
            <a:spLocks noGrp="1"/>
          </p:cNvSpPr>
          <p:nvPr>
            <p:ph type="sldNum" sz="quarter" idx="12"/>
          </p:nvPr>
        </p:nvSpPr>
        <p:spPr/>
        <p:txBody>
          <a:bodyPr/>
          <a:lstStyle/>
          <a:p>
            <a:fld id="{B76B49FA-22BB-44F5-8EFA-E5C56FA3907E}" type="slidenum">
              <a:rPr lang="en-US" smtClean="0"/>
              <a:pPr/>
              <a:t>30</a:t>
            </a:fld>
            <a:endParaRPr lang="en-US" dirty="0"/>
          </a:p>
        </p:txBody>
      </p:sp>
      <p:graphicFrame>
        <p:nvGraphicFramePr>
          <p:cNvPr id="5" name="Table 4">
            <a:extLst>
              <a:ext uri="{FF2B5EF4-FFF2-40B4-BE49-F238E27FC236}">
                <a16:creationId xmlns:a16="http://schemas.microsoft.com/office/drawing/2014/main" id="{4B2FF05D-61BE-5FBF-235A-AE57542AA861}"/>
              </a:ext>
            </a:extLst>
          </p:cNvPr>
          <p:cNvGraphicFramePr>
            <a:graphicFrameLocks noGrp="1"/>
          </p:cNvGraphicFramePr>
          <p:nvPr/>
        </p:nvGraphicFramePr>
        <p:xfrm>
          <a:off x="457200" y="1066800"/>
          <a:ext cx="10972799" cy="4554916"/>
        </p:xfrm>
        <a:graphic>
          <a:graphicData uri="http://schemas.openxmlformats.org/drawingml/2006/table">
            <a:tbl>
              <a:tblPr>
                <a:tableStyleId>{B301B821-A1FF-4177-AEE7-76D212191A09}</a:tableStyleId>
              </a:tblPr>
              <a:tblGrid>
                <a:gridCol w="3753851">
                  <a:extLst>
                    <a:ext uri="{9D8B030D-6E8A-4147-A177-3AD203B41FA5}">
                      <a16:colId xmlns:a16="http://schemas.microsoft.com/office/drawing/2014/main" val="2687251994"/>
                    </a:ext>
                  </a:extLst>
                </a:gridCol>
                <a:gridCol w="3609474">
                  <a:extLst>
                    <a:ext uri="{9D8B030D-6E8A-4147-A177-3AD203B41FA5}">
                      <a16:colId xmlns:a16="http://schemas.microsoft.com/office/drawing/2014/main" val="1126193460"/>
                    </a:ext>
                  </a:extLst>
                </a:gridCol>
                <a:gridCol w="3609474">
                  <a:extLst>
                    <a:ext uri="{9D8B030D-6E8A-4147-A177-3AD203B41FA5}">
                      <a16:colId xmlns:a16="http://schemas.microsoft.com/office/drawing/2014/main" val="125569398"/>
                    </a:ext>
                  </a:extLst>
                </a:gridCol>
              </a:tblGrid>
              <a:tr h="533400">
                <a:tc rowSpan="2">
                  <a:txBody>
                    <a:bodyPr/>
                    <a:lstStyle/>
                    <a:p>
                      <a:pPr algn="ctr" rtl="0" fontAlgn="ctr">
                        <a:buNone/>
                      </a:pPr>
                      <a:r>
                        <a:rPr lang="en-IN" sz="2400" b="1" u="none" strike="noStrike" dirty="0">
                          <a:solidFill>
                            <a:srgbClr val="000000"/>
                          </a:solidFill>
                          <a:effectLst/>
                        </a:rPr>
                        <a:t>Date</a:t>
                      </a:r>
                      <a:endParaRPr lang="en-IN" sz="24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rtl="0" fontAlgn="ctr">
                        <a:buNone/>
                      </a:pPr>
                      <a:r>
                        <a:rPr lang="en-IN" sz="2400" b="1" u="none" strike="noStrike" dirty="0">
                          <a:solidFill>
                            <a:srgbClr val="000000"/>
                          </a:solidFill>
                          <a:effectLst/>
                        </a:rPr>
                        <a:t>Saksham App enrollment status</a:t>
                      </a:r>
                      <a:endParaRPr lang="en-IN" sz="24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IN"/>
                    </a:p>
                  </a:txBody>
                  <a:tcPr/>
                </a:tc>
                <a:extLst>
                  <a:ext uri="{0D108BD9-81ED-4DB2-BD59-A6C34878D82A}">
                    <a16:rowId xmlns:a16="http://schemas.microsoft.com/office/drawing/2014/main" val="452374966"/>
                  </a:ext>
                </a:extLst>
              </a:tr>
              <a:tr h="457200">
                <a:tc vMerge="1">
                  <a:txBody>
                    <a:bodyPr/>
                    <a:lstStyle/>
                    <a:p>
                      <a:endParaRPr lang="en-IN"/>
                    </a:p>
                  </a:txBody>
                  <a:tcPr/>
                </a:tc>
                <a:tc>
                  <a:txBody>
                    <a:bodyPr/>
                    <a:lstStyle/>
                    <a:p>
                      <a:pPr algn="ctr" rtl="0" fontAlgn="ctr">
                        <a:buNone/>
                      </a:pPr>
                      <a:r>
                        <a:rPr lang="en-IN" sz="2400" b="1" u="none" strike="noStrike" dirty="0">
                          <a:solidFill>
                            <a:srgbClr val="000000"/>
                          </a:solidFill>
                          <a:effectLst/>
                        </a:rPr>
                        <a:t>On date</a:t>
                      </a:r>
                      <a:endParaRPr lang="en-IN" sz="24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IN" sz="2400" b="1" u="none" strike="noStrike" dirty="0">
                          <a:solidFill>
                            <a:srgbClr val="000000"/>
                          </a:solidFill>
                          <a:effectLst/>
                        </a:rPr>
                        <a:t>To date</a:t>
                      </a:r>
                      <a:endParaRPr lang="en-IN" sz="24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46093649"/>
                  </a:ext>
                </a:extLst>
              </a:tr>
              <a:tr h="509188">
                <a:tc>
                  <a:txBody>
                    <a:bodyPr/>
                    <a:lstStyle/>
                    <a:p>
                      <a:pPr algn="ctr" rtl="0" fontAlgn="ctr">
                        <a:buNone/>
                      </a:pPr>
                      <a:r>
                        <a:rPr lang="en-IN" sz="2800" b="1" i="0" u="none" strike="noStrike" dirty="0">
                          <a:solidFill>
                            <a:srgbClr val="000000"/>
                          </a:solidFill>
                          <a:effectLst/>
                          <a:latin typeface="Calibri" panose="020F0502020204030204" pitchFamily="34" charset="0"/>
                        </a:rPr>
                        <a:t>28/12/2025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a:solidFill>
                            <a:srgbClr val="000000"/>
                          </a:solidFill>
                          <a:effectLst/>
                          <a:latin typeface="Arial" panose="020B0604020202020204" pitchFamily="34" charset="0"/>
                        </a:rPr>
                        <a:t>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a:solidFill>
                            <a:srgbClr val="000000"/>
                          </a:solidFill>
                          <a:effectLst/>
                          <a:latin typeface="Arial" panose="020B0604020202020204" pitchFamily="34" charset="0"/>
                        </a:rPr>
                        <a:t>39502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5535"/>
                  </a:ext>
                </a:extLst>
              </a:tr>
              <a:tr h="509188">
                <a:tc>
                  <a:txBody>
                    <a:bodyPr/>
                    <a:lstStyle/>
                    <a:p>
                      <a:pPr algn="ctr" rtl="0" fontAlgn="ctr">
                        <a:buNone/>
                      </a:pPr>
                      <a:r>
                        <a:rPr lang="en-IN" sz="2800" b="1" i="0" u="none" strike="noStrike" dirty="0">
                          <a:solidFill>
                            <a:srgbClr val="000000"/>
                          </a:solidFill>
                          <a:effectLst/>
                          <a:latin typeface="Calibri" panose="020F0502020204030204" pitchFamily="34" charset="0"/>
                        </a:rPr>
                        <a:t>29/12/2025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dirty="0">
                          <a:solidFill>
                            <a:srgbClr val="000000"/>
                          </a:solidFill>
                          <a:effectLst/>
                          <a:latin typeface="Arial" panose="020B0604020202020204" pitchFamily="34" charset="0"/>
                        </a:rPr>
                        <a:t>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a:solidFill>
                            <a:srgbClr val="000000"/>
                          </a:solidFill>
                          <a:effectLst/>
                          <a:latin typeface="Arial" panose="020B0604020202020204" pitchFamily="34" charset="0"/>
                        </a:rPr>
                        <a:t>39560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5948460"/>
                  </a:ext>
                </a:extLst>
              </a:tr>
              <a:tr h="509188">
                <a:tc>
                  <a:txBody>
                    <a:bodyPr/>
                    <a:lstStyle/>
                    <a:p>
                      <a:pPr algn="ctr" rtl="0" fontAlgn="ctr">
                        <a:buNone/>
                      </a:pPr>
                      <a:r>
                        <a:rPr lang="en-IN" sz="2800" b="1" i="0" u="none" strike="noStrike">
                          <a:solidFill>
                            <a:srgbClr val="000000"/>
                          </a:solidFill>
                          <a:effectLst/>
                          <a:latin typeface="Calibri" panose="020F0502020204030204" pitchFamily="34" charset="0"/>
                        </a:rPr>
                        <a:t>30/12/2025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dirty="0">
                          <a:solidFill>
                            <a:srgbClr val="000000"/>
                          </a:solidFill>
                          <a:effectLst/>
                          <a:latin typeface="Arial" panose="020B0604020202020204" pitchFamily="34" charset="0"/>
                        </a:rPr>
                        <a:t>83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a:solidFill>
                            <a:srgbClr val="000000"/>
                          </a:solidFill>
                          <a:effectLst/>
                          <a:latin typeface="Arial" panose="020B0604020202020204" pitchFamily="34" charset="0"/>
                        </a:rPr>
                        <a:t>39643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353664"/>
                  </a:ext>
                </a:extLst>
              </a:tr>
              <a:tr h="509188">
                <a:tc>
                  <a:txBody>
                    <a:bodyPr/>
                    <a:lstStyle/>
                    <a:p>
                      <a:pPr algn="ctr" rtl="0" fontAlgn="ctr">
                        <a:buNone/>
                      </a:pPr>
                      <a:r>
                        <a:rPr lang="en-IN" sz="2800" b="1" i="0" u="none" strike="noStrike">
                          <a:solidFill>
                            <a:srgbClr val="000000"/>
                          </a:solidFill>
                          <a:effectLst/>
                          <a:latin typeface="Calibri" panose="020F0502020204030204" pitchFamily="34" charset="0"/>
                        </a:rPr>
                        <a:t>31/12/2025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dirty="0">
                          <a:solidFill>
                            <a:srgbClr val="000000"/>
                          </a:solidFill>
                          <a:effectLst/>
                          <a:latin typeface="Arial" panose="020B0604020202020204" pitchFamily="34" charset="0"/>
                        </a:rPr>
                        <a:t>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dirty="0">
                          <a:solidFill>
                            <a:srgbClr val="000000"/>
                          </a:solidFill>
                          <a:effectLst/>
                          <a:latin typeface="Arial" panose="020B0604020202020204" pitchFamily="34" charset="0"/>
                        </a:rPr>
                        <a:t>39710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9403450"/>
                  </a:ext>
                </a:extLst>
              </a:tr>
              <a:tr h="509188">
                <a:tc>
                  <a:txBody>
                    <a:bodyPr/>
                    <a:lstStyle/>
                    <a:p>
                      <a:pPr algn="ctr" rtl="0" fontAlgn="ctr">
                        <a:buNone/>
                      </a:pPr>
                      <a:r>
                        <a:rPr lang="en-IN" sz="2800" b="1" i="0" u="none" strike="noStrike">
                          <a:solidFill>
                            <a:srgbClr val="000000"/>
                          </a:solidFill>
                          <a:effectLst/>
                          <a:latin typeface="Calibri" panose="020F0502020204030204" pitchFamily="34" charset="0"/>
                        </a:rPr>
                        <a:t>01/01/2026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a:solidFill>
                            <a:srgbClr val="000000"/>
                          </a:solidFill>
                          <a:effectLst/>
                          <a:latin typeface="Arial" panose="020B0604020202020204" pitchFamily="34"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dirty="0">
                          <a:solidFill>
                            <a:srgbClr val="000000"/>
                          </a:solidFill>
                          <a:effectLst/>
                          <a:latin typeface="Arial" panose="020B0604020202020204" pitchFamily="34" charset="0"/>
                        </a:rPr>
                        <a:t>39750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3197359"/>
                  </a:ext>
                </a:extLst>
              </a:tr>
              <a:tr h="509188">
                <a:tc>
                  <a:txBody>
                    <a:bodyPr/>
                    <a:lstStyle/>
                    <a:p>
                      <a:pPr algn="ctr" rtl="0" fontAlgn="ctr">
                        <a:buNone/>
                      </a:pPr>
                      <a:r>
                        <a:rPr lang="en-IN" sz="2800" b="1" i="0" u="none" strike="noStrike">
                          <a:solidFill>
                            <a:srgbClr val="000000"/>
                          </a:solidFill>
                          <a:effectLst/>
                          <a:latin typeface="Calibri" panose="020F0502020204030204" pitchFamily="34" charset="0"/>
                        </a:rPr>
                        <a:t>02/01/2026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a:solidFill>
                            <a:srgbClr val="000000"/>
                          </a:solidFill>
                          <a:effectLst/>
                          <a:latin typeface="Arial" panose="020B0604020202020204" pitchFamily="34" charset="0"/>
                        </a:rPr>
                        <a:t>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dirty="0">
                          <a:solidFill>
                            <a:srgbClr val="000000"/>
                          </a:solidFill>
                          <a:effectLst/>
                          <a:latin typeface="Arial" panose="020B0604020202020204" pitchFamily="34" charset="0"/>
                        </a:rPr>
                        <a:t>39797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1088641"/>
                  </a:ext>
                </a:extLst>
              </a:tr>
              <a:tr h="509188">
                <a:tc>
                  <a:txBody>
                    <a:bodyPr/>
                    <a:lstStyle/>
                    <a:p>
                      <a:pPr algn="ctr" rtl="0" fontAlgn="ctr">
                        <a:buNone/>
                      </a:pPr>
                      <a:r>
                        <a:rPr lang="en-IN" sz="2800" b="1" i="0" u="none" strike="noStrike" dirty="0">
                          <a:solidFill>
                            <a:srgbClr val="000000"/>
                          </a:solidFill>
                          <a:effectLst/>
                          <a:latin typeface="Calibri" panose="020F0502020204030204" pitchFamily="34" charset="0"/>
                        </a:rPr>
                        <a:t>03/01/2026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a:solidFill>
                            <a:srgbClr val="000000"/>
                          </a:solidFill>
                          <a:effectLst/>
                          <a:latin typeface="Arial" panose="020B0604020202020204" pitchFamily="34" charset="0"/>
                        </a:rPr>
                        <a:t>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2800" b="1" i="0" u="none" strike="noStrike" dirty="0">
                          <a:solidFill>
                            <a:srgbClr val="000000"/>
                          </a:solidFill>
                          <a:effectLst/>
                          <a:latin typeface="Arial" panose="020B0604020202020204" pitchFamily="34" charset="0"/>
                        </a:rPr>
                        <a:t>39855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9989786"/>
                  </a:ext>
                </a:extLst>
              </a:tr>
            </a:tbl>
          </a:graphicData>
        </a:graphic>
      </p:graphicFrame>
    </p:spTree>
    <p:extLst>
      <p:ext uri="{BB962C8B-B14F-4D97-AF65-F5344CB8AC3E}">
        <p14:creationId xmlns:p14="http://schemas.microsoft.com/office/powerpoint/2010/main" val="2405400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9C9BC6E-CF44-3A0D-3EDB-D940E61DBB8E}"/>
              </a:ext>
            </a:extLst>
          </p:cNvPr>
          <p:cNvSpPr>
            <a:spLocks noGrp="1"/>
          </p:cNvSpPr>
          <p:nvPr>
            <p:ph type="title"/>
          </p:nvPr>
        </p:nvSpPr>
        <p:spPr>
          <a:xfrm>
            <a:off x="152400" y="76200"/>
            <a:ext cx="9525000" cy="609600"/>
          </a:xfrm>
        </p:spPr>
        <p:txBody>
          <a:bodyPr vert="horz" lIns="91440" tIns="45720" rIns="91440" bIns="45720" rtlCol="0" anchor="ctr">
            <a:normAutofit fontScale="90000"/>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Comparative Payment Figures of Neighboring Mills </a:t>
            </a:r>
            <a:r>
              <a:rPr lang="en-US" sz="28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(As on 03.01.2026)</a:t>
            </a:r>
            <a:endPar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3BB640FA-CB25-6B50-8108-880EA7E82D71}"/>
              </a:ext>
            </a:extLst>
          </p:cNvPr>
          <p:cNvGraphicFramePr>
            <a:graphicFrameLocks noGrp="1"/>
          </p:cNvGraphicFramePr>
          <p:nvPr/>
        </p:nvGraphicFramePr>
        <p:xfrm>
          <a:off x="228600" y="914398"/>
          <a:ext cx="11430000" cy="5486402"/>
        </p:xfrm>
        <a:graphic>
          <a:graphicData uri="http://schemas.openxmlformats.org/drawingml/2006/table">
            <a:tbl>
              <a:tblPr firstRow="1" bandRow="1">
                <a:tableStyleId>{5C22544A-7EE6-4342-B048-85BDC9FD1C3A}</a:tableStyleId>
              </a:tblPr>
              <a:tblGrid>
                <a:gridCol w="4103077">
                  <a:extLst>
                    <a:ext uri="{9D8B030D-6E8A-4147-A177-3AD203B41FA5}">
                      <a16:colId xmlns:a16="http://schemas.microsoft.com/office/drawing/2014/main" val="3282449628"/>
                    </a:ext>
                  </a:extLst>
                </a:gridCol>
                <a:gridCol w="3712308">
                  <a:extLst>
                    <a:ext uri="{9D8B030D-6E8A-4147-A177-3AD203B41FA5}">
                      <a16:colId xmlns:a16="http://schemas.microsoft.com/office/drawing/2014/main" val="3070812688"/>
                    </a:ext>
                  </a:extLst>
                </a:gridCol>
                <a:gridCol w="3614615">
                  <a:extLst>
                    <a:ext uri="{9D8B030D-6E8A-4147-A177-3AD203B41FA5}">
                      <a16:colId xmlns:a16="http://schemas.microsoft.com/office/drawing/2014/main" val="2888024413"/>
                    </a:ext>
                  </a:extLst>
                </a:gridCol>
              </a:tblGrid>
              <a:tr h="709330">
                <a:tc>
                  <a:txBody>
                    <a:bodyPr/>
                    <a:lstStyle/>
                    <a:p>
                      <a:pPr algn="l"/>
                      <a:r>
                        <a:rPr lang="en-US" sz="2800" dirty="0"/>
                        <a:t>Name of Factory</a:t>
                      </a:r>
                      <a:endParaRPr lang="en-IN" sz="2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Date of Start</a:t>
                      </a:r>
                      <a:endParaRPr lang="en-IN" sz="2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Payment Up to</a:t>
                      </a:r>
                      <a:endParaRPr lang="en-IN" sz="2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8307982"/>
                  </a:ext>
                </a:extLst>
              </a:tr>
              <a:tr h="685111">
                <a:tc>
                  <a:txBody>
                    <a:bodyPr/>
                    <a:lstStyle/>
                    <a:p>
                      <a:pPr algn="l"/>
                      <a:r>
                        <a:rPr lang="en-US" sz="2800" dirty="0"/>
                        <a:t>Aira</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26.10.2025</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a:t>20.12.2025</a:t>
                      </a:r>
                      <a:endParaRPr lang="en-IN" sz="2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9734019"/>
                  </a:ext>
                </a:extLst>
              </a:tr>
              <a:tr h="582179">
                <a:tc>
                  <a:txBody>
                    <a:bodyPr/>
                    <a:lstStyle/>
                    <a:p>
                      <a:pPr algn="l"/>
                      <a:r>
                        <a:rPr lang="en-US" sz="2800" dirty="0"/>
                        <a:t>Ajbapur</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dirty="0"/>
                        <a:t>27.10.2025</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26.12.2025</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0638012"/>
                  </a:ext>
                </a:extLst>
              </a:tr>
              <a:tr h="582179">
                <a:tc>
                  <a:txBody>
                    <a:bodyPr/>
                    <a:lstStyle/>
                    <a:p>
                      <a:pPr algn="l"/>
                      <a:r>
                        <a:rPr lang="en-US" sz="2800" dirty="0"/>
                        <a:t>Kumbhi</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dirty="0"/>
                        <a:t>31.10.2025</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30.12.2025</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6625481"/>
                  </a:ext>
                </a:extLst>
              </a:tr>
              <a:tr h="582179">
                <a:tc>
                  <a:txBody>
                    <a:bodyPr/>
                    <a:lstStyle/>
                    <a:p>
                      <a:pPr algn="l"/>
                      <a:r>
                        <a:rPr lang="en-US" sz="2800" dirty="0"/>
                        <a:t>Gularia</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dirty="0"/>
                        <a:t>31.10.2025</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30.12.2025</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6347679"/>
                  </a:ext>
                </a:extLst>
              </a:tr>
              <a:tr h="582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dirty="0"/>
                        <a:t>Belrayan</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dirty="0"/>
                        <a:t>12.11.2025</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12.12.2025</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82179">
                <a:tc>
                  <a:txBody>
                    <a:bodyPr/>
                    <a:lstStyle/>
                    <a:p>
                      <a:pPr algn="l"/>
                      <a:r>
                        <a:rPr lang="en-US" sz="2800" dirty="0"/>
                        <a:t>Gola</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dirty="0"/>
                        <a:t>05.11.2025</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11.02.2025</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8094222"/>
                  </a:ext>
                </a:extLst>
              </a:tr>
              <a:tr h="582179">
                <a:tc>
                  <a:txBody>
                    <a:bodyPr/>
                    <a:lstStyle/>
                    <a:p>
                      <a:pPr algn="l"/>
                      <a:r>
                        <a:rPr lang="en-US" sz="2800" dirty="0"/>
                        <a:t>Pallia</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dirty="0"/>
                        <a:t>07.11.2025</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16.02.2025</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073128"/>
                  </a:ext>
                </a:extLst>
              </a:tr>
              <a:tr h="598887">
                <a:tc>
                  <a:txBody>
                    <a:bodyPr/>
                    <a:lstStyle/>
                    <a:p>
                      <a:pPr algn="l"/>
                      <a:r>
                        <a:rPr lang="en-US" sz="2800" dirty="0"/>
                        <a:t>Khambharkhera</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dirty="0"/>
                        <a:t>05.11.2025</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22.02.2025</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424092"/>
                  </a:ext>
                </a:extLst>
              </a:tr>
            </a:tbl>
          </a:graphicData>
        </a:graphic>
      </p:graphicFrame>
      <p:sp>
        <p:nvSpPr>
          <p:cNvPr id="2" name="Slide Number Placeholder 1">
            <a:extLst>
              <a:ext uri="{FF2B5EF4-FFF2-40B4-BE49-F238E27FC236}">
                <a16:creationId xmlns:a16="http://schemas.microsoft.com/office/drawing/2014/main" id="{C010DAB9-F226-572F-6593-0EA2E0AE05D2}"/>
              </a:ext>
            </a:extLst>
          </p:cNvPr>
          <p:cNvSpPr>
            <a:spLocks noGrp="1"/>
          </p:cNvSpPr>
          <p:nvPr>
            <p:ph type="sldNum" sz="quarter" idx="12"/>
          </p:nvPr>
        </p:nvSpPr>
        <p:spPr/>
        <p:txBody>
          <a:bodyPr/>
          <a:lstStyle/>
          <a:p>
            <a:fld id="{B76B49FA-22BB-44F5-8EFA-E5C56FA3907E}" type="slidenum">
              <a:rPr lang="en-US" smtClean="0"/>
              <a:pPr/>
              <a:t>31</a:t>
            </a:fld>
            <a:endParaRPr lang="en-US" dirty="0"/>
          </a:p>
        </p:txBody>
      </p:sp>
    </p:spTree>
    <p:extLst>
      <p:ext uri="{BB962C8B-B14F-4D97-AF65-F5344CB8AC3E}">
        <p14:creationId xmlns:p14="http://schemas.microsoft.com/office/powerpoint/2010/main" val="248817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94E9DD4-C593-3A92-A510-B74D1849ADBD}"/>
              </a:ext>
            </a:extLst>
          </p:cNvPr>
          <p:cNvSpPr>
            <a:spLocks noGrp="1"/>
          </p:cNvSpPr>
          <p:nvPr>
            <p:ph type="title"/>
          </p:nvPr>
        </p:nvSpPr>
        <p:spPr>
          <a:xfrm>
            <a:off x="152400" y="76200"/>
            <a:ext cx="8305800" cy="609600"/>
          </a:xfrm>
        </p:spPr>
        <p:txBody>
          <a:bodyPr vert="horz" lIns="91440" tIns="45720" rIns="91440" bIns="45720" rtlCol="0" anchor="ctr">
            <a:normAutofit fontScale="90000"/>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KOLHU AND CRUSHERS cane crush in our allocated area</a:t>
            </a:r>
          </a:p>
        </p:txBody>
      </p:sp>
      <p:graphicFrame>
        <p:nvGraphicFramePr>
          <p:cNvPr id="5" name="Table 4">
            <a:extLst>
              <a:ext uri="{FF2B5EF4-FFF2-40B4-BE49-F238E27FC236}">
                <a16:creationId xmlns:a16="http://schemas.microsoft.com/office/drawing/2014/main" id="{E7A3E82F-0A07-E537-DF47-4EF83F200327}"/>
              </a:ext>
            </a:extLst>
          </p:cNvPr>
          <p:cNvGraphicFramePr>
            <a:graphicFrameLocks noGrp="1"/>
          </p:cNvGraphicFramePr>
          <p:nvPr/>
        </p:nvGraphicFramePr>
        <p:xfrm>
          <a:off x="152399" y="914400"/>
          <a:ext cx="11811000" cy="5638800"/>
        </p:xfrm>
        <a:graphic>
          <a:graphicData uri="http://schemas.openxmlformats.org/drawingml/2006/table">
            <a:tbl>
              <a:tblPr firstRow="1" bandRow="1">
                <a:tableStyleId>{69CF1AB2-1976-4502-BF36-3FF5EA218861}</a:tableStyleId>
              </a:tblPr>
              <a:tblGrid>
                <a:gridCol w="1476375">
                  <a:extLst>
                    <a:ext uri="{9D8B030D-6E8A-4147-A177-3AD203B41FA5}">
                      <a16:colId xmlns:a16="http://schemas.microsoft.com/office/drawing/2014/main" val="2320940629"/>
                    </a:ext>
                  </a:extLst>
                </a:gridCol>
                <a:gridCol w="1476375">
                  <a:extLst>
                    <a:ext uri="{9D8B030D-6E8A-4147-A177-3AD203B41FA5}">
                      <a16:colId xmlns:a16="http://schemas.microsoft.com/office/drawing/2014/main" val="4264097479"/>
                    </a:ext>
                  </a:extLst>
                </a:gridCol>
                <a:gridCol w="1476375">
                  <a:extLst>
                    <a:ext uri="{9D8B030D-6E8A-4147-A177-3AD203B41FA5}">
                      <a16:colId xmlns:a16="http://schemas.microsoft.com/office/drawing/2014/main" val="540749834"/>
                    </a:ext>
                  </a:extLst>
                </a:gridCol>
                <a:gridCol w="1285876">
                  <a:extLst>
                    <a:ext uri="{9D8B030D-6E8A-4147-A177-3AD203B41FA5}">
                      <a16:colId xmlns:a16="http://schemas.microsoft.com/office/drawing/2014/main" val="1234044275"/>
                    </a:ext>
                  </a:extLst>
                </a:gridCol>
                <a:gridCol w="1524000">
                  <a:extLst>
                    <a:ext uri="{9D8B030D-6E8A-4147-A177-3AD203B41FA5}">
                      <a16:colId xmlns:a16="http://schemas.microsoft.com/office/drawing/2014/main" val="809414120"/>
                    </a:ext>
                  </a:extLst>
                </a:gridCol>
                <a:gridCol w="1371600">
                  <a:extLst>
                    <a:ext uri="{9D8B030D-6E8A-4147-A177-3AD203B41FA5}">
                      <a16:colId xmlns:a16="http://schemas.microsoft.com/office/drawing/2014/main" val="2101478983"/>
                    </a:ext>
                  </a:extLst>
                </a:gridCol>
                <a:gridCol w="1676400">
                  <a:extLst>
                    <a:ext uri="{9D8B030D-6E8A-4147-A177-3AD203B41FA5}">
                      <a16:colId xmlns:a16="http://schemas.microsoft.com/office/drawing/2014/main" val="1895022459"/>
                    </a:ext>
                  </a:extLst>
                </a:gridCol>
                <a:gridCol w="1523999">
                  <a:extLst>
                    <a:ext uri="{9D8B030D-6E8A-4147-A177-3AD203B41FA5}">
                      <a16:colId xmlns:a16="http://schemas.microsoft.com/office/drawing/2014/main" val="446504827"/>
                    </a:ext>
                  </a:extLst>
                </a:gridCol>
              </a:tblGrid>
              <a:tr h="841275">
                <a:tc rowSpan="2">
                  <a:txBody>
                    <a:bodyPr/>
                    <a:lstStyle/>
                    <a:p>
                      <a:pPr algn="ctr"/>
                      <a:r>
                        <a:rPr lang="en-US" sz="2200" b="1" dirty="0"/>
                        <a:t>Particulars</a:t>
                      </a:r>
                      <a:endParaRPr lang="en-IN" sz="2200" b="1" dirty="0"/>
                    </a:p>
                  </a:txBody>
                  <a:tcPr anchor="ctr"/>
                </a:tc>
                <a:tc rowSpan="2">
                  <a:txBody>
                    <a:bodyPr/>
                    <a:lstStyle/>
                    <a:p>
                      <a:pPr marL="0" algn="ctr" defTabSz="914400" rtl="0" eaLnBrk="1" latinLnBrk="0" hangingPunct="1"/>
                      <a:r>
                        <a:rPr lang="en-US" sz="2200" b="1" kern="1200" dirty="0">
                          <a:solidFill>
                            <a:schemeClr val="tx1"/>
                          </a:solidFill>
                        </a:rPr>
                        <a:t>Total (No’s)</a:t>
                      </a:r>
                      <a:endParaRPr lang="en-IN" sz="2200" b="1" kern="1200" dirty="0">
                        <a:solidFill>
                          <a:schemeClr val="tx1"/>
                        </a:solidFill>
                        <a:latin typeface="+mn-lt"/>
                        <a:ea typeface="+mn-ea"/>
                        <a:cs typeface="+mn-cs"/>
                      </a:endParaRPr>
                    </a:p>
                  </a:txBody>
                  <a:tcPr anchor="ctr"/>
                </a:tc>
                <a:tc rowSpan="2">
                  <a:txBody>
                    <a:bodyPr/>
                    <a:lstStyle/>
                    <a:p>
                      <a:pPr algn="ctr"/>
                      <a:r>
                        <a:rPr lang="en-US" sz="2200" b="1" dirty="0"/>
                        <a:t>Rate/ Qtl. (Rs.)</a:t>
                      </a:r>
                      <a:endParaRPr lang="en-IN" sz="2200" b="1"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t>Running (No’s</a:t>
                      </a:r>
                      <a:r>
                        <a:rPr lang="en-IN" sz="2200" b="1" dirty="0"/>
                        <a:t>)</a:t>
                      </a:r>
                    </a:p>
                  </a:txBody>
                  <a:tcPr anchor="ctr"/>
                </a:tc>
                <a:tc hMerge="1">
                  <a:txBody>
                    <a:bodyPr/>
                    <a:lstStyle/>
                    <a:p>
                      <a:endParaRPr lang="en-IN" dirty="0"/>
                    </a:p>
                  </a:txBody>
                  <a:tcPr/>
                </a:tc>
                <a:tc gridSpan="2">
                  <a:txBody>
                    <a:bodyPr/>
                    <a:lstStyle/>
                    <a:p>
                      <a:pPr algn="ctr"/>
                      <a:r>
                        <a:rPr lang="en-US" sz="2200" b="1" dirty="0"/>
                        <a:t>Crushing (Qtls.)</a:t>
                      </a:r>
                      <a:endParaRPr lang="en-IN" sz="2200" b="1" dirty="0"/>
                    </a:p>
                  </a:txBody>
                  <a:tcPr anchor="ctr"/>
                </a:tc>
                <a:tc hMerge="1">
                  <a:txBody>
                    <a:bodyPr/>
                    <a:lstStyle/>
                    <a:p>
                      <a:pPr algn="ctr"/>
                      <a:endParaRPr lang="en-IN" dirty="0"/>
                    </a:p>
                  </a:txBody>
                  <a:tcPr anchor="ctr"/>
                </a:tc>
                <a:tc rowSpan="2">
                  <a:txBody>
                    <a:bodyPr/>
                    <a:lstStyle/>
                    <a:p>
                      <a:pPr algn="ctr"/>
                      <a:r>
                        <a:rPr lang="en-US" sz="2200" b="1" dirty="0"/>
                        <a:t>Recovery (%)</a:t>
                      </a:r>
                      <a:endParaRPr lang="en-IN" sz="2200" b="1" dirty="0"/>
                    </a:p>
                  </a:txBody>
                  <a:tcPr anchor="ctr"/>
                </a:tc>
                <a:extLst>
                  <a:ext uri="{0D108BD9-81ED-4DB2-BD59-A6C34878D82A}">
                    <a16:rowId xmlns:a16="http://schemas.microsoft.com/office/drawing/2014/main" val="3801994597"/>
                  </a:ext>
                </a:extLst>
              </a:tr>
              <a:tr h="1210842">
                <a:tc vMerge="1">
                  <a:txBody>
                    <a:bodyPr/>
                    <a:lstStyle/>
                    <a:p>
                      <a:endParaRPr lang="en-IN" dirty="0"/>
                    </a:p>
                  </a:txBody>
                  <a:tcPr/>
                </a:tc>
                <a:tc vMerge="1">
                  <a:txBody>
                    <a:bodyPr/>
                    <a:lstStyle/>
                    <a:p>
                      <a:pPr marL="0" algn="ctr" defTabSz="914400" rtl="0" eaLnBrk="1" latinLnBrk="0" hangingPunct="1"/>
                      <a:endParaRPr lang="en-IN" sz="1800" b="1" kern="1200" dirty="0">
                        <a:solidFill>
                          <a:schemeClr val="lt1"/>
                        </a:solidFill>
                        <a:latin typeface="+mn-lt"/>
                        <a:ea typeface="+mn-ea"/>
                        <a:cs typeface="+mn-cs"/>
                      </a:endParaRPr>
                    </a:p>
                  </a:txBody>
                  <a:tcPr/>
                </a:tc>
                <a:tc vMerge="1">
                  <a:txBody>
                    <a:bodyPr/>
                    <a:lstStyle/>
                    <a:p>
                      <a:endParaRPr lang="en-IN" dirty="0"/>
                    </a:p>
                  </a:txBody>
                  <a:tcPr/>
                </a:tc>
                <a:tc>
                  <a:txBody>
                    <a:bodyPr/>
                    <a:lstStyle/>
                    <a:p>
                      <a:pPr algn="ctr"/>
                      <a:r>
                        <a:rPr lang="en-US" sz="2200" b="1" dirty="0"/>
                        <a:t>This</a:t>
                      </a:r>
                      <a:r>
                        <a:rPr lang="en-US" sz="2200" b="1" baseline="0" dirty="0"/>
                        <a:t> week</a:t>
                      </a:r>
                      <a:endParaRPr lang="en-IN" sz="2200" b="1" dirty="0"/>
                    </a:p>
                  </a:txBody>
                  <a:tcPr anchor="ctr"/>
                </a:tc>
                <a:tc>
                  <a:txBody>
                    <a:bodyPr/>
                    <a:lstStyle/>
                    <a:p>
                      <a:pPr algn="ctr"/>
                      <a:r>
                        <a:rPr lang="en-US" sz="2000" b="1" dirty="0"/>
                        <a:t>To Date</a:t>
                      </a:r>
                      <a:r>
                        <a:rPr lang="en-US" sz="2000" b="1" baseline="0" dirty="0"/>
                        <a:t>  </a:t>
                      </a:r>
                    </a:p>
                    <a:p>
                      <a:pPr algn="ctr"/>
                      <a:r>
                        <a:rPr lang="en-US" sz="2000" b="1" dirty="0"/>
                        <a:t> </a:t>
                      </a:r>
                      <a:r>
                        <a:rPr lang="en-US" sz="1800" b="1" dirty="0"/>
                        <a:t>(03.01.26)</a:t>
                      </a:r>
                      <a:endParaRPr lang="en-IN" sz="1800" b="1" dirty="0"/>
                    </a:p>
                  </a:txBody>
                  <a:tcPr anchor="ctr"/>
                </a:tc>
                <a:tc>
                  <a:txBody>
                    <a:bodyPr/>
                    <a:lstStyle/>
                    <a:p>
                      <a:pPr algn="ctr"/>
                      <a:r>
                        <a:rPr lang="en-US" sz="2200" b="1" dirty="0"/>
                        <a:t>This</a:t>
                      </a:r>
                      <a:r>
                        <a:rPr lang="en-US" sz="2200" b="1" baseline="0" dirty="0"/>
                        <a:t> week</a:t>
                      </a:r>
                      <a:endParaRPr lang="en-IN" sz="2200" b="1" dirty="0"/>
                    </a:p>
                  </a:txBody>
                  <a:tcPr anchor="ctr"/>
                </a:tc>
                <a:tc>
                  <a:txBody>
                    <a:bodyPr/>
                    <a:lstStyle/>
                    <a:p>
                      <a:pPr algn="ctr"/>
                      <a:r>
                        <a:rPr lang="en-US" sz="2000" b="1" dirty="0"/>
                        <a:t>To Date</a:t>
                      </a:r>
                      <a:r>
                        <a:rPr lang="en-US" sz="2000" b="1" baseline="0" dirty="0"/>
                        <a:t>  </a:t>
                      </a:r>
                    </a:p>
                    <a:p>
                      <a:pPr algn="ctr"/>
                      <a:r>
                        <a:rPr lang="en-US" sz="1800" b="1" dirty="0"/>
                        <a:t>(03.01.26)</a:t>
                      </a:r>
                      <a:endParaRPr lang="en-IN" sz="1600" b="1" dirty="0"/>
                    </a:p>
                  </a:txBody>
                  <a:tcPr anchor="ctr"/>
                </a:tc>
                <a:tc vMerge="1">
                  <a:txBody>
                    <a:bodyPr/>
                    <a:lstStyle/>
                    <a:p>
                      <a:endParaRPr lang="en-IN" dirty="0"/>
                    </a:p>
                  </a:txBody>
                  <a:tcPr/>
                </a:tc>
                <a:extLst>
                  <a:ext uri="{0D108BD9-81ED-4DB2-BD59-A6C34878D82A}">
                    <a16:rowId xmlns:a16="http://schemas.microsoft.com/office/drawing/2014/main" val="2938968623"/>
                  </a:ext>
                </a:extLst>
              </a:tr>
              <a:tr h="1382918">
                <a:tc>
                  <a:txBody>
                    <a:bodyPr/>
                    <a:lstStyle/>
                    <a:p>
                      <a:r>
                        <a:rPr lang="en-US" sz="2200" dirty="0"/>
                        <a:t>Kolhu </a:t>
                      </a:r>
                      <a:endParaRPr lang="en-IN" sz="2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t>192</a:t>
                      </a:r>
                      <a:endParaRPr lang="en-IN" sz="2200" dirty="0"/>
                    </a:p>
                  </a:txBody>
                  <a:tcPr anchor="ctr"/>
                </a:tc>
                <a:tc>
                  <a:txBody>
                    <a:bodyPr/>
                    <a:lstStyle/>
                    <a:p>
                      <a:pPr algn="ctr"/>
                      <a:r>
                        <a:rPr lang="en-US" sz="2200" dirty="0"/>
                        <a:t>380-440</a:t>
                      </a:r>
                      <a:endParaRPr lang="en-IN" sz="2200" dirty="0"/>
                    </a:p>
                  </a:txBody>
                  <a:tcPr anchor="ctr"/>
                </a:tc>
                <a:tc>
                  <a:txBody>
                    <a:bodyPr/>
                    <a:lstStyle/>
                    <a:p>
                      <a:pPr algn="ctr"/>
                      <a:r>
                        <a:rPr lang="en-US" sz="2200" dirty="0"/>
                        <a:t>0</a:t>
                      </a:r>
                    </a:p>
                  </a:txBody>
                  <a:tcPr anchor="ctr"/>
                </a:tc>
                <a:tc>
                  <a:txBody>
                    <a:bodyPr/>
                    <a:lstStyle/>
                    <a:p>
                      <a:pPr algn="ctr"/>
                      <a:r>
                        <a:rPr lang="en-US" sz="2200" dirty="0"/>
                        <a:t>140</a:t>
                      </a:r>
                      <a:endParaRPr lang="en-IN" sz="2200" dirty="0"/>
                    </a:p>
                  </a:txBody>
                  <a:tcPr anchor="ctr"/>
                </a:tc>
                <a:tc>
                  <a:txBody>
                    <a:bodyPr/>
                    <a:lstStyle/>
                    <a:p>
                      <a:pPr algn="ctr"/>
                      <a:r>
                        <a:rPr lang="en-US" sz="2200" dirty="0"/>
                        <a:t>78400</a:t>
                      </a:r>
                      <a:endParaRPr lang="en-IN" sz="2200" dirty="0"/>
                    </a:p>
                  </a:txBody>
                  <a:tcPr anchor="ctr"/>
                </a:tc>
                <a:tc>
                  <a:txBody>
                    <a:bodyPr/>
                    <a:lstStyle/>
                    <a:p>
                      <a:pPr algn="ctr"/>
                      <a:r>
                        <a:rPr lang="en-US" sz="2200" dirty="0"/>
                        <a:t>1198910</a:t>
                      </a:r>
                      <a:endParaRPr lang="en-IN" sz="2200" dirty="0"/>
                    </a:p>
                  </a:txBody>
                  <a:tcPr anchor="ctr"/>
                </a:tc>
                <a:tc>
                  <a:txBody>
                    <a:bodyPr/>
                    <a:lstStyle/>
                    <a:p>
                      <a:pPr algn="ctr"/>
                      <a:r>
                        <a:rPr lang="en-US" sz="2200" dirty="0"/>
                        <a:t>12.40%</a:t>
                      </a:r>
                      <a:endParaRPr lang="en-IN" sz="2200" dirty="0"/>
                    </a:p>
                  </a:txBody>
                  <a:tcPr anchor="ctr"/>
                </a:tc>
                <a:extLst>
                  <a:ext uri="{0D108BD9-81ED-4DB2-BD59-A6C34878D82A}">
                    <a16:rowId xmlns:a16="http://schemas.microsoft.com/office/drawing/2014/main" val="2987612365"/>
                  </a:ext>
                </a:extLst>
              </a:tr>
              <a:tr h="1382918">
                <a:tc rowSpan="2">
                  <a:txBody>
                    <a:bodyPr/>
                    <a:lstStyle/>
                    <a:p>
                      <a:r>
                        <a:rPr lang="en-US" sz="2200" dirty="0"/>
                        <a:t>Crushers</a:t>
                      </a:r>
                      <a:endParaRPr lang="en-IN" sz="2200" dirty="0"/>
                    </a:p>
                  </a:txBody>
                  <a:tcPr anchor="ctr"/>
                </a:tc>
                <a:tc>
                  <a:txBody>
                    <a:bodyPr/>
                    <a:lstStyle/>
                    <a:p>
                      <a:pPr algn="ctr"/>
                      <a:r>
                        <a:rPr lang="en-US" sz="2200" dirty="0"/>
                        <a:t>15</a:t>
                      </a:r>
                      <a:endParaRPr lang="en-IN" sz="2200" dirty="0"/>
                    </a:p>
                  </a:txBody>
                  <a:tcPr anchor="ctr"/>
                </a:tc>
                <a:tc>
                  <a:txBody>
                    <a:bodyPr/>
                    <a:lstStyle/>
                    <a:p>
                      <a:pPr algn="ctr"/>
                      <a:r>
                        <a:rPr lang="en-US" sz="2200" dirty="0"/>
                        <a:t>370-390</a:t>
                      </a:r>
                      <a:endParaRPr lang="en-IN" sz="2200" dirty="0"/>
                    </a:p>
                  </a:txBody>
                  <a:tcPr anchor="ctr"/>
                </a:tc>
                <a:tc>
                  <a:txBody>
                    <a:bodyPr/>
                    <a:lstStyle/>
                    <a:p>
                      <a:pPr algn="ctr"/>
                      <a:r>
                        <a:rPr lang="en-US" sz="2200" dirty="0"/>
                        <a:t>0</a:t>
                      </a:r>
                      <a:endParaRPr lang="en-IN" sz="2200" dirty="0"/>
                    </a:p>
                  </a:txBody>
                  <a:tcPr anchor="ctr"/>
                </a:tc>
                <a:tc>
                  <a:txBody>
                    <a:bodyPr/>
                    <a:lstStyle/>
                    <a:p>
                      <a:pPr algn="ctr"/>
                      <a:r>
                        <a:rPr lang="en-US" sz="2200" dirty="0"/>
                        <a:t>13</a:t>
                      </a:r>
                      <a:endParaRPr lang="en-IN" sz="22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200" dirty="0"/>
                        <a:t>436000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200" dirty="0"/>
                        <a:t>1467500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200" dirty="0"/>
                        <a:t>NA</a:t>
                      </a:r>
                      <a:endParaRPr lang="en-IN" sz="22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70581977"/>
                  </a:ext>
                </a:extLst>
              </a:tr>
              <a:tr h="820847">
                <a:tc vMerge="1">
                  <a:txBody>
                    <a:bodyPr/>
                    <a:lstStyle/>
                    <a:p>
                      <a:endParaRPr lang="en-IN" sz="2200" dirty="0"/>
                    </a:p>
                  </a:txBody>
                  <a:tcPr anchor="ctr">
                    <a:solidFill>
                      <a:srgbClr val="FFFFCC"/>
                    </a:solidFill>
                  </a:tcPr>
                </a:tc>
                <a:tc gridSpan="4">
                  <a:txBody>
                    <a:bodyPr/>
                    <a:lstStyle/>
                    <a:p>
                      <a:pPr algn="r"/>
                      <a:r>
                        <a:rPr lang="en-US" sz="2200" b="1" dirty="0">
                          <a:solidFill>
                            <a:schemeClr val="accent6">
                              <a:lumMod val="50000"/>
                            </a:schemeClr>
                          </a:solidFill>
                        </a:rPr>
                        <a:t>Total:</a:t>
                      </a:r>
                      <a:endParaRPr lang="en-IN" sz="2200" b="1" dirty="0">
                        <a:solidFill>
                          <a:schemeClr val="accent6">
                            <a:lumMod val="50000"/>
                          </a:schemeClr>
                        </a:solidFill>
                      </a:endParaRPr>
                    </a:p>
                  </a:txBody>
                  <a:tcPr anchor="ctr">
                    <a:lnR w="12700" cap="flat" cmpd="sng" algn="ctr">
                      <a:solidFill>
                        <a:schemeClr val="tx1"/>
                      </a:solidFill>
                      <a:prstDash val="solid"/>
                      <a:round/>
                      <a:headEnd type="none" w="med" len="med"/>
                      <a:tailEnd type="none" w="med" len="med"/>
                    </a:lnR>
                  </a:tcPr>
                </a:tc>
                <a:tc hMerge="1">
                  <a:txBody>
                    <a:bodyPr/>
                    <a:lstStyle/>
                    <a:p>
                      <a:pPr algn="ctr"/>
                      <a:endParaRPr lang="en-IN" sz="2200" dirty="0"/>
                    </a:p>
                  </a:txBody>
                  <a:tcPr anchor="ctr">
                    <a:solidFill>
                      <a:srgbClr val="FFFFCC"/>
                    </a:solidFill>
                  </a:tcPr>
                </a:tc>
                <a:tc hMerge="1">
                  <a:txBody>
                    <a:bodyPr/>
                    <a:lstStyle/>
                    <a:p>
                      <a:pPr algn="ctr"/>
                      <a:endParaRPr lang="en-IN" sz="2200" dirty="0"/>
                    </a:p>
                  </a:txBody>
                  <a:tcPr anchor="ctr">
                    <a:solidFill>
                      <a:srgbClr val="FFFFCC"/>
                    </a:solidFill>
                  </a:tcPr>
                </a:tc>
                <a:tc hMerge="1">
                  <a:txBody>
                    <a:bodyPr/>
                    <a:lstStyle/>
                    <a:p>
                      <a:pPr algn="ctr"/>
                      <a:endParaRPr lang="en-IN" sz="2200" dirty="0"/>
                    </a:p>
                  </a:txBody>
                  <a:tcPr anchor="ctr">
                    <a:solidFill>
                      <a:srgbClr val="FFFFCC"/>
                    </a:solidFill>
                  </a:tcPr>
                </a:tc>
                <a:tc>
                  <a:txBody>
                    <a:bodyPr/>
                    <a:lstStyle/>
                    <a:p>
                      <a:pPr algn="ctr"/>
                      <a:r>
                        <a:rPr lang="en-US" sz="2400" b="1" dirty="0">
                          <a:solidFill>
                            <a:schemeClr val="accent6">
                              <a:lumMod val="50000"/>
                            </a:schemeClr>
                          </a:solidFill>
                        </a:rPr>
                        <a:t>514400</a:t>
                      </a:r>
                      <a:endParaRPr lang="en-IN" sz="2400" b="1" dirty="0">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400" b="1" dirty="0">
                          <a:solidFill>
                            <a:schemeClr val="accent6">
                              <a:lumMod val="50000"/>
                            </a:schemeClr>
                          </a:solidFill>
                        </a:rPr>
                        <a:t>2666410</a:t>
                      </a:r>
                      <a:endParaRPr lang="en-IN" sz="2400" b="1" dirty="0">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en-IN" sz="2200" b="1" dirty="0">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74257022"/>
                  </a:ext>
                </a:extLst>
              </a:tr>
            </a:tbl>
          </a:graphicData>
        </a:graphic>
      </p:graphicFrame>
      <p:sp>
        <p:nvSpPr>
          <p:cNvPr id="2" name="Slide Number Placeholder 1">
            <a:extLst>
              <a:ext uri="{FF2B5EF4-FFF2-40B4-BE49-F238E27FC236}">
                <a16:creationId xmlns:a16="http://schemas.microsoft.com/office/drawing/2014/main" id="{D4F5B897-B9DB-4560-4EF4-D86A5FF4DF64}"/>
              </a:ext>
            </a:extLst>
          </p:cNvPr>
          <p:cNvSpPr>
            <a:spLocks noGrp="1"/>
          </p:cNvSpPr>
          <p:nvPr>
            <p:ph type="sldNum" sz="quarter" idx="12"/>
          </p:nvPr>
        </p:nvSpPr>
        <p:spPr/>
        <p:txBody>
          <a:bodyPr/>
          <a:lstStyle/>
          <a:p>
            <a:fld id="{B76B49FA-22BB-44F5-8EFA-E5C56FA3907E}" type="slidenum">
              <a:rPr lang="en-US" smtClean="0"/>
              <a:pPr/>
              <a:t>32</a:t>
            </a:fld>
            <a:endParaRPr lang="en-US" dirty="0"/>
          </a:p>
        </p:txBody>
      </p:sp>
    </p:spTree>
    <p:extLst>
      <p:ext uri="{BB962C8B-B14F-4D97-AF65-F5344CB8AC3E}">
        <p14:creationId xmlns:p14="http://schemas.microsoft.com/office/powerpoint/2010/main" val="22852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77CB7-CFCD-78CC-9988-8974FFBBFA5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00DB53D-F2AE-24F8-CF97-52F79A74022C}"/>
              </a:ext>
            </a:extLst>
          </p:cNvPr>
          <p:cNvSpPr>
            <a:spLocks noGrp="1"/>
          </p:cNvSpPr>
          <p:nvPr>
            <p:ph type="title"/>
          </p:nvPr>
        </p:nvSpPr>
        <p:spPr>
          <a:xfrm>
            <a:off x="152400" y="76200"/>
            <a:ext cx="9753600" cy="609600"/>
          </a:xfrm>
        </p:spPr>
        <p:txBody>
          <a:bodyPr vert="horz" lIns="91440" tIns="45720" rIns="91440" bIns="45720" rtlCol="0" anchor="ctr">
            <a:norm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R&amp;D farm was visited by the Resp. M.D. Sir along with his family.</a:t>
            </a:r>
          </a:p>
        </p:txBody>
      </p:sp>
      <p:sp>
        <p:nvSpPr>
          <p:cNvPr id="2" name="Slide Number Placeholder 1">
            <a:extLst>
              <a:ext uri="{FF2B5EF4-FFF2-40B4-BE49-F238E27FC236}">
                <a16:creationId xmlns:a16="http://schemas.microsoft.com/office/drawing/2014/main" id="{DAA1124F-E0A2-B7B3-2E3E-B52CBAA1E9B3}"/>
              </a:ext>
            </a:extLst>
          </p:cNvPr>
          <p:cNvSpPr>
            <a:spLocks noGrp="1"/>
          </p:cNvSpPr>
          <p:nvPr>
            <p:ph type="sldNum" sz="quarter" idx="12"/>
          </p:nvPr>
        </p:nvSpPr>
        <p:spPr/>
        <p:txBody>
          <a:bodyPr/>
          <a:lstStyle/>
          <a:p>
            <a:fld id="{B76B49FA-22BB-44F5-8EFA-E5C56FA3907E}" type="slidenum">
              <a:rPr lang="en-US" smtClean="0"/>
              <a:pPr/>
              <a:t>33</a:t>
            </a:fld>
            <a:endParaRPr lang="en-US" dirty="0"/>
          </a:p>
        </p:txBody>
      </p:sp>
      <p:pic>
        <p:nvPicPr>
          <p:cNvPr id="6" name="Picture 5">
            <a:extLst>
              <a:ext uri="{FF2B5EF4-FFF2-40B4-BE49-F238E27FC236}">
                <a16:creationId xmlns:a16="http://schemas.microsoft.com/office/drawing/2014/main" id="{A938118F-0783-A6D2-8029-E2F999A01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1" y="3194304"/>
            <a:ext cx="3907638" cy="3252872"/>
          </a:xfrm>
          <a:prstGeom prst="rect">
            <a:avLst/>
          </a:prstGeom>
        </p:spPr>
      </p:pic>
      <p:pic>
        <p:nvPicPr>
          <p:cNvPr id="8" name="Picture 7">
            <a:extLst>
              <a:ext uri="{FF2B5EF4-FFF2-40B4-BE49-F238E27FC236}">
                <a16:creationId xmlns:a16="http://schemas.microsoft.com/office/drawing/2014/main" id="{8357C7EA-3291-8F30-BC8B-294338A53D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 y="790871"/>
            <a:ext cx="4157471" cy="2333329"/>
          </a:xfrm>
          <a:prstGeom prst="rect">
            <a:avLst/>
          </a:prstGeom>
        </p:spPr>
      </p:pic>
      <p:pic>
        <p:nvPicPr>
          <p:cNvPr id="10" name="Picture 9">
            <a:extLst>
              <a:ext uri="{FF2B5EF4-FFF2-40B4-BE49-F238E27FC236}">
                <a16:creationId xmlns:a16="http://schemas.microsoft.com/office/drawing/2014/main" id="{0016043E-9DF3-484B-2970-917D7F857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77" y="3194304"/>
            <a:ext cx="3988184" cy="3298571"/>
          </a:xfrm>
          <a:prstGeom prst="rect">
            <a:avLst/>
          </a:prstGeom>
        </p:spPr>
      </p:pic>
      <p:pic>
        <p:nvPicPr>
          <p:cNvPr id="12" name="Picture 11">
            <a:extLst>
              <a:ext uri="{FF2B5EF4-FFF2-40B4-BE49-F238E27FC236}">
                <a16:creationId xmlns:a16="http://schemas.microsoft.com/office/drawing/2014/main" id="{8A87A6B1-2D2C-A167-0AA8-9CBD77C162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0160" y="825920"/>
            <a:ext cx="3150840" cy="2298279"/>
          </a:xfrm>
          <a:prstGeom prst="rect">
            <a:avLst/>
          </a:prstGeom>
        </p:spPr>
      </p:pic>
      <p:pic>
        <p:nvPicPr>
          <p:cNvPr id="14" name="Picture 13">
            <a:extLst>
              <a:ext uri="{FF2B5EF4-FFF2-40B4-BE49-F238E27FC236}">
                <a16:creationId xmlns:a16="http://schemas.microsoft.com/office/drawing/2014/main" id="{48D26D68-B65B-BC8E-E254-71782ABB57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67200" y="825920"/>
            <a:ext cx="4304567" cy="2298279"/>
          </a:xfrm>
          <a:prstGeom prst="rect">
            <a:avLst/>
          </a:prstGeom>
        </p:spPr>
      </p:pic>
      <p:pic>
        <p:nvPicPr>
          <p:cNvPr id="16" name="Picture 15">
            <a:extLst>
              <a:ext uri="{FF2B5EF4-FFF2-40B4-BE49-F238E27FC236}">
                <a16:creationId xmlns:a16="http://schemas.microsoft.com/office/drawing/2014/main" id="{E5A41E05-F946-161C-DC85-AD71DECE56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0999" y="3194304"/>
            <a:ext cx="3810001" cy="3298571"/>
          </a:xfrm>
          <a:prstGeom prst="rect">
            <a:avLst/>
          </a:prstGeom>
        </p:spPr>
      </p:pic>
    </p:spTree>
    <p:extLst>
      <p:ext uri="{BB962C8B-B14F-4D97-AF65-F5344CB8AC3E}">
        <p14:creationId xmlns:p14="http://schemas.microsoft.com/office/powerpoint/2010/main" val="759710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BDE3E-CE74-558B-DC96-759B7FA0614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FD93B9-3EE4-81E4-0F48-84D4DE690AB9}"/>
              </a:ext>
            </a:extLst>
          </p:cNvPr>
          <p:cNvSpPr>
            <a:spLocks noGrp="1"/>
          </p:cNvSpPr>
          <p:nvPr>
            <p:ph type="sldNum" sz="quarter" idx="12"/>
          </p:nvPr>
        </p:nvSpPr>
        <p:spPr/>
        <p:txBody>
          <a:bodyPr/>
          <a:lstStyle/>
          <a:p>
            <a:fld id="{B76B49FA-22BB-44F5-8EFA-E5C56FA3907E}" type="slidenum">
              <a:rPr lang="en-US" smtClean="0"/>
              <a:pPr/>
              <a:t>34</a:t>
            </a:fld>
            <a:endParaRPr lang="en-US" dirty="0"/>
          </a:p>
        </p:txBody>
      </p:sp>
      <p:sp>
        <p:nvSpPr>
          <p:cNvPr id="11" name="Title 2">
            <a:extLst>
              <a:ext uri="{FF2B5EF4-FFF2-40B4-BE49-F238E27FC236}">
                <a16:creationId xmlns:a16="http://schemas.microsoft.com/office/drawing/2014/main" id="{F532254F-8D08-A18F-A543-DF25ADA5B3B2}"/>
              </a:ext>
            </a:extLst>
          </p:cNvPr>
          <p:cNvSpPr>
            <a:spLocks noGrp="1"/>
          </p:cNvSpPr>
          <p:nvPr>
            <p:ph type="title"/>
          </p:nvPr>
        </p:nvSpPr>
        <p:spPr>
          <a:xfrm>
            <a:off x="152400" y="76200"/>
            <a:ext cx="10210800" cy="685800"/>
          </a:xfrm>
        </p:spPr>
        <p:txBody>
          <a:bodyPr>
            <a:noAutofit/>
          </a:bodyPr>
          <a:lstStyle/>
          <a:p>
            <a:r>
              <a:rPr lang="en-US" sz="2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Truck drivers and growers are being given daily safety training for safe driving.</a:t>
            </a:r>
          </a:p>
        </p:txBody>
      </p:sp>
      <p:pic>
        <p:nvPicPr>
          <p:cNvPr id="5" name="Picture 4">
            <a:extLst>
              <a:ext uri="{FF2B5EF4-FFF2-40B4-BE49-F238E27FC236}">
                <a16:creationId xmlns:a16="http://schemas.microsoft.com/office/drawing/2014/main" id="{F2F77FC6-1955-AC2A-1BFA-78C5F95BB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3565788"/>
            <a:ext cx="3886200" cy="2920114"/>
          </a:xfrm>
          <a:prstGeom prst="rect">
            <a:avLst/>
          </a:prstGeom>
        </p:spPr>
      </p:pic>
      <p:pic>
        <p:nvPicPr>
          <p:cNvPr id="8" name="Picture 7">
            <a:extLst>
              <a:ext uri="{FF2B5EF4-FFF2-40B4-BE49-F238E27FC236}">
                <a16:creationId xmlns:a16="http://schemas.microsoft.com/office/drawing/2014/main" id="{0F115CED-22B1-E941-DF16-E4CED484C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349" y="3565788"/>
            <a:ext cx="3379576" cy="2920115"/>
          </a:xfrm>
          <a:prstGeom prst="rect">
            <a:avLst/>
          </a:prstGeom>
        </p:spPr>
      </p:pic>
      <p:pic>
        <p:nvPicPr>
          <p:cNvPr id="13" name="Picture 12">
            <a:extLst>
              <a:ext uri="{FF2B5EF4-FFF2-40B4-BE49-F238E27FC236}">
                <a16:creationId xmlns:a16="http://schemas.microsoft.com/office/drawing/2014/main" id="{2BB404D2-A1D2-2708-47FE-2B5F8CF8F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349" y="893535"/>
            <a:ext cx="3421451" cy="2449364"/>
          </a:xfrm>
          <a:prstGeom prst="rect">
            <a:avLst/>
          </a:prstGeom>
        </p:spPr>
      </p:pic>
      <p:pic>
        <p:nvPicPr>
          <p:cNvPr id="17" name="Picture 16">
            <a:extLst>
              <a:ext uri="{FF2B5EF4-FFF2-40B4-BE49-F238E27FC236}">
                <a16:creationId xmlns:a16="http://schemas.microsoft.com/office/drawing/2014/main" id="{CBDC6701-CAAA-5011-BC1D-5BBCE8ECFE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4400" y="898791"/>
            <a:ext cx="3886200" cy="2530209"/>
          </a:xfrm>
          <a:prstGeom prst="rect">
            <a:avLst/>
          </a:prstGeom>
        </p:spPr>
      </p:pic>
      <p:pic>
        <p:nvPicPr>
          <p:cNvPr id="19" name="Picture 18">
            <a:extLst>
              <a:ext uri="{FF2B5EF4-FFF2-40B4-BE49-F238E27FC236}">
                <a16:creationId xmlns:a16="http://schemas.microsoft.com/office/drawing/2014/main" id="{50495D38-04A1-BBD6-64FE-775A43A6B1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399" y="893535"/>
            <a:ext cx="4495801" cy="5592367"/>
          </a:xfrm>
          <a:prstGeom prst="rect">
            <a:avLst/>
          </a:prstGeom>
        </p:spPr>
      </p:pic>
    </p:spTree>
    <p:extLst>
      <p:ext uri="{BB962C8B-B14F-4D97-AF65-F5344CB8AC3E}">
        <p14:creationId xmlns:p14="http://schemas.microsoft.com/office/powerpoint/2010/main" val="573596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BF0EC-B841-A681-7B0C-6F449ACB7E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36A8FE-E11F-74DB-D2A2-0531969F61E6}"/>
              </a:ext>
            </a:extLst>
          </p:cNvPr>
          <p:cNvSpPr>
            <a:spLocks noGrp="1"/>
          </p:cNvSpPr>
          <p:nvPr>
            <p:ph type="sldNum" sz="quarter" idx="12"/>
          </p:nvPr>
        </p:nvSpPr>
        <p:spPr/>
        <p:txBody>
          <a:bodyPr/>
          <a:lstStyle/>
          <a:p>
            <a:fld id="{B76B49FA-22BB-44F5-8EFA-E5C56FA3907E}" type="slidenum">
              <a:rPr lang="en-US" smtClean="0"/>
              <a:pPr/>
              <a:t>35</a:t>
            </a:fld>
            <a:endParaRPr lang="en-US" dirty="0"/>
          </a:p>
        </p:txBody>
      </p:sp>
      <p:sp>
        <p:nvSpPr>
          <p:cNvPr id="3" name="Title 2">
            <a:extLst>
              <a:ext uri="{FF2B5EF4-FFF2-40B4-BE49-F238E27FC236}">
                <a16:creationId xmlns:a16="http://schemas.microsoft.com/office/drawing/2014/main" id="{835FCF2D-0B2C-6E93-FE26-53E480AE3907}"/>
              </a:ext>
            </a:extLst>
          </p:cNvPr>
          <p:cNvSpPr>
            <a:spLocks noGrp="1"/>
          </p:cNvSpPr>
          <p:nvPr>
            <p:ph type="title"/>
          </p:nvPr>
        </p:nvSpPr>
        <p:spPr>
          <a:xfrm>
            <a:off x="152400" y="76200"/>
            <a:ext cx="9906000" cy="609600"/>
          </a:xfrm>
        </p:spPr>
        <p:txBody>
          <a:bodyPr>
            <a:norm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Reason for failure of indent from 10.12.2025 to 16.12.2025</a:t>
            </a:r>
            <a:endParaRPr lang="en-US" dirty="0"/>
          </a:p>
        </p:txBody>
      </p:sp>
      <p:graphicFrame>
        <p:nvGraphicFramePr>
          <p:cNvPr id="4" name="Object 3">
            <a:extLst>
              <a:ext uri="{FF2B5EF4-FFF2-40B4-BE49-F238E27FC236}">
                <a16:creationId xmlns:a16="http://schemas.microsoft.com/office/drawing/2014/main" id="{DE6D8C66-AEF0-442D-AC60-4FC557D2DF04}"/>
              </a:ext>
            </a:extLst>
          </p:cNvPr>
          <p:cNvGraphicFramePr>
            <a:graphicFrameLocks noChangeAspect="1"/>
          </p:cNvGraphicFramePr>
          <p:nvPr/>
        </p:nvGraphicFramePr>
        <p:xfrm>
          <a:off x="152400" y="838199"/>
          <a:ext cx="11811000" cy="5654675"/>
        </p:xfrm>
        <a:graphic>
          <a:graphicData uri="http://schemas.openxmlformats.org/presentationml/2006/ole">
            <mc:AlternateContent xmlns:mc="http://schemas.openxmlformats.org/markup-compatibility/2006">
              <mc:Choice xmlns:v="urn:schemas-microsoft-com:vml" Requires="v">
                <p:oleObj name="Worksheet" r:id="rId2" imgW="9344092" imgH="4267134" progId="Excel.Sheet.12">
                  <p:link updateAutomatic="1"/>
                </p:oleObj>
              </mc:Choice>
              <mc:Fallback>
                <p:oleObj name="Worksheet" r:id="rId2" imgW="9344092" imgH="4267134" progId="Excel.Sheet.12">
                  <p:link updateAutomatic="1"/>
                  <p:pic>
                    <p:nvPicPr>
                      <p:cNvPr id="4" name="Object 3">
                        <a:extLst>
                          <a:ext uri="{FF2B5EF4-FFF2-40B4-BE49-F238E27FC236}">
                            <a16:creationId xmlns:a16="http://schemas.microsoft.com/office/drawing/2014/main" id="{DE6D8C66-AEF0-442D-AC60-4FC557D2DF04}"/>
                          </a:ext>
                        </a:extLst>
                      </p:cNvPr>
                      <p:cNvPicPr/>
                      <p:nvPr/>
                    </p:nvPicPr>
                    <p:blipFill>
                      <a:blip r:embed="rId3"/>
                      <a:stretch>
                        <a:fillRect/>
                      </a:stretch>
                    </p:blipFill>
                    <p:spPr>
                      <a:xfrm>
                        <a:off x="152400" y="838199"/>
                        <a:ext cx="11811000" cy="5654675"/>
                      </a:xfrm>
                      <a:prstGeom prst="rect">
                        <a:avLst/>
                      </a:prstGeom>
                    </p:spPr>
                  </p:pic>
                </p:oleObj>
              </mc:Fallback>
            </mc:AlternateContent>
          </a:graphicData>
        </a:graphic>
      </p:graphicFrame>
    </p:spTree>
    <p:extLst>
      <p:ext uri="{BB962C8B-B14F-4D97-AF65-F5344CB8AC3E}">
        <p14:creationId xmlns:p14="http://schemas.microsoft.com/office/powerpoint/2010/main" val="1230928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5348E-26FB-49D4-1553-2A4795B049C3}"/>
              </a:ext>
            </a:extLst>
          </p:cNvPr>
          <p:cNvSpPr>
            <a:spLocks noGrp="1"/>
          </p:cNvSpPr>
          <p:nvPr>
            <p:ph type="sldNum" sz="quarter" idx="12"/>
          </p:nvPr>
        </p:nvSpPr>
        <p:spPr/>
        <p:txBody>
          <a:bodyPr/>
          <a:lstStyle/>
          <a:p>
            <a:fld id="{B76B49FA-22BB-44F5-8EFA-E5C56FA3907E}" type="slidenum">
              <a:rPr lang="en-US" smtClean="0">
                <a:latin typeface="Aptos" panose="020B0004020202020204" pitchFamily="34" charset="0"/>
              </a:rPr>
              <a:pPr/>
              <a:t>36</a:t>
            </a:fld>
            <a:endParaRPr lang="en-US" dirty="0">
              <a:latin typeface="Aptos" panose="020B0004020202020204" pitchFamily="34" charset="0"/>
            </a:endParaRPr>
          </a:p>
        </p:txBody>
      </p:sp>
      <p:sp>
        <p:nvSpPr>
          <p:cNvPr id="3" name="Title 2">
            <a:extLst>
              <a:ext uri="{FF2B5EF4-FFF2-40B4-BE49-F238E27FC236}">
                <a16:creationId xmlns:a16="http://schemas.microsoft.com/office/drawing/2014/main" id="{17FB4EA3-BB89-11E8-B483-45A617C67A6A}"/>
              </a:ext>
            </a:extLst>
          </p:cNvPr>
          <p:cNvSpPr>
            <a:spLocks noGrp="1"/>
          </p:cNvSpPr>
          <p:nvPr>
            <p:ph type="title"/>
          </p:nvPr>
        </p:nvSpPr>
        <p:spPr/>
        <p:txBody>
          <a:bodyPr/>
          <a:lstStyle/>
          <a:p>
            <a:r>
              <a:rPr lang="en-US" dirty="0">
                <a:latin typeface="Aptos" panose="020B0004020202020204" pitchFamily="34" charset="0"/>
              </a:rPr>
              <a:t>Accidents</a:t>
            </a:r>
          </a:p>
        </p:txBody>
      </p:sp>
      <p:sp>
        <p:nvSpPr>
          <p:cNvPr id="5" name="TextBox 4">
            <a:extLst>
              <a:ext uri="{FF2B5EF4-FFF2-40B4-BE49-F238E27FC236}">
                <a16:creationId xmlns:a16="http://schemas.microsoft.com/office/drawing/2014/main" id="{6E75A054-2BF2-652B-CB48-5318C55CDA34}"/>
              </a:ext>
            </a:extLst>
          </p:cNvPr>
          <p:cNvSpPr txBox="1"/>
          <p:nvPr/>
        </p:nvSpPr>
        <p:spPr>
          <a:xfrm>
            <a:off x="57080" y="773902"/>
            <a:ext cx="6140520" cy="3231654"/>
          </a:xfrm>
          <a:prstGeom prst="rect">
            <a:avLst/>
          </a:prstGeom>
          <a:solidFill>
            <a:schemeClr val="accent4">
              <a:lumMod val="20000"/>
              <a:lumOff val="80000"/>
            </a:schemeClr>
          </a:solidFill>
        </p:spPr>
        <p:txBody>
          <a:bodyPr wrap="square">
            <a:spAutoFit/>
          </a:bodyPr>
          <a:lstStyle/>
          <a:p>
            <a:pPr>
              <a:buNone/>
            </a:pPr>
            <a:r>
              <a:rPr lang="en-US" sz="2400" b="1" dirty="0">
                <a:solidFill>
                  <a:srgbClr val="FF0000"/>
                </a:solidFill>
                <a:latin typeface="Aptos" panose="020B0004020202020204" pitchFamily="34" charset="0"/>
              </a:rPr>
              <a:t>Overall Snapshot -Transport</a:t>
            </a:r>
          </a:p>
          <a:p>
            <a:pPr>
              <a:buFont typeface="Arial" panose="020B0604020202020204" pitchFamily="34" charset="0"/>
              <a:buChar char="•"/>
            </a:pPr>
            <a:r>
              <a:rPr lang="en-US" b="1" dirty="0">
                <a:latin typeface="Aptos" panose="020B0004020202020204" pitchFamily="34" charset="0"/>
              </a:rPr>
              <a:t>Total recorded accidents:</a:t>
            </a:r>
            <a:r>
              <a:rPr lang="en-US" dirty="0">
                <a:latin typeface="Aptos" panose="020B0004020202020204" pitchFamily="34" charset="0"/>
              </a:rPr>
              <a:t> </a:t>
            </a:r>
            <a:r>
              <a:rPr lang="en-US" b="1" dirty="0">
                <a:latin typeface="Aptos" panose="020B0004020202020204" pitchFamily="34" charset="0"/>
              </a:rPr>
              <a:t>23</a:t>
            </a:r>
            <a:endParaRPr lang="en-US" dirty="0">
              <a:latin typeface="Aptos" panose="020B0004020202020204" pitchFamily="34" charset="0"/>
            </a:endParaRPr>
          </a:p>
          <a:p>
            <a:pPr>
              <a:buFont typeface="Arial" panose="020B0604020202020204" pitchFamily="34" charset="0"/>
              <a:buChar char="•"/>
            </a:pPr>
            <a:r>
              <a:rPr lang="en-US" b="1" dirty="0">
                <a:latin typeface="Aptos" panose="020B0004020202020204" pitchFamily="34" charset="0"/>
              </a:rPr>
              <a:t>Fatalities:</a:t>
            </a:r>
            <a:r>
              <a:rPr lang="en-US" dirty="0">
                <a:latin typeface="Aptos" panose="020B0004020202020204" pitchFamily="34" charset="0"/>
              </a:rPr>
              <a:t> </a:t>
            </a:r>
            <a:r>
              <a:rPr lang="en-US" b="1" dirty="0">
                <a:latin typeface="Aptos" panose="020B0004020202020204" pitchFamily="34" charset="0"/>
              </a:rPr>
              <a:t>0</a:t>
            </a:r>
            <a:endParaRPr lang="en-US" dirty="0">
              <a:latin typeface="Aptos" panose="020B0004020202020204" pitchFamily="34" charset="0"/>
            </a:endParaRPr>
          </a:p>
          <a:p>
            <a:pPr>
              <a:buFont typeface="Arial" panose="020B0604020202020204" pitchFamily="34" charset="0"/>
              <a:buChar char="•"/>
            </a:pPr>
            <a:r>
              <a:rPr lang="en-US" b="1" dirty="0">
                <a:latin typeface="Aptos" panose="020B0004020202020204" pitchFamily="34" charset="0"/>
              </a:rPr>
              <a:t>Human injuries:</a:t>
            </a:r>
            <a:r>
              <a:rPr lang="en-US" dirty="0">
                <a:latin typeface="Aptos" panose="020B0004020202020204" pitchFamily="34" charset="0"/>
              </a:rPr>
              <a:t> </a:t>
            </a:r>
            <a:r>
              <a:rPr lang="en-US" b="1" dirty="0">
                <a:latin typeface="Aptos" panose="020B0004020202020204" pitchFamily="34" charset="0"/>
              </a:rPr>
              <a:t>3 minor injuries</a:t>
            </a:r>
            <a:r>
              <a:rPr lang="en-US" dirty="0">
                <a:latin typeface="Aptos" panose="020B0004020202020204" pitchFamily="34" charset="0"/>
              </a:rPr>
              <a:t> (2 women, 1 girl)</a:t>
            </a:r>
          </a:p>
          <a:p>
            <a:pPr>
              <a:buFont typeface="Arial" panose="020B0604020202020204" pitchFamily="34" charset="0"/>
              <a:buChar char="•"/>
            </a:pPr>
            <a:r>
              <a:rPr lang="en-US" b="1" dirty="0">
                <a:latin typeface="Aptos" panose="020B0004020202020204" pitchFamily="34" charset="0"/>
              </a:rPr>
              <a:t>Animal casualties/injuries:</a:t>
            </a:r>
            <a:endParaRPr lang="en-US" dirty="0">
              <a:latin typeface="Aptos" panose="020B0004020202020204" pitchFamily="34" charset="0"/>
            </a:endParaRPr>
          </a:p>
          <a:p>
            <a:pPr marL="742950" lvl="1" indent="-285750">
              <a:buFont typeface="Arial" panose="020B0604020202020204" pitchFamily="34" charset="0"/>
              <a:buChar char="•"/>
            </a:pPr>
            <a:r>
              <a:rPr lang="en-US" dirty="0">
                <a:latin typeface="Aptos" panose="020B0004020202020204" pitchFamily="34" charset="0"/>
              </a:rPr>
              <a:t>1 goat died</a:t>
            </a:r>
          </a:p>
          <a:p>
            <a:pPr marL="742950" lvl="1" indent="-285750">
              <a:buFont typeface="Arial" panose="020B0604020202020204" pitchFamily="34" charset="0"/>
              <a:buChar char="•"/>
            </a:pPr>
            <a:r>
              <a:rPr lang="en-US" dirty="0">
                <a:latin typeface="Aptos" panose="020B0004020202020204" pitchFamily="34" charset="0"/>
              </a:rPr>
              <a:t>1 bull injured</a:t>
            </a:r>
          </a:p>
          <a:p>
            <a:pPr>
              <a:buFont typeface="Arial" panose="020B0604020202020204" pitchFamily="34" charset="0"/>
              <a:buChar char="•"/>
            </a:pPr>
            <a:r>
              <a:rPr lang="en-US" b="1" dirty="0">
                <a:latin typeface="Aptos" panose="020B0004020202020204" pitchFamily="34" charset="0"/>
              </a:rPr>
              <a:t>Primary impact:</a:t>
            </a:r>
            <a:r>
              <a:rPr lang="en-US" dirty="0">
                <a:latin typeface="Aptos" panose="020B0004020202020204" pitchFamily="34" charset="0"/>
              </a:rPr>
              <a:t> Vehicle damage, cane spillage, operational disruption</a:t>
            </a:r>
          </a:p>
          <a:p>
            <a:pPr>
              <a:buFont typeface="Arial" panose="020B0604020202020204" pitchFamily="34" charset="0"/>
              <a:buChar char="•"/>
            </a:pPr>
            <a:r>
              <a:rPr lang="en-US" b="1" dirty="0">
                <a:latin typeface="Aptos" panose="020B0004020202020204" pitchFamily="34" charset="0"/>
              </a:rPr>
              <a:t>Response quality:</a:t>
            </a:r>
            <a:r>
              <a:rPr lang="en-US" dirty="0">
                <a:latin typeface="Aptos" panose="020B0004020202020204" pitchFamily="34" charset="0"/>
              </a:rPr>
              <a:t> Immediate cane lifting in almost all cases of toppling/body burst.</a:t>
            </a:r>
          </a:p>
        </p:txBody>
      </p:sp>
      <p:graphicFrame>
        <p:nvGraphicFramePr>
          <p:cNvPr id="6" name="Table 5">
            <a:extLst>
              <a:ext uri="{FF2B5EF4-FFF2-40B4-BE49-F238E27FC236}">
                <a16:creationId xmlns:a16="http://schemas.microsoft.com/office/drawing/2014/main" id="{D0EF9C54-61B5-14E9-788D-8428EA45176C}"/>
              </a:ext>
            </a:extLst>
          </p:cNvPr>
          <p:cNvGraphicFramePr>
            <a:graphicFrameLocks noGrp="1"/>
          </p:cNvGraphicFramePr>
          <p:nvPr/>
        </p:nvGraphicFramePr>
        <p:xfrm>
          <a:off x="6477000" y="773902"/>
          <a:ext cx="5257800" cy="3231656"/>
        </p:xfrm>
        <a:graphic>
          <a:graphicData uri="http://schemas.openxmlformats.org/drawingml/2006/table">
            <a:tbl>
              <a:tblPr>
                <a:tableStyleId>{ED083AE6-46FA-4A59-8FB0-9F97EB10719F}</a:tableStyleId>
              </a:tblPr>
              <a:tblGrid>
                <a:gridCol w="3997676">
                  <a:extLst>
                    <a:ext uri="{9D8B030D-6E8A-4147-A177-3AD203B41FA5}">
                      <a16:colId xmlns:a16="http://schemas.microsoft.com/office/drawing/2014/main" val="1400230122"/>
                    </a:ext>
                  </a:extLst>
                </a:gridCol>
                <a:gridCol w="1260124">
                  <a:extLst>
                    <a:ext uri="{9D8B030D-6E8A-4147-A177-3AD203B41FA5}">
                      <a16:colId xmlns:a16="http://schemas.microsoft.com/office/drawing/2014/main" val="2628946229"/>
                    </a:ext>
                  </a:extLst>
                </a:gridCol>
              </a:tblGrid>
              <a:tr h="416988">
                <a:tc>
                  <a:txBody>
                    <a:bodyPr/>
                    <a:lstStyle/>
                    <a:p>
                      <a:pPr>
                        <a:buNone/>
                      </a:pPr>
                      <a:r>
                        <a:rPr lang="en-US" b="1" dirty="0">
                          <a:latin typeface="Aptos" panose="020B0004020202020204" pitchFamily="34" charset="0"/>
                        </a:rPr>
                        <a:t>Cause Category</a:t>
                      </a:r>
                    </a:p>
                  </a:txBody>
                  <a:tcPr anchor="ctr">
                    <a:solidFill>
                      <a:schemeClr val="bg2"/>
                    </a:solidFill>
                  </a:tcPr>
                </a:tc>
                <a:tc>
                  <a:txBody>
                    <a:bodyPr/>
                    <a:lstStyle/>
                    <a:p>
                      <a:pPr>
                        <a:buNone/>
                      </a:pPr>
                      <a:r>
                        <a:rPr lang="en-US" b="1" dirty="0">
                          <a:latin typeface="Aptos" panose="020B0004020202020204" pitchFamily="34" charset="0"/>
                        </a:rPr>
                        <a:t>Cases</a:t>
                      </a:r>
                    </a:p>
                  </a:txBody>
                  <a:tcPr anchor="ctr">
                    <a:solidFill>
                      <a:schemeClr val="bg2"/>
                    </a:solidFill>
                  </a:tcPr>
                </a:tc>
                <a:extLst>
                  <a:ext uri="{0D108BD9-81ED-4DB2-BD59-A6C34878D82A}">
                    <a16:rowId xmlns:a16="http://schemas.microsoft.com/office/drawing/2014/main" val="3048616340"/>
                  </a:ext>
                </a:extLst>
              </a:tr>
              <a:tr h="416988">
                <a:tc>
                  <a:txBody>
                    <a:bodyPr/>
                    <a:lstStyle/>
                    <a:p>
                      <a:pPr>
                        <a:buNone/>
                      </a:pPr>
                      <a:r>
                        <a:rPr lang="en-US" b="0">
                          <a:latin typeface="Aptos" panose="020B0004020202020204" pitchFamily="34" charset="0"/>
                        </a:rPr>
                        <a:t>Vehicle imbalance / overturning</a:t>
                      </a:r>
                    </a:p>
                  </a:txBody>
                  <a:tcPr anchor="ctr">
                    <a:solidFill>
                      <a:schemeClr val="bg2"/>
                    </a:solidFill>
                  </a:tcPr>
                </a:tc>
                <a:tc>
                  <a:txBody>
                    <a:bodyPr/>
                    <a:lstStyle/>
                    <a:p>
                      <a:pPr>
                        <a:buNone/>
                      </a:pPr>
                      <a:r>
                        <a:rPr lang="en-US" b="0" dirty="0">
                          <a:latin typeface="Aptos" panose="020B0004020202020204" pitchFamily="34" charset="0"/>
                        </a:rPr>
                        <a:t>7</a:t>
                      </a:r>
                    </a:p>
                  </a:txBody>
                  <a:tcPr anchor="ctr">
                    <a:solidFill>
                      <a:schemeClr val="bg2"/>
                    </a:solidFill>
                  </a:tcPr>
                </a:tc>
                <a:extLst>
                  <a:ext uri="{0D108BD9-81ED-4DB2-BD59-A6C34878D82A}">
                    <a16:rowId xmlns:a16="http://schemas.microsoft.com/office/drawing/2014/main" val="3592029607"/>
                  </a:ext>
                </a:extLst>
              </a:tr>
              <a:tr h="416988">
                <a:tc>
                  <a:txBody>
                    <a:bodyPr/>
                    <a:lstStyle/>
                    <a:p>
                      <a:pPr>
                        <a:buNone/>
                      </a:pPr>
                      <a:r>
                        <a:rPr lang="en-US" b="0">
                          <a:latin typeface="Aptos" panose="020B0004020202020204" pitchFamily="34" charset="0"/>
                        </a:rPr>
                        <a:t>Body burst / weak body</a:t>
                      </a:r>
                    </a:p>
                  </a:txBody>
                  <a:tcPr anchor="ctr">
                    <a:solidFill>
                      <a:schemeClr val="bg2"/>
                    </a:solidFill>
                  </a:tcPr>
                </a:tc>
                <a:tc>
                  <a:txBody>
                    <a:bodyPr/>
                    <a:lstStyle/>
                    <a:p>
                      <a:pPr>
                        <a:buNone/>
                      </a:pPr>
                      <a:r>
                        <a:rPr lang="en-US" b="0" dirty="0">
                          <a:latin typeface="Aptos" panose="020B0004020202020204" pitchFamily="34" charset="0"/>
                        </a:rPr>
                        <a:t>3</a:t>
                      </a:r>
                    </a:p>
                  </a:txBody>
                  <a:tcPr anchor="ctr">
                    <a:solidFill>
                      <a:schemeClr val="bg2"/>
                    </a:solidFill>
                  </a:tcPr>
                </a:tc>
                <a:extLst>
                  <a:ext uri="{0D108BD9-81ED-4DB2-BD59-A6C34878D82A}">
                    <a16:rowId xmlns:a16="http://schemas.microsoft.com/office/drawing/2014/main" val="3779519390"/>
                  </a:ext>
                </a:extLst>
              </a:tr>
              <a:tr h="416988">
                <a:tc>
                  <a:txBody>
                    <a:bodyPr/>
                    <a:lstStyle/>
                    <a:p>
                      <a:pPr>
                        <a:buNone/>
                      </a:pPr>
                      <a:r>
                        <a:rPr lang="en-US" b="0">
                          <a:latin typeface="Aptos" panose="020B0004020202020204" pitchFamily="34" charset="0"/>
                        </a:rPr>
                        <a:t>Sharp turns / bumpy roads / potholes</a:t>
                      </a:r>
                    </a:p>
                  </a:txBody>
                  <a:tcPr anchor="ctr">
                    <a:solidFill>
                      <a:schemeClr val="bg2"/>
                    </a:solidFill>
                  </a:tcPr>
                </a:tc>
                <a:tc>
                  <a:txBody>
                    <a:bodyPr/>
                    <a:lstStyle/>
                    <a:p>
                      <a:pPr>
                        <a:buNone/>
                      </a:pPr>
                      <a:r>
                        <a:rPr lang="en-US" b="0" dirty="0">
                          <a:latin typeface="Aptos" panose="020B0004020202020204" pitchFamily="34" charset="0"/>
                        </a:rPr>
                        <a:t>4</a:t>
                      </a:r>
                    </a:p>
                  </a:txBody>
                  <a:tcPr anchor="ctr">
                    <a:solidFill>
                      <a:schemeClr val="bg2"/>
                    </a:solidFill>
                  </a:tcPr>
                </a:tc>
                <a:extLst>
                  <a:ext uri="{0D108BD9-81ED-4DB2-BD59-A6C34878D82A}">
                    <a16:rowId xmlns:a16="http://schemas.microsoft.com/office/drawing/2014/main" val="3408937905"/>
                  </a:ext>
                </a:extLst>
              </a:tr>
              <a:tr h="416988">
                <a:tc>
                  <a:txBody>
                    <a:bodyPr/>
                    <a:lstStyle/>
                    <a:p>
                      <a:pPr>
                        <a:buNone/>
                      </a:pPr>
                      <a:r>
                        <a:rPr lang="en-US" b="0" dirty="0">
                          <a:latin typeface="Aptos" panose="020B0004020202020204" pitchFamily="34" charset="0"/>
                        </a:rPr>
                        <a:t>Overtaking / driver negligence</a:t>
                      </a:r>
                    </a:p>
                  </a:txBody>
                  <a:tcPr anchor="ctr">
                    <a:solidFill>
                      <a:schemeClr val="bg2"/>
                    </a:solidFill>
                  </a:tcPr>
                </a:tc>
                <a:tc>
                  <a:txBody>
                    <a:bodyPr/>
                    <a:lstStyle/>
                    <a:p>
                      <a:pPr>
                        <a:buNone/>
                      </a:pPr>
                      <a:r>
                        <a:rPr lang="en-US" b="0" dirty="0">
                          <a:latin typeface="Aptos" panose="020B0004020202020204" pitchFamily="34" charset="0"/>
                        </a:rPr>
                        <a:t>4</a:t>
                      </a:r>
                    </a:p>
                  </a:txBody>
                  <a:tcPr anchor="ctr">
                    <a:solidFill>
                      <a:schemeClr val="bg2"/>
                    </a:solidFill>
                  </a:tcPr>
                </a:tc>
                <a:extLst>
                  <a:ext uri="{0D108BD9-81ED-4DB2-BD59-A6C34878D82A}">
                    <a16:rowId xmlns:a16="http://schemas.microsoft.com/office/drawing/2014/main" val="3254102708"/>
                  </a:ext>
                </a:extLst>
              </a:tr>
              <a:tr h="416988">
                <a:tc>
                  <a:txBody>
                    <a:bodyPr/>
                    <a:lstStyle/>
                    <a:p>
                      <a:pPr>
                        <a:buNone/>
                      </a:pPr>
                      <a:r>
                        <a:rPr lang="en-US" b="0">
                          <a:latin typeface="Aptos" panose="020B0004020202020204" pitchFamily="34" charset="0"/>
                        </a:rPr>
                        <a:t>Electrical hazards (overhead lines)</a:t>
                      </a:r>
                    </a:p>
                  </a:txBody>
                  <a:tcPr anchor="ctr">
                    <a:solidFill>
                      <a:schemeClr val="bg2"/>
                    </a:solidFill>
                  </a:tcPr>
                </a:tc>
                <a:tc>
                  <a:txBody>
                    <a:bodyPr/>
                    <a:lstStyle/>
                    <a:p>
                      <a:pPr>
                        <a:buNone/>
                      </a:pPr>
                      <a:r>
                        <a:rPr lang="en-US" b="0" dirty="0">
                          <a:latin typeface="Aptos" panose="020B0004020202020204" pitchFamily="34" charset="0"/>
                        </a:rPr>
                        <a:t>3</a:t>
                      </a:r>
                    </a:p>
                  </a:txBody>
                  <a:tcPr anchor="ctr">
                    <a:solidFill>
                      <a:schemeClr val="bg2"/>
                    </a:solidFill>
                  </a:tcPr>
                </a:tc>
                <a:extLst>
                  <a:ext uri="{0D108BD9-81ED-4DB2-BD59-A6C34878D82A}">
                    <a16:rowId xmlns:a16="http://schemas.microsoft.com/office/drawing/2014/main" val="3754285726"/>
                  </a:ext>
                </a:extLst>
              </a:tr>
              <a:tr h="729728">
                <a:tc>
                  <a:txBody>
                    <a:bodyPr/>
                    <a:lstStyle/>
                    <a:p>
                      <a:pPr>
                        <a:buNone/>
                      </a:pPr>
                      <a:r>
                        <a:rPr lang="en-US" b="0" dirty="0">
                          <a:latin typeface="Aptos" panose="020B0004020202020204" pitchFamily="34" charset="0"/>
                        </a:rPr>
                        <a:t>Sudden animal / pedestrian movement</a:t>
                      </a:r>
                    </a:p>
                  </a:txBody>
                  <a:tcPr anchor="ctr">
                    <a:solidFill>
                      <a:schemeClr val="bg2"/>
                    </a:solidFill>
                  </a:tcPr>
                </a:tc>
                <a:tc>
                  <a:txBody>
                    <a:bodyPr/>
                    <a:lstStyle/>
                    <a:p>
                      <a:pPr>
                        <a:buNone/>
                      </a:pPr>
                      <a:r>
                        <a:rPr lang="en-US" b="0" dirty="0">
                          <a:latin typeface="Aptos" panose="020B0004020202020204" pitchFamily="34" charset="0"/>
                        </a:rPr>
                        <a:t>3</a:t>
                      </a:r>
                    </a:p>
                  </a:txBody>
                  <a:tcPr anchor="ctr">
                    <a:solidFill>
                      <a:schemeClr val="bg2"/>
                    </a:solidFill>
                  </a:tcPr>
                </a:tc>
                <a:extLst>
                  <a:ext uri="{0D108BD9-81ED-4DB2-BD59-A6C34878D82A}">
                    <a16:rowId xmlns:a16="http://schemas.microsoft.com/office/drawing/2014/main" val="3397353083"/>
                  </a:ext>
                </a:extLst>
              </a:tr>
            </a:tbl>
          </a:graphicData>
        </a:graphic>
      </p:graphicFrame>
      <p:sp>
        <p:nvSpPr>
          <p:cNvPr id="10" name="TextBox 9">
            <a:extLst>
              <a:ext uri="{FF2B5EF4-FFF2-40B4-BE49-F238E27FC236}">
                <a16:creationId xmlns:a16="http://schemas.microsoft.com/office/drawing/2014/main" id="{4997A0B6-4B3E-861A-F2BF-F8DD06258B92}"/>
              </a:ext>
            </a:extLst>
          </p:cNvPr>
          <p:cNvSpPr txBox="1"/>
          <p:nvPr/>
        </p:nvSpPr>
        <p:spPr>
          <a:xfrm>
            <a:off x="93040" y="4005556"/>
            <a:ext cx="11641760" cy="1538883"/>
          </a:xfrm>
          <a:prstGeom prst="rect">
            <a:avLst/>
          </a:prstGeom>
          <a:solidFill>
            <a:schemeClr val="bg1">
              <a:lumMod val="85000"/>
            </a:schemeClr>
          </a:solidFill>
        </p:spPr>
        <p:txBody>
          <a:bodyPr wrap="square">
            <a:spAutoFit/>
          </a:bodyPr>
          <a:lstStyle/>
          <a:p>
            <a:r>
              <a:rPr lang="en-US" sz="2000" b="1" dirty="0">
                <a:solidFill>
                  <a:srgbClr val="FF0000"/>
                </a:solidFill>
                <a:latin typeface="Aptos" panose="020B0004020202020204" pitchFamily="34" charset="0"/>
              </a:rPr>
              <a:t>Reasons observed</a:t>
            </a:r>
          </a:p>
          <a:p>
            <a:pPr marL="285750" indent="-285750">
              <a:buFont typeface="Arial" panose="020B0604020202020204" pitchFamily="34" charset="0"/>
              <a:buChar char="•"/>
            </a:pPr>
            <a:r>
              <a:rPr lang="en-US" dirty="0">
                <a:latin typeface="Aptos" panose="020B0004020202020204" pitchFamily="34" charset="0"/>
              </a:rPr>
              <a:t>Early morning fog</a:t>
            </a:r>
          </a:p>
          <a:p>
            <a:pPr marL="285750" indent="-285750">
              <a:buFont typeface="Arial" panose="020B0604020202020204" pitchFamily="34" charset="0"/>
              <a:buChar char="•"/>
            </a:pPr>
            <a:r>
              <a:rPr lang="en-US" dirty="0">
                <a:latin typeface="Aptos" panose="020B0004020202020204" pitchFamily="34" charset="0"/>
              </a:rPr>
              <a:t>Village roads with sharp turns</a:t>
            </a:r>
          </a:p>
          <a:p>
            <a:r>
              <a:rPr lang="en-US" sz="2000" b="1" dirty="0">
                <a:solidFill>
                  <a:srgbClr val="FF0000"/>
                </a:solidFill>
                <a:latin typeface="Aptos" panose="020B0004020202020204" pitchFamily="34" charset="0"/>
              </a:rPr>
              <a:t>Repeat truck involved</a:t>
            </a:r>
          </a:p>
          <a:p>
            <a:r>
              <a:rPr lang="en-US" dirty="0">
                <a:latin typeface="Aptos" panose="020B0004020202020204" pitchFamily="34" charset="0"/>
              </a:rPr>
              <a:t>Truck </a:t>
            </a:r>
            <a:r>
              <a:rPr lang="en-US" b="1" dirty="0">
                <a:latin typeface="Aptos" panose="020B0004020202020204" pitchFamily="34" charset="0"/>
              </a:rPr>
              <a:t>UP 22T 4836</a:t>
            </a:r>
            <a:r>
              <a:rPr lang="en-US" dirty="0">
                <a:latin typeface="Aptos" panose="020B0004020202020204" pitchFamily="34" charset="0"/>
              </a:rPr>
              <a:t> appears twice, </a:t>
            </a:r>
            <a:r>
              <a:rPr lang="en-US" b="1" dirty="0">
                <a:latin typeface="Aptos" panose="020B0004020202020204" pitchFamily="34" charset="0"/>
              </a:rPr>
              <a:t>Transporter</a:t>
            </a:r>
            <a:r>
              <a:rPr lang="en-US" dirty="0">
                <a:latin typeface="Aptos" panose="020B0004020202020204" pitchFamily="34" charset="0"/>
              </a:rPr>
              <a:t>- Madhav Mishra</a:t>
            </a:r>
          </a:p>
        </p:txBody>
      </p:sp>
      <p:sp>
        <p:nvSpPr>
          <p:cNvPr id="11" name="TextBox 10">
            <a:extLst>
              <a:ext uri="{FF2B5EF4-FFF2-40B4-BE49-F238E27FC236}">
                <a16:creationId xmlns:a16="http://schemas.microsoft.com/office/drawing/2014/main" id="{E6C0448E-429A-DF11-961F-8993C6F52CD4}"/>
              </a:ext>
            </a:extLst>
          </p:cNvPr>
          <p:cNvSpPr txBox="1"/>
          <p:nvPr/>
        </p:nvSpPr>
        <p:spPr>
          <a:xfrm>
            <a:off x="152400" y="5760932"/>
            <a:ext cx="11582400" cy="707886"/>
          </a:xfrm>
          <a:prstGeom prst="rect">
            <a:avLst/>
          </a:prstGeom>
          <a:solidFill>
            <a:schemeClr val="accent6">
              <a:lumMod val="40000"/>
              <a:lumOff val="60000"/>
            </a:schemeClr>
          </a:solidFill>
        </p:spPr>
        <p:txBody>
          <a:bodyPr wrap="square" rtlCol="0">
            <a:spAutoFit/>
          </a:bodyPr>
          <a:lstStyle/>
          <a:p>
            <a:r>
              <a:rPr lang="en-US" sz="2000" b="1" dirty="0">
                <a:highlight>
                  <a:srgbClr val="FFFF00"/>
                </a:highlight>
                <a:latin typeface="Aptos" panose="020B0004020202020204" pitchFamily="34" charset="0"/>
              </a:rPr>
              <a:t>Three Cane Department ACDOs </a:t>
            </a:r>
            <a:r>
              <a:rPr lang="en-US" sz="2000" dirty="0">
                <a:highlight>
                  <a:srgbClr val="FFFF00"/>
                </a:highlight>
                <a:latin typeface="Aptos" panose="020B0004020202020204" pitchFamily="34" charset="0"/>
              </a:rPr>
              <a:t>met with accident in </a:t>
            </a:r>
            <a:r>
              <a:rPr lang="en-US" sz="2000" dirty="0" err="1">
                <a:highlight>
                  <a:srgbClr val="FFFF00"/>
                </a:highlight>
                <a:latin typeface="Aptos" panose="020B0004020202020204" pitchFamily="34" charset="0"/>
              </a:rPr>
              <a:t>Khamariya</a:t>
            </a:r>
            <a:r>
              <a:rPr lang="en-US" sz="2000" dirty="0">
                <a:highlight>
                  <a:srgbClr val="FFFF00"/>
                </a:highlight>
                <a:latin typeface="Aptos" panose="020B0004020202020204" pitchFamily="34" charset="0"/>
              </a:rPr>
              <a:t> due to fog, dog attack and brake failure of the motor bike. No fracture or major injury.</a:t>
            </a:r>
          </a:p>
        </p:txBody>
      </p:sp>
    </p:spTree>
    <p:extLst>
      <p:ext uri="{BB962C8B-B14F-4D97-AF65-F5344CB8AC3E}">
        <p14:creationId xmlns:p14="http://schemas.microsoft.com/office/powerpoint/2010/main" val="92308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51BCC-7789-C0AE-0F72-4389FFA7211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6099F5-E30C-0CFB-0BA1-11FF92E93666}"/>
              </a:ext>
            </a:extLst>
          </p:cNvPr>
          <p:cNvSpPr>
            <a:spLocks noGrp="1"/>
          </p:cNvSpPr>
          <p:nvPr>
            <p:ph type="sldNum" sz="quarter" idx="12"/>
          </p:nvPr>
        </p:nvSpPr>
        <p:spPr/>
        <p:txBody>
          <a:bodyPr/>
          <a:lstStyle/>
          <a:p>
            <a:fld id="{B76B49FA-22BB-44F5-8EFA-E5C56FA3907E}" type="slidenum">
              <a:rPr lang="en-US" smtClean="0"/>
              <a:pPr/>
              <a:t>37</a:t>
            </a:fld>
            <a:endParaRPr lang="en-US" dirty="0"/>
          </a:p>
        </p:txBody>
      </p:sp>
      <p:sp>
        <p:nvSpPr>
          <p:cNvPr id="3" name="Title 2">
            <a:extLst>
              <a:ext uri="{FF2B5EF4-FFF2-40B4-BE49-F238E27FC236}">
                <a16:creationId xmlns:a16="http://schemas.microsoft.com/office/drawing/2014/main" id="{12F4A730-3499-DC2C-4BB2-3CF9A90D56F0}"/>
              </a:ext>
            </a:extLst>
          </p:cNvPr>
          <p:cNvSpPr>
            <a:spLocks noGrp="1"/>
          </p:cNvSpPr>
          <p:nvPr>
            <p:ph type="title"/>
          </p:nvPr>
        </p:nvSpPr>
        <p:spPr>
          <a:xfrm>
            <a:off x="152400" y="76200"/>
            <a:ext cx="9906000" cy="609600"/>
          </a:xfrm>
        </p:spPr>
        <p:txBody>
          <a:bodyPr>
            <a:normAutofit/>
          </a:bodyPr>
          <a:lstStyle/>
          <a:p>
            <a:r>
              <a:rPr lang="en-US" sz="2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Society &amp; village wise higher indent failure details 10.12.25 to 16.12.25 </a:t>
            </a:r>
          </a:p>
        </p:txBody>
      </p:sp>
      <p:graphicFrame>
        <p:nvGraphicFramePr>
          <p:cNvPr id="4" name="Object 3">
            <a:extLst>
              <a:ext uri="{FF2B5EF4-FFF2-40B4-BE49-F238E27FC236}">
                <a16:creationId xmlns:a16="http://schemas.microsoft.com/office/drawing/2014/main" id="{ABED79EF-5D6A-29A2-05D2-23BC3C7F0638}"/>
              </a:ext>
            </a:extLst>
          </p:cNvPr>
          <p:cNvGraphicFramePr>
            <a:graphicFrameLocks noChangeAspect="1"/>
          </p:cNvGraphicFramePr>
          <p:nvPr/>
        </p:nvGraphicFramePr>
        <p:xfrm>
          <a:off x="152400" y="685800"/>
          <a:ext cx="11734800" cy="5943600"/>
        </p:xfrm>
        <a:graphic>
          <a:graphicData uri="http://schemas.openxmlformats.org/presentationml/2006/ole">
            <mc:AlternateContent xmlns:mc="http://schemas.openxmlformats.org/markup-compatibility/2006">
              <mc:Choice xmlns:v="urn:schemas-microsoft-com:vml" Requires="v">
                <p:oleObj name="Worksheet" r:id="rId2" imgW="9963016" imgH="10343991" progId="Excel.Sheet.12">
                  <p:link updateAutomatic="1"/>
                </p:oleObj>
              </mc:Choice>
              <mc:Fallback>
                <p:oleObj name="Worksheet" r:id="rId2" imgW="9963016" imgH="10343991" progId="Excel.Sheet.12">
                  <p:link updateAutomatic="1"/>
                  <p:pic>
                    <p:nvPicPr>
                      <p:cNvPr id="4" name="Object 3">
                        <a:extLst>
                          <a:ext uri="{FF2B5EF4-FFF2-40B4-BE49-F238E27FC236}">
                            <a16:creationId xmlns:a16="http://schemas.microsoft.com/office/drawing/2014/main" id="{ABED79EF-5D6A-29A2-05D2-23BC3C7F0638}"/>
                          </a:ext>
                        </a:extLst>
                      </p:cNvPr>
                      <p:cNvPicPr/>
                      <p:nvPr/>
                    </p:nvPicPr>
                    <p:blipFill>
                      <a:blip r:embed="rId3"/>
                      <a:stretch>
                        <a:fillRect/>
                      </a:stretch>
                    </p:blipFill>
                    <p:spPr>
                      <a:xfrm>
                        <a:off x="152400" y="685800"/>
                        <a:ext cx="11734800" cy="5943600"/>
                      </a:xfrm>
                      <a:prstGeom prst="rect">
                        <a:avLst/>
                      </a:prstGeom>
                    </p:spPr>
                  </p:pic>
                </p:oleObj>
              </mc:Fallback>
            </mc:AlternateContent>
          </a:graphicData>
        </a:graphic>
      </p:graphicFrame>
    </p:spTree>
    <p:extLst>
      <p:ext uri="{BB962C8B-B14F-4D97-AF65-F5344CB8AC3E}">
        <p14:creationId xmlns:p14="http://schemas.microsoft.com/office/powerpoint/2010/main" val="4126511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E1A98-9A7C-A752-9FFA-2E95B8C1CB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BCCA3B-36C0-2AA2-F22E-AB11FC36EA9A}"/>
              </a:ext>
            </a:extLst>
          </p:cNvPr>
          <p:cNvSpPr>
            <a:spLocks noGrp="1"/>
          </p:cNvSpPr>
          <p:nvPr>
            <p:ph type="sldNum" sz="quarter" idx="12"/>
          </p:nvPr>
        </p:nvSpPr>
        <p:spPr/>
        <p:txBody>
          <a:bodyPr/>
          <a:lstStyle/>
          <a:p>
            <a:fld id="{B76B49FA-22BB-44F5-8EFA-E5C56FA3907E}" type="slidenum">
              <a:rPr lang="en-US" smtClean="0"/>
              <a:pPr/>
              <a:t>38</a:t>
            </a:fld>
            <a:endParaRPr lang="en-US" dirty="0"/>
          </a:p>
        </p:txBody>
      </p:sp>
      <p:sp>
        <p:nvSpPr>
          <p:cNvPr id="3" name="Title 2">
            <a:extLst>
              <a:ext uri="{FF2B5EF4-FFF2-40B4-BE49-F238E27FC236}">
                <a16:creationId xmlns:a16="http://schemas.microsoft.com/office/drawing/2014/main" id="{F725B4FD-A087-C5EF-BB20-40A59F25D943}"/>
              </a:ext>
            </a:extLst>
          </p:cNvPr>
          <p:cNvSpPr>
            <a:spLocks noGrp="1"/>
          </p:cNvSpPr>
          <p:nvPr>
            <p:ph type="title"/>
          </p:nvPr>
        </p:nvSpPr>
        <p:spPr>
          <a:xfrm>
            <a:off x="152400" y="76200"/>
            <a:ext cx="8763000" cy="609600"/>
          </a:xfrm>
        </p:spPr>
        <p:txBody>
          <a:bodyPr>
            <a:norm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Reasons for indent failure details 10.12.25 to 16.12.25</a:t>
            </a:r>
            <a:endParaRPr lang="en-US" dirty="0"/>
          </a:p>
        </p:txBody>
      </p:sp>
      <p:graphicFrame>
        <p:nvGraphicFramePr>
          <p:cNvPr id="5" name="Chart 4">
            <a:extLst>
              <a:ext uri="{FF2B5EF4-FFF2-40B4-BE49-F238E27FC236}">
                <a16:creationId xmlns:a16="http://schemas.microsoft.com/office/drawing/2014/main" id="{6865199A-F54F-412B-7FAE-F302A8AE4F54}"/>
              </a:ext>
            </a:extLst>
          </p:cNvPr>
          <p:cNvGraphicFramePr>
            <a:graphicFrameLocks/>
          </p:cNvGraphicFramePr>
          <p:nvPr/>
        </p:nvGraphicFramePr>
        <p:xfrm>
          <a:off x="152400" y="990600"/>
          <a:ext cx="11125200" cy="55022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1172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1"/>
          </p:nvPr>
        </p:nvSpPr>
        <p:spPr>
          <a:xfrm>
            <a:off x="7152640" y="2068809"/>
            <a:ext cx="4200700" cy="724343"/>
          </a:xfrm>
          <a:prstGeom prst="rect">
            <a:avLst/>
          </a:prstGeom>
        </p:spPr>
        <p:txBody>
          <a:bodyPr>
            <a:normAutofit/>
          </a:bodyPr>
          <a:lstStyle/>
          <a:p>
            <a:pPr marL="0" indent="0" algn="ctr">
              <a:buNone/>
            </a:pPr>
            <a:r>
              <a:rPr lang="en-US" sz="4000" b="1"/>
              <a:t>ENGINEERING  </a:t>
            </a:r>
          </a:p>
          <a:p>
            <a:pPr marL="0" indent="0" algn="ctr">
              <a:buNone/>
            </a:pPr>
            <a:endParaRPr lang="en-US" b="1"/>
          </a:p>
          <a:p>
            <a:pPr marL="0" indent="0" algn="ctr">
              <a:buNone/>
            </a:pPr>
            <a:endParaRPr lang="en-US" b="1"/>
          </a:p>
        </p:txBody>
      </p:sp>
      <p:pic>
        <p:nvPicPr>
          <p:cNvPr id="4" name="Picture 4">
            <a:extLst>
              <a:ext uri="{FF2B5EF4-FFF2-40B4-BE49-F238E27FC236}">
                <a16:creationId xmlns:a16="http://schemas.microsoft.com/office/drawing/2014/main" id="{2B75D1EF-7C02-BEB2-AB00-066331C06686}"/>
              </a:ext>
            </a:extLst>
          </p:cNvPr>
          <p:cNvPicPr>
            <a:picLocks noChangeAspect="1"/>
          </p:cNvPicPr>
          <p:nvPr/>
        </p:nvPicPr>
        <p:blipFill rotWithShape="1">
          <a:blip r:embed="rId3">
            <a:extLst>
              <a:ext uri="{28A0092B-C50C-407E-A947-70E740481C1C}">
                <a14:useLocalDpi xmlns:a14="http://schemas.microsoft.com/office/drawing/2010/main" val="0"/>
              </a:ext>
            </a:extLst>
          </a:blip>
          <a:srcRect r="37971"/>
          <a:stretch/>
        </p:blipFill>
        <p:spPr bwMode="auto">
          <a:xfrm>
            <a:off x="0" y="0"/>
            <a:ext cx="51816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41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F3449-48BA-6020-EC2A-7342A213CCC0}"/>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61B29C67-C9F5-0B55-B019-41B499D88D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32" name="Title 1">
            <a:extLst>
              <a:ext uri="{FF2B5EF4-FFF2-40B4-BE49-F238E27FC236}">
                <a16:creationId xmlns:a16="http://schemas.microsoft.com/office/drawing/2014/main" id="{E28EFFC6-4F60-8C0A-8FF9-F2882C725153}"/>
              </a:ext>
            </a:extLst>
          </p:cNvPr>
          <p:cNvSpPr>
            <a:spLocks noGrp="1"/>
          </p:cNvSpPr>
          <p:nvPr>
            <p:ph type="title" idx="4294967295"/>
          </p:nvPr>
        </p:nvSpPr>
        <p:spPr>
          <a:xfrm>
            <a:off x="144463" y="56046"/>
            <a:ext cx="7991475" cy="750888"/>
          </a:xfrm>
          <a:prstGeom prst="rect">
            <a:avLst/>
          </a:prstGeom>
        </p:spPr>
        <p:txBody>
          <a:bodyPr anchor="ctr"/>
          <a:lstStyle/>
          <a:p>
            <a:r>
              <a:rPr lang="en-US" sz="3200" b="1" dirty="0">
                <a:solidFill>
                  <a:srgbClr val="002060"/>
                </a:solidFill>
              </a:rPr>
              <a:t>SPE Weekly Snapshot – Total Losses</a:t>
            </a:r>
            <a:endParaRPr lang="en-US" sz="3200" b="1" dirty="0">
              <a:solidFill>
                <a:srgbClr val="FF0000"/>
              </a:solidFill>
            </a:endParaRPr>
          </a:p>
        </p:txBody>
      </p:sp>
      <p:sp>
        <p:nvSpPr>
          <p:cNvPr id="2" name="Slide Number Placeholder 22">
            <a:extLst>
              <a:ext uri="{FF2B5EF4-FFF2-40B4-BE49-F238E27FC236}">
                <a16:creationId xmlns:a16="http://schemas.microsoft.com/office/drawing/2014/main" id="{447982E5-AA08-9A83-C946-91EE13A5951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7" name="Chart 6">
            <a:extLst>
              <a:ext uri="{FF2B5EF4-FFF2-40B4-BE49-F238E27FC236}">
                <a16:creationId xmlns:a16="http://schemas.microsoft.com/office/drawing/2014/main" id="{0204AC26-6F8C-B07D-9A4B-4198A1D1C335}"/>
              </a:ext>
            </a:extLst>
          </p:cNvPr>
          <p:cNvGraphicFramePr/>
          <p:nvPr/>
        </p:nvGraphicFramePr>
        <p:xfrm>
          <a:off x="115887" y="1576162"/>
          <a:ext cx="5105401" cy="49093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Table 7">
            <a:extLst>
              <a:ext uri="{FF2B5EF4-FFF2-40B4-BE49-F238E27FC236}">
                <a16:creationId xmlns:a16="http://schemas.microsoft.com/office/drawing/2014/main" id="{3944A2F0-FA35-3A4C-D5C1-7BB3453E3DB2}"/>
              </a:ext>
            </a:extLst>
          </p:cNvPr>
          <p:cNvGraphicFramePr>
            <a:graphicFrameLocks noGrp="1"/>
          </p:cNvGraphicFramePr>
          <p:nvPr/>
        </p:nvGraphicFramePr>
        <p:xfrm>
          <a:off x="115887" y="909637"/>
          <a:ext cx="5105401" cy="666524"/>
        </p:xfrm>
        <a:graphic>
          <a:graphicData uri="http://schemas.openxmlformats.org/drawingml/2006/table">
            <a:tbl>
              <a:tblPr firstRow="1" bandRow="1">
                <a:tableStyleId>{17292A2E-F333-43FB-9621-5CBBE7FDCDCB}</a:tableStyleId>
              </a:tblPr>
              <a:tblGrid>
                <a:gridCol w="1712913">
                  <a:extLst>
                    <a:ext uri="{9D8B030D-6E8A-4147-A177-3AD203B41FA5}">
                      <a16:colId xmlns:a16="http://schemas.microsoft.com/office/drawing/2014/main" val="864106963"/>
                    </a:ext>
                  </a:extLst>
                </a:gridCol>
                <a:gridCol w="1676400">
                  <a:extLst>
                    <a:ext uri="{9D8B030D-6E8A-4147-A177-3AD203B41FA5}">
                      <a16:colId xmlns:a16="http://schemas.microsoft.com/office/drawing/2014/main" val="474922172"/>
                    </a:ext>
                  </a:extLst>
                </a:gridCol>
                <a:gridCol w="1716088">
                  <a:extLst>
                    <a:ext uri="{9D8B030D-6E8A-4147-A177-3AD203B41FA5}">
                      <a16:colId xmlns:a16="http://schemas.microsoft.com/office/drawing/2014/main" val="820452683"/>
                    </a:ext>
                  </a:extLst>
                </a:gridCol>
              </a:tblGrid>
              <a:tr h="331244">
                <a:tc>
                  <a:txBody>
                    <a:bodyPr/>
                    <a:lstStyle/>
                    <a:p>
                      <a:pPr algn="ctr"/>
                      <a:r>
                        <a:rPr lang="en-US" sz="1600" dirty="0">
                          <a:solidFill>
                            <a:srgbClr val="002060"/>
                          </a:solidFill>
                          <a:latin typeface="Segoe UI" panose="020B0502040204020203" pitchFamily="34" charset="0"/>
                          <a:cs typeface="Segoe UI" panose="020B0502040204020203" pitchFamily="34" charset="0"/>
                        </a:rPr>
                        <a:t>This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220904359"/>
                  </a:ext>
                </a:extLst>
              </a:tr>
              <a:tr h="331244">
                <a:tc>
                  <a:txBody>
                    <a:bodyPr/>
                    <a:lstStyle/>
                    <a:p>
                      <a:pPr algn="ctr" rtl="0" fontAlgn="ctr"/>
                      <a:r>
                        <a:rPr lang="en-US" sz="2000" b="1" i="0" u="none" strike="noStrike" dirty="0">
                          <a:solidFill>
                            <a:srgbClr val="00B050"/>
                          </a:solidFill>
                          <a:effectLst/>
                          <a:latin typeface="Segoe UI" panose="020B0502040204020203" pitchFamily="34" charset="0"/>
                        </a:rPr>
                        <a:t>2.58</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2.52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2.11</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45854789"/>
                  </a:ext>
                </a:extLst>
              </a:tr>
            </a:tbl>
          </a:graphicData>
        </a:graphic>
      </p:graphicFrame>
      <p:graphicFrame>
        <p:nvGraphicFramePr>
          <p:cNvPr id="6" name="Chart 5">
            <a:extLst>
              <a:ext uri="{FF2B5EF4-FFF2-40B4-BE49-F238E27FC236}">
                <a16:creationId xmlns:a16="http://schemas.microsoft.com/office/drawing/2014/main" id="{8BBF2CF8-63EE-7E4E-18E8-658D69A99C23}"/>
              </a:ext>
            </a:extLst>
          </p:cNvPr>
          <p:cNvGraphicFramePr/>
          <p:nvPr/>
        </p:nvGraphicFramePr>
        <p:xfrm>
          <a:off x="5334000" y="914400"/>
          <a:ext cx="6629399" cy="557106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26125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7911B-13F1-74AD-014B-D666BF21B05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126910-4581-B83C-34AF-064EC2A91E4A}"/>
              </a:ext>
            </a:extLst>
          </p:cNvPr>
          <p:cNvSpPr>
            <a:spLocks noGrp="1"/>
          </p:cNvSpPr>
          <p:nvPr>
            <p:ph type="sldNum" sz="quarter" idx="12"/>
          </p:nvPr>
        </p:nvSpPr>
        <p:spPr>
          <a:prstGeom prst="rect">
            <a:avLst/>
          </a:prstGeom>
        </p:spPr>
        <p:txBody>
          <a:bodyPr/>
          <a:lstStyle/>
          <a:p>
            <a:fld id="{B76B49FA-22BB-44F5-8EFA-E5C56FA3907E}" type="slidenum">
              <a:rPr lang="en-US" smtClean="0"/>
              <a:pPr/>
              <a:t>40</a:t>
            </a:fld>
            <a:endParaRPr lang="en-US" dirty="0"/>
          </a:p>
        </p:txBody>
      </p:sp>
      <p:sp>
        <p:nvSpPr>
          <p:cNvPr id="3" name="TextBox 4">
            <a:extLst>
              <a:ext uri="{FF2B5EF4-FFF2-40B4-BE49-F238E27FC236}">
                <a16:creationId xmlns:a16="http://schemas.microsoft.com/office/drawing/2014/main" id="{F89A6C27-EEBF-C17C-07FE-7C07C54305E6}"/>
              </a:ext>
            </a:extLst>
          </p:cNvPr>
          <p:cNvSpPr txBox="1">
            <a:spLocks noChangeArrowheads="1"/>
          </p:cNvSpPr>
          <p:nvPr/>
        </p:nvSpPr>
        <p:spPr bwMode="auto">
          <a:xfrm>
            <a:off x="2057400" y="239899"/>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Highlights of December 2025</a:t>
            </a:r>
            <a:endParaRPr lang="en-IN" dirty="0"/>
          </a:p>
        </p:txBody>
      </p:sp>
      <p:sp>
        <p:nvSpPr>
          <p:cNvPr id="7" name="Rectangle 5">
            <a:extLst>
              <a:ext uri="{FF2B5EF4-FFF2-40B4-BE49-F238E27FC236}">
                <a16:creationId xmlns:a16="http://schemas.microsoft.com/office/drawing/2014/main" id="{A1CB6478-E768-8341-0DED-29B85F8DAA6A}"/>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sp>
        <p:nvSpPr>
          <p:cNvPr id="5" name="TextBox 4">
            <a:extLst>
              <a:ext uri="{FF2B5EF4-FFF2-40B4-BE49-F238E27FC236}">
                <a16:creationId xmlns:a16="http://schemas.microsoft.com/office/drawing/2014/main" id="{26C96948-DBF7-BE9E-98C5-D51319F9041F}"/>
              </a:ext>
            </a:extLst>
          </p:cNvPr>
          <p:cNvSpPr txBox="1"/>
          <p:nvPr/>
        </p:nvSpPr>
        <p:spPr>
          <a:xfrm>
            <a:off x="304800" y="1051419"/>
            <a:ext cx="11658599" cy="5109091"/>
          </a:xfrm>
          <a:prstGeom prst="rect">
            <a:avLst/>
          </a:prstGeom>
          <a:solidFill>
            <a:schemeClr val="accent4">
              <a:lumMod val="20000"/>
              <a:lumOff val="80000"/>
              <a:alpha val="58000"/>
            </a:schemeClr>
          </a:solidFill>
          <a:ln w="3175">
            <a:solidFill>
              <a:schemeClr val="tx1"/>
            </a:solidFill>
          </a:ln>
        </p:spPr>
        <p:txBody>
          <a:bodyPr wrap="square" rtlCol="0">
            <a:spAutoFit/>
          </a:bodyPr>
          <a:lstStyle/>
          <a:p>
            <a:endParaRPr lang="en-US" sz="1900" b="1" dirty="0">
              <a:solidFill>
                <a:srgbClr val="009A46"/>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v"/>
            </a:pPr>
            <a:r>
              <a:rPr lang="en-US" sz="2000" i="1" dirty="0">
                <a:latin typeface="Segoe UI" panose="020B0502040204020203" pitchFamily="34" charset="0"/>
                <a:cs typeface="Segoe UI" panose="020B0502040204020203" pitchFamily="34" charset="0"/>
              </a:rPr>
              <a:t>Highest Crush in a Shift:		</a:t>
            </a:r>
            <a:r>
              <a:rPr lang="en-US" sz="2000" b="1" i="1" dirty="0">
                <a:latin typeface="Segoe UI" panose="020B0502040204020203" pitchFamily="34" charset="0"/>
                <a:cs typeface="Segoe UI" panose="020B0502040204020203" pitchFamily="34" charset="0"/>
              </a:rPr>
              <a:t>38129</a:t>
            </a:r>
            <a:r>
              <a:rPr lang="en-US" sz="2000" i="1" dirty="0">
                <a:latin typeface="Segoe UI" panose="020B0502040204020203" pitchFamily="34" charset="0"/>
                <a:cs typeface="Segoe UI" panose="020B0502040204020203" pitchFamily="34" charset="0"/>
              </a:rPr>
              <a:t> </a:t>
            </a:r>
            <a:r>
              <a:rPr lang="en-US" sz="2000" b="1" i="1" dirty="0" err="1">
                <a:latin typeface="Segoe UI" panose="020B0502040204020203" pitchFamily="34" charset="0"/>
                <a:cs typeface="Segoe UI" panose="020B0502040204020203" pitchFamily="34" charset="0"/>
              </a:rPr>
              <a:t>Qtls</a:t>
            </a:r>
            <a:r>
              <a:rPr lang="en-US" sz="2000" b="1" i="1" dirty="0">
                <a:latin typeface="Segoe UI" panose="020B0502040204020203" pitchFamily="34" charset="0"/>
                <a:cs typeface="Segoe UI" panose="020B0502040204020203" pitchFamily="34" charset="0"/>
              </a:rPr>
              <a:t>.</a:t>
            </a:r>
          </a:p>
          <a:p>
            <a:pPr marL="800100" lvl="1" indent="-342900">
              <a:buFont typeface="Wingdings" panose="05000000000000000000" pitchFamily="2" charset="2"/>
              <a:buChar char="v"/>
            </a:pPr>
            <a:r>
              <a:rPr lang="en-US" sz="2000" i="1" dirty="0">
                <a:latin typeface="Segoe UI" panose="020B0502040204020203" pitchFamily="34" charset="0"/>
                <a:cs typeface="Segoe UI" panose="020B0502040204020203" pitchFamily="34" charset="0"/>
              </a:rPr>
              <a:t>Highest Crush in a Day:		</a:t>
            </a:r>
            <a:r>
              <a:rPr lang="en-US" sz="2000" b="1" i="1" dirty="0">
                <a:latin typeface="Segoe UI" panose="020B0502040204020203" pitchFamily="34" charset="0"/>
                <a:cs typeface="Segoe UI" panose="020B0502040204020203" pitchFamily="34" charset="0"/>
              </a:rPr>
              <a:t>1.10 L</a:t>
            </a:r>
            <a:r>
              <a:rPr lang="en-US" sz="2000" i="1" dirty="0">
                <a:latin typeface="Segoe UI" panose="020B0502040204020203" pitchFamily="34" charset="0"/>
                <a:cs typeface="Segoe UI" panose="020B0502040204020203" pitchFamily="34" charset="0"/>
              </a:rPr>
              <a:t> </a:t>
            </a:r>
            <a:r>
              <a:rPr lang="en-US" sz="2000" b="1" i="1" dirty="0" err="1">
                <a:latin typeface="Segoe UI" panose="020B0502040204020203" pitchFamily="34" charset="0"/>
                <a:cs typeface="Segoe UI" panose="020B0502040204020203" pitchFamily="34" charset="0"/>
              </a:rPr>
              <a:t>Qtls</a:t>
            </a:r>
            <a:r>
              <a:rPr lang="en-US" sz="2000" b="1" i="1" dirty="0">
                <a:latin typeface="Segoe UI" panose="020B0502040204020203" pitchFamily="34" charset="0"/>
                <a:cs typeface="Segoe UI" panose="020B0502040204020203" pitchFamily="34" charset="0"/>
              </a:rPr>
              <a:t>.</a:t>
            </a:r>
          </a:p>
          <a:p>
            <a:pPr marL="800100" lvl="1" indent="-342900">
              <a:buFont typeface="Wingdings" panose="05000000000000000000" pitchFamily="2" charset="2"/>
              <a:buChar char="v"/>
            </a:pPr>
            <a:r>
              <a:rPr lang="en-US" sz="2000" i="1" dirty="0">
                <a:latin typeface="Segoe UI" panose="020B0502040204020203" pitchFamily="34" charset="0"/>
                <a:cs typeface="Segoe UI" panose="020B0502040204020203" pitchFamily="34" charset="0"/>
              </a:rPr>
              <a:t>Highest Crush in a Week:		</a:t>
            </a:r>
            <a:r>
              <a:rPr lang="en-US" sz="2000" b="1" i="1" dirty="0">
                <a:latin typeface="Segoe UI" panose="020B0502040204020203" pitchFamily="34" charset="0"/>
                <a:cs typeface="Segoe UI" panose="020B0502040204020203" pitchFamily="34" charset="0"/>
              </a:rPr>
              <a:t>7.51 L</a:t>
            </a:r>
            <a:r>
              <a:rPr lang="en-US" sz="2000" i="1" dirty="0">
                <a:latin typeface="Segoe UI" panose="020B0502040204020203" pitchFamily="34" charset="0"/>
                <a:cs typeface="Segoe UI" panose="020B0502040204020203" pitchFamily="34" charset="0"/>
              </a:rPr>
              <a:t> </a:t>
            </a:r>
            <a:r>
              <a:rPr lang="en-US" sz="2000" b="1" i="1" dirty="0" err="1">
                <a:latin typeface="Segoe UI" panose="020B0502040204020203" pitchFamily="34" charset="0"/>
                <a:cs typeface="Segoe UI" panose="020B0502040204020203" pitchFamily="34" charset="0"/>
              </a:rPr>
              <a:t>Qtls</a:t>
            </a:r>
            <a:r>
              <a:rPr lang="en-US" sz="2000" b="1" i="1" dirty="0">
                <a:latin typeface="Segoe UI" panose="020B0502040204020203" pitchFamily="34" charset="0"/>
                <a:cs typeface="Segoe UI" panose="020B0502040204020203" pitchFamily="34" charset="0"/>
              </a:rPr>
              <a:t>.</a:t>
            </a:r>
          </a:p>
          <a:p>
            <a:pPr marL="800100" lvl="1" indent="-342900">
              <a:buFont typeface="Wingdings" panose="05000000000000000000" pitchFamily="2" charset="2"/>
              <a:buChar char="v"/>
            </a:pPr>
            <a:r>
              <a:rPr lang="en-US" sz="2000" i="1" dirty="0">
                <a:latin typeface="Segoe UI" panose="020B0502040204020203" pitchFamily="34" charset="0"/>
                <a:cs typeface="Segoe UI" panose="020B0502040204020203" pitchFamily="34" charset="0"/>
              </a:rPr>
              <a:t>Highest Crush in a Month:	</a:t>
            </a:r>
            <a:r>
              <a:rPr lang="en-US" sz="2000" b="1" i="1" dirty="0">
                <a:latin typeface="Segoe UI" panose="020B0502040204020203" pitchFamily="34" charset="0"/>
                <a:cs typeface="Segoe UI" panose="020B0502040204020203" pitchFamily="34" charset="0"/>
              </a:rPr>
              <a:t>32.25</a:t>
            </a:r>
            <a:r>
              <a:rPr lang="en-US" sz="2000" i="1" dirty="0">
                <a:latin typeface="Segoe UI" panose="020B0502040204020203" pitchFamily="34" charset="0"/>
                <a:cs typeface="Segoe UI" panose="020B0502040204020203" pitchFamily="34" charset="0"/>
              </a:rPr>
              <a:t> </a:t>
            </a:r>
            <a:r>
              <a:rPr lang="en-US" sz="2000" b="1" i="1" dirty="0">
                <a:latin typeface="Segoe UI" panose="020B0502040204020203" pitchFamily="34" charset="0"/>
                <a:cs typeface="Segoe UI" panose="020B0502040204020203" pitchFamily="34" charset="0"/>
              </a:rPr>
              <a:t>L</a:t>
            </a:r>
            <a:r>
              <a:rPr lang="en-US" sz="2000" i="1" dirty="0">
                <a:latin typeface="Segoe UI" panose="020B0502040204020203" pitchFamily="34" charset="0"/>
                <a:cs typeface="Segoe UI" panose="020B0502040204020203" pitchFamily="34" charset="0"/>
              </a:rPr>
              <a:t> </a:t>
            </a:r>
            <a:r>
              <a:rPr lang="en-US" sz="2000" b="1" i="1" dirty="0" err="1">
                <a:latin typeface="Segoe UI" panose="020B0502040204020203" pitchFamily="34" charset="0"/>
                <a:cs typeface="Segoe UI" panose="020B0502040204020203" pitchFamily="34" charset="0"/>
              </a:rPr>
              <a:t>Qtls</a:t>
            </a:r>
            <a:r>
              <a:rPr lang="en-US" sz="2000" b="1" i="1" dirty="0">
                <a:latin typeface="Segoe UI" panose="020B0502040204020203" pitchFamily="34" charset="0"/>
                <a:cs typeface="Segoe UI" panose="020B0502040204020203" pitchFamily="34" charset="0"/>
              </a:rPr>
              <a:t>.</a:t>
            </a:r>
          </a:p>
          <a:p>
            <a:pPr lvl="1"/>
            <a:endParaRPr lang="en-US" sz="1900" i="1" dirty="0">
              <a:latin typeface="Segoe UI" panose="020B0502040204020203" pitchFamily="34" charset="0"/>
              <a:cs typeface="Segoe UI" panose="020B0502040204020203" pitchFamily="34" charset="0"/>
            </a:endParaRPr>
          </a:p>
          <a:p>
            <a:pPr lvl="1"/>
            <a:endParaRPr lang="en-US" sz="19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v"/>
            </a:pPr>
            <a:r>
              <a:rPr lang="en-US" sz="1900" i="1" dirty="0">
                <a:latin typeface="Segoe UI" panose="020B0502040204020203" pitchFamily="34" charset="0"/>
                <a:cs typeface="Segoe UI" panose="020B0502040204020203" pitchFamily="34" charset="0"/>
              </a:rPr>
              <a:t>Highest Crush with one edge of Shredder Tips: </a:t>
            </a:r>
            <a:r>
              <a:rPr lang="en-US" sz="1900" b="1" i="1" dirty="0">
                <a:latin typeface="Segoe UI" panose="020B0502040204020203" pitchFamily="34" charset="0"/>
                <a:cs typeface="Segoe UI" panose="020B0502040204020203" pitchFamily="34" charset="0"/>
              </a:rPr>
              <a:t>32.45</a:t>
            </a:r>
            <a:r>
              <a:rPr lang="en-US" sz="1900" i="1" dirty="0">
                <a:latin typeface="Segoe UI" panose="020B0502040204020203" pitchFamily="34" charset="0"/>
                <a:cs typeface="Segoe UI" panose="020B0502040204020203" pitchFamily="34" charset="0"/>
              </a:rPr>
              <a:t> Lakhs </a:t>
            </a:r>
            <a:r>
              <a:rPr lang="en-US" sz="1900" i="1" dirty="0" err="1">
                <a:latin typeface="Segoe UI" panose="020B0502040204020203" pitchFamily="34" charset="0"/>
                <a:cs typeface="Segoe UI" panose="020B0502040204020203" pitchFamily="34" charset="0"/>
              </a:rPr>
              <a:t>Qtls</a:t>
            </a:r>
            <a:r>
              <a:rPr lang="en-US" sz="1900" i="1" dirty="0">
                <a:latin typeface="Segoe UI" panose="020B0502040204020203" pitchFamily="34" charset="0"/>
                <a:cs typeface="Segoe UI" panose="020B0502040204020203" pitchFamily="34" charset="0"/>
              </a:rPr>
              <a:t>. (Total </a:t>
            </a:r>
            <a:r>
              <a:rPr lang="en-US" sz="1900" b="1" i="1" dirty="0">
                <a:latin typeface="Segoe UI" panose="020B0502040204020203" pitchFamily="34" charset="0"/>
                <a:cs typeface="Segoe UI" panose="020B0502040204020203" pitchFamily="34" charset="0"/>
              </a:rPr>
              <a:t>54.24</a:t>
            </a:r>
            <a:r>
              <a:rPr lang="en-US" sz="1900" i="1" dirty="0">
                <a:latin typeface="Segoe UI" panose="020B0502040204020203" pitchFamily="34" charset="0"/>
                <a:cs typeface="Segoe UI" panose="020B0502040204020203" pitchFamily="34" charset="0"/>
              </a:rPr>
              <a:t> with both edges)	</a:t>
            </a:r>
          </a:p>
          <a:p>
            <a:pPr marL="800100" lvl="1" indent="-342900">
              <a:buFont typeface="Wingdings" panose="05000000000000000000" pitchFamily="2" charset="2"/>
              <a:buChar char="v"/>
            </a:pPr>
            <a:endParaRPr lang="en-US" sz="19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v"/>
            </a:pPr>
            <a:r>
              <a:rPr lang="en-US" sz="1900" i="1" dirty="0">
                <a:latin typeface="Segoe UI" panose="020B0502040204020203" pitchFamily="34" charset="0"/>
                <a:cs typeface="Segoe UI" panose="020B0502040204020203" pitchFamily="34" charset="0"/>
              </a:rPr>
              <a:t>December Weekly Average Crush Rate: 1.01 </a:t>
            </a:r>
            <a:r>
              <a:rPr lang="en-US" sz="1200" i="1" dirty="0">
                <a:latin typeface="Segoe UI" panose="020B0502040204020203" pitchFamily="34" charset="0"/>
                <a:cs typeface="Segoe UI" panose="020B0502040204020203" pitchFamily="34" charset="0"/>
              </a:rPr>
              <a:t>(Including Gen Cleaning), </a:t>
            </a:r>
            <a:r>
              <a:rPr lang="en-US" sz="1900" i="1" dirty="0">
                <a:latin typeface="Segoe UI" panose="020B0502040204020203" pitchFamily="34" charset="0"/>
                <a:cs typeface="Segoe UI" panose="020B0502040204020203" pitchFamily="34" charset="0"/>
              </a:rPr>
              <a:t>1.054, 1.063, 1.064, 1.047</a:t>
            </a:r>
          </a:p>
          <a:p>
            <a:pPr marL="800100" lvl="1" indent="-342900">
              <a:buFont typeface="Wingdings" panose="05000000000000000000" pitchFamily="2" charset="2"/>
              <a:buChar char="q"/>
            </a:pPr>
            <a:endParaRPr lang="en-US" sz="19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v"/>
            </a:pPr>
            <a:r>
              <a:rPr lang="en-US" sz="1900" i="1" dirty="0">
                <a:latin typeface="Segoe UI" panose="020B0502040204020203" pitchFamily="34" charset="0"/>
                <a:cs typeface="Segoe UI" panose="020B0502040204020203" pitchFamily="34" charset="0"/>
              </a:rPr>
              <a:t>December Month Average:	</a:t>
            </a:r>
            <a:r>
              <a:rPr lang="en-US" sz="1900" b="1" i="1" dirty="0">
                <a:latin typeface="Segoe UI" panose="020B0502040204020203" pitchFamily="34" charset="0"/>
                <a:cs typeface="Segoe UI" panose="020B0502040204020203" pitchFamily="34" charset="0"/>
              </a:rPr>
              <a:t>104745</a:t>
            </a:r>
            <a:r>
              <a:rPr lang="en-US" sz="1900" i="1" dirty="0">
                <a:latin typeface="Segoe UI" panose="020B0502040204020203" pitchFamily="34" charset="0"/>
                <a:cs typeface="Segoe UI" panose="020B0502040204020203" pitchFamily="34" charset="0"/>
              </a:rPr>
              <a:t> </a:t>
            </a:r>
            <a:r>
              <a:rPr lang="en-US" sz="1900" i="1" dirty="0" err="1">
                <a:latin typeface="Segoe UI" panose="020B0502040204020203" pitchFamily="34" charset="0"/>
                <a:cs typeface="Segoe UI" panose="020B0502040204020203" pitchFamily="34" charset="0"/>
              </a:rPr>
              <a:t>Qtls</a:t>
            </a:r>
            <a:r>
              <a:rPr lang="en-US" sz="1900" i="1" dirty="0">
                <a:latin typeface="Segoe UI" panose="020B0502040204020203" pitchFamily="34" charset="0"/>
                <a:cs typeface="Segoe UI" panose="020B0502040204020203" pitchFamily="34" charset="0"/>
              </a:rPr>
              <a:t> per day</a:t>
            </a:r>
          </a:p>
          <a:p>
            <a:pPr marL="800100" lvl="1" indent="-342900">
              <a:buFont typeface="Wingdings" panose="05000000000000000000" pitchFamily="2" charset="2"/>
              <a:buChar char="q"/>
            </a:pPr>
            <a:endParaRPr lang="en-US" sz="19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q"/>
            </a:pPr>
            <a:endParaRPr lang="en-US" sz="1900" i="1"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v"/>
            </a:pPr>
            <a:r>
              <a:rPr lang="en-US" sz="2000" i="1" dirty="0">
                <a:latin typeface="Segoe UI" panose="020B0502040204020203" pitchFamily="34" charset="0"/>
                <a:cs typeface="Segoe UI" panose="020B0502040204020203" pitchFamily="34" charset="0"/>
              </a:rPr>
              <a:t>	Highest Crush in season 25-26: 1.08 </a:t>
            </a:r>
            <a:r>
              <a:rPr lang="en-US" sz="1400" i="1" dirty="0">
                <a:latin typeface="Segoe UI" panose="020B0502040204020203" pitchFamily="34" charset="0"/>
                <a:cs typeface="Segoe UI" panose="020B0502040204020203" pitchFamily="34" charset="0"/>
              </a:rPr>
              <a:t>(23.11), </a:t>
            </a:r>
            <a:r>
              <a:rPr lang="en-US" sz="2000" i="1" dirty="0">
                <a:latin typeface="Segoe UI" panose="020B0502040204020203" pitchFamily="34" charset="0"/>
                <a:cs typeface="Segoe UI" panose="020B0502040204020203" pitchFamily="34" charset="0"/>
              </a:rPr>
              <a:t>1.085 </a:t>
            </a:r>
            <a:r>
              <a:rPr lang="en-US" sz="1400" i="1" dirty="0">
                <a:latin typeface="Segoe UI" panose="020B0502040204020203" pitchFamily="34" charset="0"/>
                <a:cs typeface="Segoe UI" panose="020B0502040204020203" pitchFamily="34" charset="0"/>
              </a:rPr>
              <a:t>(29.11) </a:t>
            </a:r>
            <a:r>
              <a:rPr lang="en-US" i="1" dirty="0">
                <a:latin typeface="Segoe UI" panose="020B0502040204020203" pitchFamily="34" charset="0"/>
                <a:cs typeface="Segoe UI" panose="020B0502040204020203" pitchFamily="34" charset="0"/>
              </a:rPr>
              <a:t>,</a:t>
            </a:r>
            <a:r>
              <a:rPr lang="en-US" sz="2000" i="1" dirty="0">
                <a:latin typeface="Segoe UI" panose="020B0502040204020203" pitchFamily="34" charset="0"/>
                <a:cs typeface="Segoe UI" panose="020B0502040204020203" pitchFamily="34" charset="0"/>
              </a:rPr>
              <a:t>1</a:t>
            </a:r>
            <a:r>
              <a:rPr lang="en-US" i="1" dirty="0">
                <a:latin typeface="Segoe UI" panose="020B0502040204020203" pitchFamily="34" charset="0"/>
                <a:cs typeface="Segoe UI" panose="020B0502040204020203" pitchFamily="34" charset="0"/>
              </a:rPr>
              <a:t>.</a:t>
            </a:r>
            <a:r>
              <a:rPr lang="en-US" sz="2000" i="1" dirty="0">
                <a:latin typeface="Segoe UI" panose="020B0502040204020203" pitchFamily="34" charset="0"/>
                <a:cs typeface="Segoe UI" panose="020B0502040204020203" pitchFamily="34" charset="0"/>
              </a:rPr>
              <a:t>091 </a:t>
            </a:r>
            <a:r>
              <a:rPr lang="en-US" sz="1400" i="1" dirty="0">
                <a:latin typeface="Segoe UI" panose="020B0502040204020203" pitchFamily="34" charset="0"/>
                <a:cs typeface="Segoe UI" panose="020B0502040204020203" pitchFamily="34" charset="0"/>
              </a:rPr>
              <a:t>(02.12.), </a:t>
            </a:r>
            <a:r>
              <a:rPr lang="en-US" sz="2000" i="1" dirty="0">
                <a:latin typeface="Segoe UI" panose="020B0502040204020203" pitchFamily="34" charset="0"/>
                <a:cs typeface="Segoe UI" panose="020B0502040204020203" pitchFamily="34" charset="0"/>
              </a:rPr>
              <a:t>1.07 </a:t>
            </a:r>
            <a:r>
              <a:rPr lang="en-US" sz="1400" i="1" dirty="0">
                <a:latin typeface="Segoe UI" panose="020B0502040204020203" pitchFamily="34" charset="0"/>
                <a:cs typeface="Segoe UI" panose="020B0502040204020203" pitchFamily="34" charset="0"/>
              </a:rPr>
              <a:t>(13.12), </a:t>
            </a:r>
            <a:r>
              <a:rPr lang="en-US" sz="2000" i="1" dirty="0">
                <a:latin typeface="Segoe UI" panose="020B0502040204020203" pitchFamily="34" charset="0"/>
                <a:cs typeface="Segoe UI" panose="020B0502040204020203" pitchFamily="34" charset="0"/>
              </a:rPr>
              <a:t>1.075 </a:t>
            </a:r>
            <a:r>
              <a:rPr lang="en-US" sz="1400" i="1" dirty="0">
                <a:latin typeface="Segoe UI" panose="020B0502040204020203" pitchFamily="34" charset="0"/>
                <a:cs typeface="Segoe UI" panose="020B0502040204020203" pitchFamily="34" charset="0"/>
              </a:rPr>
              <a:t>(16.12)</a:t>
            </a:r>
          </a:p>
          <a:p>
            <a:pPr lvl="8"/>
            <a:r>
              <a:rPr lang="en-US" sz="1400" i="1" dirty="0">
                <a:latin typeface="Segoe UI" panose="020B0502040204020203" pitchFamily="34" charset="0"/>
                <a:cs typeface="Segoe UI" panose="020B0502040204020203" pitchFamily="34" charset="0"/>
              </a:rPr>
              <a:t>              </a:t>
            </a:r>
            <a:r>
              <a:rPr lang="en-US" sz="2000" i="1" dirty="0">
                <a:latin typeface="Segoe UI" panose="020B0502040204020203" pitchFamily="34" charset="0"/>
                <a:cs typeface="Segoe UI" panose="020B0502040204020203" pitchFamily="34" charset="0"/>
              </a:rPr>
              <a:t>1.075</a:t>
            </a:r>
            <a:r>
              <a:rPr lang="en-US" sz="1400" i="1" dirty="0">
                <a:latin typeface="Segoe UI" panose="020B0502040204020203" pitchFamily="34" charset="0"/>
                <a:cs typeface="Segoe UI" panose="020B0502040204020203" pitchFamily="34" charset="0"/>
              </a:rPr>
              <a:t> (22.12), </a:t>
            </a:r>
            <a:r>
              <a:rPr lang="en-US" sz="2000" i="1" dirty="0">
                <a:latin typeface="Segoe UI" panose="020B0502040204020203" pitchFamily="34" charset="0"/>
                <a:cs typeface="Segoe UI" panose="020B0502040204020203" pitchFamily="34" charset="0"/>
              </a:rPr>
              <a:t>1.07</a:t>
            </a:r>
            <a:r>
              <a:rPr lang="en-US" sz="1400" i="1" dirty="0">
                <a:latin typeface="Segoe UI" panose="020B0502040204020203" pitchFamily="34" charset="0"/>
                <a:cs typeface="Segoe UI" panose="020B0502040204020203" pitchFamily="34" charset="0"/>
              </a:rPr>
              <a:t> (23.12), </a:t>
            </a:r>
            <a:r>
              <a:rPr lang="en-US" sz="2000" i="1" dirty="0">
                <a:latin typeface="Segoe UI" panose="020B0502040204020203" pitchFamily="34" charset="0"/>
                <a:cs typeface="Segoe UI" panose="020B0502040204020203" pitchFamily="34" charset="0"/>
              </a:rPr>
              <a:t>1.10</a:t>
            </a:r>
            <a:r>
              <a:rPr lang="en-US" sz="1400" i="1" dirty="0">
                <a:latin typeface="Segoe UI" panose="020B0502040204020203" pitchFamily="34" charset="0"/>
                <a:cs typeface="Segoe UI" panose="020B0502040204020203" pitchFamily="34" charset="0"/>
              </a:rPr>
              <a:t> (24.12), </a:t>
            </a:r>
            <a:r>
              <a:rPr lang="en-US" sz="2000" i="1" dirty="0">
                <a:latin typeface="Segoe UI" panose="020B0502040204020203" pitchFamily="34" charset="0"/>
                <a:cs typeface="Segoe UI" panose="020B0502040204020203" pitchFamily="34" charset="0"/>
              </a:rPr>
              <a:t>1.07 </a:t>
            </a:r>
            <a:r>
              <a:rPr lang="en-US" sz="1400" i="1" dirty="0">
                <a:latin typeface="Segoe UI" panose="020B0502040204020203" pitchFamily="34" charset="0"/>
                <a:cs typeface="Segoe UI" panose="020B0502040204020203" pitchFamily="34" charset="0"/>
              </a:rPr>
              <a:t>(25.12), </a:t>
            </a:r>
            <a:r>
              <a:rPr lang="en-US" sz="2000" i="1" dirty="0">
                <a:latin typeface="Segoe UI" panose="020B0502040204020203" pitchFamily="34" charset="0"/>
                <a:cs typeface="Segoe UI" panose="020B0502040204020203" pitchFamily="34" charset="0"/>
              </a:rPr>
              <a:t>1.075</a:t>
            </a:r>
            <a:r>
              <a:rPr lang="en-US" sz="1400" i="1" dirty="0">
                <a:latin typeface="Segoe UI" panose="020B0502040204020203" pitchFamily="34" charset="0"/>
                <a:cs typeface="Segoe UI" panose="020B0502040204020203" pitchFamily="34" charset="0"/>
              </a:rPr>
              <a:t> (271.2), </a:t>
            </a:r>
            <a:r>
              <a:rPr lang="en-US" sz="2000" i="1" dirty="0">
                <a:latin typeface="Segoe UI" panose="020B0502040204020203" pitchFamily="34" charset="0"/>
                <a:cs typeface="Segoe UI" panose="020B0502040204020203" pitchFamily="34" charset="0"/>
              </a:rPr>
              <a:t>1.08</a:t>
            </a:r>
            <a:r>
              <a:rPr lang="en-US" sz="1400" i="1" dirty="0">
                <a:latin typeface="Segoe UI" panose="020B0502040204020203" pitchFamily="34" charset="0"/>
                <a:cs typeface="Segoe UI" panose="020B0502040204020203" pitchFamily="34" charset="0"/>
              </a:rPr>
              <a:t> (30.12)</a:t>
            </a:r>
          </a:p>
          <a:p>
            <a:r>
              <a:rPr lang="en-US" sz="1600" dirty="0">
                <a:latin typeface="Segoe UI" panose="020B0502040204020203" pitchFamily="34" charset="0"/>
                <a:cs typeface="Segoe UI" panose="020B0502040204020203" pitchFamily="34" charset="0"/>
              </a:rPr>
              <a:t>	</a:t>
            </a:r>
            <a:endParaRPr lang="en-US" sz="1400" b="1" i="1" dirty="0">
              <a:solidFill>
                <a:srgbClr val="0070C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26954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41</a:t>
            </a:fld>
            <a:endParaRPr lang="en-US" dirty="0"/>
          </a:p>
        </p:txBody>
      </p:sp>
      <p:sp>
        <p:nvSpPr>
          <p:cNvPr id="3" name="TextBox 4"/>
          <p:cNvSpPr txBox="1">
            <a:spLocks noChangeArrowheads="1"/>
          </p:cNvSpPr>
          <p:nvPr/>
        </p:nvSpPr>
        <p:spPr bwMode="auto">
          <a:xfrm>
            <a:off x="2231034" y="84892"/>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General Observations of the Week </a:t>
            </a:r>
            <a:endParaRPr lang="en-IN" dirty="0"/>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8" name="Table 5">
            <a:extLst>
              <a:ext uri="{FF2B5EF4-FFF2-40B4-BE49-F238E27FC236}">
                <a16:creationId xmlns:a16="http://schemas.microsoft.com/office/drawing/2014/main" id="{E09E6883-2703-9D77-B3CA-39D9AE9F77BD}"/>
              </a:ext>
            </a:extLst>
          </p:cNvPr>
          <p:cNvGraphicFramePr>
            <a:graphicFrameLocks noGrp="1"/>
          </p:cNvGraphicFramePr>
          <p:nvPr/>
        </p:nvGraphicFramePr>
        <p:xfrm>
          <a:off x="228601" y="4626371"/>
          <a:ext cx="11734798" cy="1676400"/>
        </p:xfrm>
        <a:graphic>
          <a:graphicData uri="http://schemas.openxmlformats.org/drawingml/2006/table">
            <a:tbl>
              <a:tblPr firstRow="1" bandRow="1">
                <a:tableStyleId>{5C22544A-7EE6-4342-B048-85BDC9FD1C3A}</a:tableStyleId>
              </a:tblPr>
              <a:tblGrid>
                <a:gridCol w="4247701">
                  <a:extLst>
                    <a:ext uri="{9D8B030D-6E8A-4147-A177-3AD203B41FA5}">
                      <a16:colId xmlns:a16="http://schemas.microsoft.com/office/drawing/2014/main" val="3889048054"/>
                    </a:ext>
                  </a:extLst>
                </a:gridCol>
                <a:gridCol w="2104651">
                  <a:extLst>
                    <a:ext uri="{9D8B030D-6E8A-4147-A177-3AD203B41FA5}">
                      <a16:colId xmlns:a16="http://schemas.microsoft.com/office/drawing/2014/main" val="3374905877"/>
                    </a:ext>
                  </a:extLst>
                </a:gridCol>
                <a:gridCol w="1759135">
                  <a:extLst>
                    <a:ext uri="{9D8B030D-6E8A-4147-A177-3AD203B41FA5}">
                      <a16:colId xmlns:a16="http://schemas.microsoft.com/office/drawing/2014/main" val="2422154425"/>
                    </a:ext>
                  </a:extLst>
                </a:gridCol>
                <a:gridCol w="1708606">
                  <a:extLst>
                    <a:ext uri="{9D8B030D-6E8A-4147-A177-3AD203B41FA5}">
                      <a16:colId xmlns:a16="http://schemas.microsoft.com/office/drawing/2014/main" val="1917891858"/>
                    </a:ext>
                  </a:extLst>
                </a:gridCol>
                <a:gridCol w="1914705">
                  <a:extLst>
                    <a:ext uri="{9D8B030D-6E8A-4147-A177-3AD203B41FA5}">
                      <a16:colId xmlns:a16="http://schemas.microsoft.com/office/drawing/2014/main" val="2177121396"/>
                    </a:ext>
                  </a:extLst>
                </a:gridCol>
              </a:tblGrid>
              <a:tr h="274836">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Particulars</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2">
                  <a:txBody>
                    <a:bodyPr/>
                    <a:lstStyle/>
                    <a:p>
                      <a:pPr algn="ctr"/>
                      <a:r>
                        <a:rPr lang="en-IN" sz="1600" dirty="0">
                          <a:latin typeface="Segoe UI" panose="020B0502040204020203" pitchFamily="34" charset="0"/>
                          <a:cs typeface="Segoe UI" panose="020B0502040204020203" pitchFamily="34" charset="0"/>
                        </a:rPr>
                        <a:t>Weekly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pPr algn="ctr"/>
                      <a:endParaRPr lang="en-IN"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060"/>
                    </a:solidFill>
                  </a:tcPr>
                </a:tc>
                <a:tc gridSpan="2">
                  <a:txBody>
                    <a:bodyPr/>
                    <a:lstStyle/>
                    <a:p>
                      <a:pPr algn="ctr"/>
                      <a:r>
                        <a:rPr lang="en-IN" sz="1600" dirty="0">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IN" dirty="0"/>
                    </a:p>
                  </a:txBody>
                  <a:tcPr/>
                </a:tc>
                <a:extLst>
                  <a:ext uri="{0D108BD9-81ED-4DB2-BD59-A6C34878D82A}">
                    <a16:rowId xmlns:a16="http://schemas.microsoft.com/office/drawing/2014/main" val="3837872547"/>
                  </a:ext>
                </a:extLst>
              </a:tr>
              <a:tr h="274836">
                <a:tc>
                  <a:txBody>
                    <a:bodyPr/>
                    <a:lstStyle/>
                    <a:p>
                      <a:pPr lvl="1"/>
                      <a:endParaRPr lang="en-IN" sz="16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SN.  25-26</a:t>
                      </a:r>
                      <a:endParaRPr lang="en-IN" sz="16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SN.  24-25</a:t>
                      </a:r>
                      <a:endParaRPr lang="en-IN" sz="16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SN.  25-26</a:t>
                      </a:r>
                      <a:endParaRPr lang="en-IN" sz="16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SN.  24-25</a:t>
                      </a:r>
                      <a:endParaRPr lang="en-IN" sz="16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56579646"/>
                  </a:ext>
                </a:extLst>
              </a:tr>
              <a:tr h="274836">
                <a:tc>
                  <a:txBody>
                    <a:bodyPr/>
                    <a:lstStyle/>
                    <a:p>
                      <a:pPr lvl="1" algn="l" fontAlgn="ctr"/>
                      <a:r>
                        <a:rPr lang="en-US" sz="1600" b="0" i="0" u="none" strike="noStrike" dirty="0">
                          <a:solidFill>
                            <a:schemeClr val="tx1"/>
                          </a:solidFill>
                          <a:effectLst/>
                          <a:latin typeface="Segoe UI" panose="020B0502040204020203" pitchFamily="34" charset="0"/>
                          <a:cs typeface="Segoe UI" panose="020B0502040204020203" pitchFamily="34" charset="0"/>
                        </a:rPr>
                        <a:t>Hours Worked</a:t>
                      </a:r>
                      <a:endParaRPr lang="en-IN" sz="1600" b="0" i="0" u="none" strike="noStrike" dirty="0">
                        <a:solidFill>
                          <a:schemeClr val="tx1"/>
                        </a:solidFill>
                        <a:effectLst/>
                        <a:latin typeface="Segoe UI" panose="020B0502040204020203" pitchFamily="34" charset="0"/>
                        <a:cs typeface="Segoe UI" panose="020B0502040204020203" pitchFamily="34" charset="0"/>
                      </a:endParaRPr>
                    </a:p>
                  </a:txBody>
                  <a:tcPr marL="7145" marR="7145" marT="71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dirty="0">
                          <a:solidFill>
                            <a:srgbClr val="0070C0"/>
                          </a:solidFill>
                          <a:latin typeface="Segoe UI" panose="020B0502040204020203" pitchFamily="34" charset="0"/>
                          <a:cs typeface="Segoe UI" panose="020B0502040204020203" pitchFamily="34" charset="0"/>
                        </a:rPr>
                        <a:t>156.07</a:t>
                      </a:r>
                      <a:endParaRPr lang="en-IN" sz="16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153.37</a:t>
                      </a:r>
                      <a:endParaRPr lang="en-IN" sz="16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1" dirty="0">
                          <a:solidFill>
                            <a:srgbClr val="0070C0"/>
                          </a:solidFill>
                          <a:latin typeface="Segoe UI" panose="020B0502040204020203" pitchFamily="34" charset="0"/>
                          <a:cs typeface="Segoe UI" panose="020B0502040204020203" pitchFamily="34" charset="0"/>
                        </a:rPr>
                        <a:t>1645.42</a:t>
                      </a:r>
                      <a:endParaRPr lang="en-IN" sz="16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1641.58</a:t>
                      </a:r>
                      <a:endParaRPr lang="en-IN" sz="16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17293604"/>
                  </a:ext>
                </a:extLst>
              </a:tr>
              <a:tr h="274836">
                <a:tc>
                  <a:txBody>
                    <a:bodyPr/>
                    <a:lstStyle/>
                    <a:p>
                      <a:pPr lvl="1" algn="l" fontAlgn="ctr"/>
                      <a:r>
                        <a:rPr lang="en-US" sz="1600" b="0" i="0" u="none" strike="noStrike" kern="1200" dirty="0">
                          <a:solidFill>
                            <a:schemeClr val="tx1"/>
                          </a:solidFill>
                          <a:effectLst/>
                          <a:latin typeface="Segoe UI" panose="020B0502040204020203" pitchFamily="34" charset="0"/>
                          <a:ea typeface="+mn-ea"/>
                          <a:cs typeface="Segoe UI" panose="020B0502040204020203" pitchFamily="34" charset="0"/>
                        </a:rPr>
                        <a:t>Hours Available</a:t>
                      </a:r>
                      <a:endParaRPr lang="en-IN" sz="1600" b="0" i="0" u="none" strike="noStrike" kern="1200" dirty="0">
                        <a:solidFill>
                          <a:schemeClr val="tx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dirty="0">
                          <a:solidFill>
                            <a:srgbClr val="0070C0"/>
                          </a:solidFill>
                          <a:latin typeface="Segoe UI" panose="020B0502040204020203" pitchFamily="34" charset="0"/>
                          <a:cs typeface="Segoe UI" panose="020B0502040204020203" pitchFamily="34" charset="0"/>
                        </a:rPr>
                        <a:t>168.00</a:t>
                      </a:r>
                      <a:endParaRPr lang="en-IN" sz="16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168.00</a:t>
                      </a:r>
                      <a:endParaRPr lang="en-IN" sz="16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1" dirty="0">
                          <a:solidFill>
                            <a:srgbClr val="0070C0"/>
                          </a:solidFill>
                          <a:latin typeface="Segoe UI" panose="020B0502040204020203" pitchFamily="34" charset="0"/>
                          <a:cs typeface="Segoe UI" panose="020B0502040204020203" pitchFamily="34" charset="0"/>
                        </a:rPr>
                        <a:t>1680.00</a:t>
                      </a:r>
                      <a:endParaRPr lang="en-IN" sz="16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1680.00</a:t>
                      </a:r>
                      <a:endParaRPr lang="en-IN" sz="16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3560231"/>
                  </a:ext>
                </a:extLst>
              </a:tr>
              <a:tr h="274836">
                <a:tc>
                  <a:txBody>
                    <a:bodyPr/>
                    <a:lstStyle/>
                    <a:p>
                      <a:pPr marL="457200" lvl="1" algn="l" defTabSz="914400" rtl="0" eaLnBrk="1" fontAlgn="b" latinLnBrk="0" hangingPunct="1"/>
                      <a:r>
                        <a:rPr lang="en-US" sz="1600" b="0" i="0" u="none" strike="noStrike" kern="1200" dirty="0">
                          <a:solidFill>
                            <a:schemeClr val="tx1"/>
                          </a:solidFill>
                          <a:effectLst/>
                          <a:latin typeface="Segoe UI" panose="020B0502040204020203" pitchFamily="34" charset="0"/>
                          <a:ea typeface="+mn-ea"/>
                          <a:cs typeface="Segoe UI" panose="020B0502040204020203" pitchFamily="34" charset="0"/>
                        </a:rPr>
                        <a:t> Hours Utilized (%)</a:t>
                      </a:r>
                    </a:p>
                  </a:txBody>
                  <a:tcPr marL="7144" marR="7144"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dirty="0">
                          <a:solidFill>
                            <a:srgbClr val="0070C0"/>
                          </a:solidFill>
                          <a:latin typeface="Segoe UI" panose="020B0502040204020203" pitchFamily="34" charset="0"/>
                          <a:cs typeface="Segoe UI" panose="020B0502040204020203" pitchFamily="34" charset="0"/>
                        </a:rPr>
                        <a:t>92.93</a:t>
                      </a:r>
                      <a:endParaRPr lang="en-IN" sz="16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91.44</a:t>
                      </a:r>
                      <a:endParaRPr lang="en-IN" sz="16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1" dirty="0">
                          <a:solidFill>
                            <a:srgbClr val="0070C0"/>
                          </a:solidFill>
                          <a:latin typeface="Segoe UI" panose="020B0502040204020203" pitchFamily="34" charset="0"/>
                          <a:cs typeface="Segoe UI" panose="020B0502040204020203" pitchFamily="34" charset="0"/>
                        </a:rPr>
                        <a:t>97.96</a:t>
                      </a:r>
                      <a:endParaRPr lang="en-IN" sz="16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97.74</a:t>
                      </a:r>
                      <a:endParaRPr lang="en-IN" sz="16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35008429"/>
                  </a:ext>
                </a:extLst>
              </a:tr>
            </a:tbl>
          </a:graphicData>
        </a:graphic>
      </p:graphicFrame>
      <p:sp>
        <p:nvSpPr>
          <p:cNvPr id="4" name="TextBox 4">
            <a:extLst>
              <a:ext uri="{FF2B5EF4-FFF2-40B4-BE49-F238E27FC236}">
                <a16:creationId xmlns:a16="http://schemas.microsoft.com/office/drawing/2014/main" id="{106DA1C1-0EBD-EED8-AC07-88C62600A6A2}"/>
              </a:ext>
            </a:extLst>
          </p:cNvPr>
          <p:cNvSpPr txBox="1">
            <a:spLocks noChangeArrowheads="1"/>
          </p:cNvSpPr>
          <p:nvPr/>
        </p:nvSpPr>
        <p:spPr bwMode="auto">
          <a:xfrm>
            <a:off x="266701" y="1142999"/>
            <a:ext cx="11658598" cy="3048001"/>
          </a:xfrm>
          <a:prstGeom prst="rect">
            <a:avLst/>
          </a:prstGeom>
        </p:spPr>
        <p:txBody>
          <a:bodyPr vert="horz" lIns="91440" tIns="45720" rIns="91440" bIns="45720" rtlCol="0" anchor="t">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pPr marL="342900" indent="-342900" algn="l">
              <a:buFont typeface="Wingdings" panose="05000000000000000000" pitchFamily="2" charset="2"/>
              <a:buChar char="v"/>
            </a:pPr>
            <a:r>
              <a:rPr lang="en-US" sz="1800" b="0" dirty="0"/>
              <a:t>Last week Operation was new experience, 1</a:t>
            </a:r>
            <a:r>
              <a:rPr lang="en-US" sz="1800" b="0" baseline="30000" dirty="0"/>
              <a:t>st</a:t>
            </a:r>
            <a:r>
              <a:rPr lang="en-US" sz="1800" b="0" dirty="0"/>
              <a:t> time operated above 25 L </a:t>
            </a:r>
            <a:r>
              <a:rPr lang="en-US" sz="1800" b="0" dirty="0" err="1"/>
              <a:t>Qtls</a:t>
            </a:r>
            <a:r>
              <a:rPr lang="en-US" sz="1800" b="0" dirty="0"/>
              <a:t> with one edge of Tips. Total 32.45 Lakhs </a:t>
            </a:r>
            <a:r>
              <a:rPr lang="en-US" sz="1800" b="0" dirty="0" err="1"/>
              <a:t>Qtls</a:t>
            </a:r>
            <a:r>
              <a:rPr lang="en-US" sz="1800" b="0" dirty="0"/>
              <a:t>. cane crushed with one edge.</a:t>
            </a:r>
          </a:p>
          <a:p>
            <a:pPr marL="342900" indent="-342900" algn="l">
              <a:buFont typeface="Wingdings" panose="05000000000000000000" pitchFamily="2" charset="2"/>
              <a:buChar char="v"/>
            </a:pPr>
            <a:r>
              <a:rPr lang="en-US" sz="1800" b="0" dirty="0"/>
              <a:t>PI after 25 lakhs </a:t>
            </a:r>
            <a:r>
              <a:rPr lang="en-US" sz="1800" b="0" dirty="0" err="1"/>
              <a:t>Qtls</a:t>
            </a:r>
            <a:r>
              <a:rPr lang="en-US" sz="1800" b="0" dirty="0"/>
              <a:t>. Cane Crushed was 90 ( 25.12) &amp; PI After crush of 31 Lakhs </a:t>
            </a:r>
            <a:r>
              <a:rPr lang="en-US" sz="1800" b="0" dirty="0" err="1"/>
              <a:t>Qtls</a:t>
            </a:r>
            <a:r>
              <a:rPr lang="en-US" sz="1800" b="0" dirty="0"/>
              <a:t> was 89.29 (02.01.26)</a:t>
            </a:r>
          </a:p>
          <a:p>
            <a:pPr marL="342900" indent="-342900" algn="l">
              <a:buFont typeface="Wingdings" panose="05000000000000000000" pitchFamily="2" charset="2"/>
              <a:buChar char="v"/>
            </a:pPr>
            <a:r>
              <a:rPr lang="en-IN" sz="1800" b="0" dirty="0"/>
              <a:t>Maximum Load on shredder up to 118x2 on dated 01.01.26</a:t>
            </a:r>
          </a:p>
          <a:p>
            <a:pPr algn="l"/>
            <a:endParaRPr lang="en-IN" sz="1800" b="0" dirty="0"/>
          </a:p>
          <a:p>
            <a:pPr marL="342900" indent="-342900" algn="l">
              <a:buFont typeface="Wingdings" panose="05000000000000000000" pitchFamily="2" charset="2"/>
              <a:buChar char="v"/>
            </a:pPr>
            <a:r>
              <a:rPr lang="en-IN" sz="1800" b="0" dirty="0"/>
              <a:t>General Cleaning was done on 03.01.26. Planned for 4 Hrs but completed in 8 Hrs</a:t>
            </a:r>
          </a:p>
          <a:p>
            <a:pPr lvl="1"/>
            <a:r>
              <a:rPr lang="en-IN" sz="1600" dirty="0">
                <a:latin typeface="Segoe UI" panose="020B0502040204020203" pitchFamily="34" charset="0"/>
                <a:cs typeface="Segoe UI" panose="020B0502040204020203" pitchFamily="34" charset="0"/>
              </a:rPr>
              <a:t>	Reason of delay (Crushing stopped at 10.01 am)</a:t>
            </a:r>
          </a:p>
          <a:p>
            <a:pPr marL="1200150" lvl="2" indent="-285750">
              <a:buFont typeface="Wingdings" panose="05000000000000000000" pitchFamily="2" charset="2"/>
              <a:buChar char="§"/>
            </a:pPr>
            <a:r>
              <a:rPr lang="en-IN" sz="1600" b="0" dirty="0">
                <a:latin typeface="Segoe UI" panose="020B0502040204020203" pitchFamily="34" charset="0"/>
                <a:cs typeface="Segoe UI" panose="020B0502040204020203" pitchFamily="34" charset="0"/>
              </a:rPr>
              <a:t>Planned to replace Tips but side hammer also found wear out. Tips was replaced at 1 Pm, hammer replacement is about 2 hrs Jobs. </a:t>
            </a:r>
          </a:p>
          <a:p>
            <a:pPr marL="1200150" lvl="2" indent="-285750">
              <a:buFont typeface="Wingdings" panose="05000000000000000000" pitchFamily="2" charset="2"/>
              <a:buChar char="§"/>
            </a:pPr>
            <a:r>
              <a:rPr lang="en-IN" sz="1600" dirty="0">
                <a:latin typeface="Segoe UI" panose="020B0502040204020203" pitchFamily="34" charset="0"/>
                <a:cs typeface="Segoe UI" panose="020B0502040204020203" pitchFamily="34" charset="0"/>
              </a:rPr>
              <a:t>EOT crane out of order from 1.15 pm – 3.30 pm, work was completed with low speed crane.</a:t>
            </a:r>
            <a:endParaRPr lang="en-IN" sz="1600" b="0" dirty="0">
              <a:latin typeface="Segoe UI" panose="020B0502040204020203" pitchFamily="34" charset="0"/>
              <a:cs typeface="Segoe UI" panose="020B0502040204020203" pitchFamily="34" charset="0"/>
            </a:endParaRPr>
          </a:p>
          <a:p>
            <a:pPr algn="l"/>
            <a:endParaRPr lang="en-IN" sz="1800" b="0" dirty="0"/>
          </a:p>
        </p:txBody>
      </p:sp>
    </p:spTree>
    <p:extLst>
      <p:ext uri="{BB962C8B-B14F-4D97-AF65-F5344CB8AC3E}">
        <p14:creationId xmlns:p14="http://schemas.microsoft.com/office/powerpoint/2010/main" val="4111615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42</a:t>
            </a:fld>
            <a:endParaRPr lang="en-US" dirty="0"/>
          </a:p>
        </p:txBody>
      </p:sp>
      <p:sp>
        <p:nvSpPr>
          <p:cNvPr id="3" name="TextBox 4"/>
          <p:cNvSpPr txBox="1">
            <a:spLocks noChangeArrowheads="1"/>
          </p:cNvSpPr>
          <p:nvPr/>
        </p:nvSpPr>
        <p:spPr bwMode="auto">
          <a:xfrm>
            <a:off x="2209799" y="269558"/>
            <a:ext cx="7848600" cy="492443"/>
          </a:xfrm>
          <a:prstGeom prst="rect">
            <a:avLst/>
          </a:prstGeom>
        </p:spPr>
        <p:txBody>
          <a:bodyPr vert="horz" lIns="91440" tIns="45720" rIns="91440" bIns="45720" rtlCol="0" anchor="ctr">
            <a:normAutofit fontScale="82500" lnSpcReduction="100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dirty="0"/>
              <a:t>Key Operational Parameter- Current Season Vs Last Season</a:t>
            </a: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4" name="Table 5">
            <a:extLst>
              <a:ext uri="{FF2B5EF4-FFF2-40B4-BE49-F238E27FC236}">
                <a16:creationId xmlns:a16="http://schemas.microsoft.com/office/drawing/2014/main" id="{AA007A90-1D92-4641-B89F-432FB850FF48}"/>
              </a:ext>
            </a:extLst>
          </p:cNvPr>
          <p:cNvGraphicFramePr>
            <a:graphicFrameLocks noGrp="1"/>
          </p:cNvGraphicFramePr>
          <p:nvPr/>
        </p:nvGraphicFramePr>
        <p:xfrm>
          <a:off x="533399" y="914400"/>
          <a:ext cx="11020024" cy="5410196"/>
        </p:xfrm>
        <a:graphic>
          <a:graphicData uri="http://schemas.openxmlformats.org/drawingml/2006/table">
            <a:tbl>
              <a:tblPr firstRow="1" bandRow="1">
                <a:tableStyleId>{5C22544A-7EE6-4342-B048-85BDC9FD1C3A}</a:tableStyleId>
              </a:tblPr>
              <a:tblGrid>
                <a:gridCol w="4267201">
                  <a:extLst>
                    <a:ext uri="{9D8B030D-6E8A-4147-A177-3AD203B41FA5}">
                      <a16:colId xmlns:a16="http://schemas.microsoft.com/office/drawing/2014/main" val="3889048054"/>
                    </a:ext>
                  </a:extLst>
                </a:gridCol>
                <a:gridCol w="1676400">
                  <a:extLst>
                    <a:ext uri="{9D8B030D-6E8A-4147-A177-3AD203B41FA5}">
                      <a16:colId xmlns:a16="http://schemas.microsoft.com/office/drawing/2014/main" val="3374905877"/>
                    </a:ext>
                  </a:extLst>
                </a:gridCol>
                <a:gridCol w="1676400">
                  <a:extLst>
                    <a:ext uri="{9D8B030D-6E8A-4147-A177-3AD203B41FA5}">
                      <a16:colId xmlns:a16="http://schemas.microsoft.com/office/drawing/2014/main" val="947118304"/>
                    </a:ext>
                  </a:extLst>
                </a:gridCol>
                <a:gridCol w="1752600">
                  <a:extLst>
                    <a:ext uri="{9D8B030D-6E8A-4147-A177-3AD203B41FA5}">
                      <a16:colId xmlns:a16="http://schemas.microsoft.com/office/drawing/2014/main" val="1917891858"/>
                    </a:ext>
                  </a:extLst>
                </a:gridCol>
                <a:gridCol w="1647423">
                  <a:extLst>
                    <a:ext uri="{9D8B030D-6E8A-4147-A177-3AD203B41FA5}">
                      <a16:colId xmlns:a16="http://schemas.microsoft.com/office/drawing/2014/main" val="2177121396"/>
                    </a:ext>
                  </a:extLst>
                </a:gridCol>
              </a:tblGrid>
              <a:tr h="395915">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Particulars</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2">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Week</a:t>
                      </a:r>
                      <a:r>
                        <a:rPr lang="en-IN" sz="2000" b="1" dirty="0">
                          <a:latin typeface="Segoe UI" panose="020B0502040204020203" pitchFamily="34" charset="0"/>
                          <a:cs typeface="Segoe UI" panose="020B0502040204020203" pitchFamily="34" charset="0"/>
                        </a:rPr>
                        <a:t>ly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1800" b="1" dirty="0">
                        <a:latin typeface="Segoe UI" panose="020B0502040204020203" pitchFamily="34" charset="0"/>
                        <a:cs typeface="Segoe UI"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2">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To date</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dirty="0"/>
                    </a:p>
                  </a:txBody>
                  <a:tcPr/>
                </a:tc>
                <a:extLst>
                  <a:ext uri="{0D108BD9-81ED-4DB2-BD59-A6C34878D82A}">
                    <a16:rowId xmlns:a16="http://schemas.microsoft.com/office/drawing/2014/main" val="3837872547"/>
                  </a:ext>
                </a:extLst>
              </a:tr>
              <a:tr h="651608">
                <a:tc>
                  <a:txBody>
                    <a:bodyPr/>
                    <a:lstStyle/>
                    <a:p>
                      <a:pPr algn="ctr">
                        <a:lnSpc>
                          <a:spcPts val="1500"/>
                        </a:lnSpc>
                      </a:pP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solidFill>
                            <a:schemeClr val="tx1"/>
                          </a:solidFill>
                          <a:latin typeface="Segoe UI" panose="020B0502040204020203" pitchFamily="34" charset="0"/>
                          <a:cs typeface="Segoe UI" panose="020B0502040204020203" pitchFamily="34" charset="0"/>
                        </a:rPr>
                        <a:t>SN 25-26</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kern="1200" dirty="0">
                          <a:solidFill>
                            <a:schemeClr val="tx1"/>
                          </a:solidFill>
                          <a:latin typeface="Segoe UI" panose="020B0502040204020203" pitchFamily="34" charset="0"/>
                          <a:ea typeface="+mn-ea"/>
                          <a:cs typeface="Segoe UI" panose="020B0502040204020203" pitchFamily="34" charset="0"/>
                        </a:rPr>
                        <a:t>SN 24-25</a:t>
                      </a:r>
                      <a:endParaRPr lang="en-IN" sz="2000" b="1" kern="1200" dirty="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solidFill>
                            <a:schemeClr val="tx1"/>
                          </a:solidFill>
                          <a:latin typeface="Segoe UI" panose="020B0502040204020203" pitchFamily="34" charset="0"/>
                          <a:cs typeface="Segoe UI" panose="020B0502040204020203" pitchFamily="34" charset="0"/>
                        </a:rPr>
                        <a:t>SN 25-26</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500"/>
                        </a:lnSpc>
                      </a:pPr>
                      <a:r>
                        <a:rPr lang="en-US" sz="2000" b="1" dirty="0">
                          <a:solidFill>
                            <a:schemeClr val="tx1"/>
                          </a:solidFill>
                          <a:latin typeface="Segoe UI" panose="020B0502040204020203" pitchFamily="34" charset="0"/>
                          <a:cs typeface="Segoe UI" panose="020B0502040204020203" pitchFamily="34" charset="0"/>
                        </a:rPr>
                        <a:t>SN 24-25</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56579646"/>
                  </a:ext>
                </a:extLst>
              </a:tr>
              <a:tr h="543603">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 Cane Crushed (In Qtls.)</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691500</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656700</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7005700</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6438900</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293604"/>
                  </a:ext>
                </a:extLst>
              </a:tr>
              <a:tr h="543603">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 Rate of Crush</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98786</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93814</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100081</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91984</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560231"/>
                  </a:ext>
                </a:extLst>
              </a:tr>
              <a:tr h="543603">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chemeClr val="tx1"/>
                          </a:solidFill>
                          <a:effectLst/>
                          <a:latin typeface="Segoe UI" panose="020B0502040204020203" pitchFamily="34" charset="0"/>
                          <a:cs typeface="Segoe UI" panose="020B0502040204020203" pitchFamily="34" charset="0"/>
                        </a:rPr>
                        <a:t> Pol</a:t>
                      </a:r>
                      <a:r>
                        <a:rPr lang="en-IN" sz="2000" b="0" i="0" u="none" strike="noStrike" baseline="0" dirty="0">
                          <a:solidFill>
                            <a:schemeClr val="tx1"/>
                          </a:solidFill>
                          <a:effectLst/>
                          <a:latin typeface="Segoe UI" panose="020B0502040204020203" pitchFamily="34" charset="0"/>
                          <a:cs typeface="Segoe UI" panose="020B0502040204020203" pitchFamily="34" charset="0"/>
                        </a:rPr>
                        <a:t> % Bagasse</a:t>
                      </a:r>
                      <a:endParaRPr lang="en-IN" sz="2000" b="0" i="0" u="none" strike="noStrike" dirty="0">
                        <a:solidFill>
                          <a:schemeClr val="tx1"/>
                        </a:solidFill>
                        <a:effectLst/>
                        <a:latin typeface="Segoe UI" panose="020B0502040204020203" pitchFamily="34" charset="0"/>
                        <a:cs typeface="Segoe UI" panose="020B0502040204020203" pitchFamily="34" charset="0"/>
                      </a:endParaRP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1.71</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1.74</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1.75</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1.77</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5008429"/>
                  </a:ext>
                </a:extLst>
              </a:tr>
              <a:tr h="557452">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 Loss in Bagasse % Cane</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0.49</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0.47</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0.49</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0.49</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786092"/>
                  </a:ext>
                </a:extLst>
              </a:tr>
              <a:tr h="543603">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 Moisture</a:t>
                      </a:r>
                      <a:r>
                        <a:rPr lang="en-IN" sz="2000" b="0" i="0" u="none" strike="noStrike" baseline="0" dirty="0">
                          <a:solidFill>
                            <a:schemeClr val="tx1"/>
                          </a:solidFill>
                          <a:effectLst/>
                          <a:latin typeface="Segoe UI" panose="020B0502040204020203" pitchFamily="34" charset="0"/>
                          <a:cs typeface="Segoe UI" panose="020B0502040204020203" pitchFamily="34" charset="0"/>
                        </a:rPr>
                        <a:t> % Bagasse</a:t>
                      </a:r>
                      <a:endParaRPr lang="en-IN" sz="2000" b="0" i="0" u="none" strike="noStrike" dirty="0">
                        <a:solidFill>
                          <a:schemeClr val="tx1"/>
                        </a:solidFill>
                        <a:effectLst/>
                        <a:latin typeface="Segoe UI" panose="020B0502040204020203" pitchFamily="34" charset="0"/>
                        <a:cs typeface="Segoe UI" panose="020B0502040204020203" pitchFamily="34" charset="0"/>
                      </a:endParaRP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50.09</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49.70</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50.13</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50.18</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3245321"/>
                  </a:ext>
                </a:extLst>
              </a:tr>
              <a:tr h="543603">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chemeClr val="tx1"/>
                          </a:solidFill>
                          <a:effectLst/>
                          <a:latin typeface="Segoe UI" panose="020B0502040204020203" pitchFamily="34" charset="0"/>
                          <a:cs typeface="Segoe UI" panose="020B0502040204020203" pitchFamily="34" charset="0"/>
                        </a:rPr>
                        <a:t> Total</a:t>
                      </a:r>
                      <a:r>
                        <a:rPr lang="en-IN" sz="2000" b="0" i="0" u="none" strike="noStrike" baseline="0" dirty="0">
                          <a:solidFill>
                            <a:schemeClr val="tx1"/>
                          </a:solidFill>
                          <a:effectLst/>
                          <a:latin typeface="Segoe UI" panose="020B0502040204020203" pitchFamily="34" charset="0"/>
                          <a:cs typeface="Segoe UI" panose="020B0502040204020203" pitchFamily="34" charset="0"/>
                        </a:rPr>
                        <a:t> Power kw/ Ton  of cane </a:t>
                      </a:r>
                      <a:endParaRPr lang="en-IN" sz="2000" b="0" i="0" u="none" strike="noStrike" dirty="0">
                        <a:solidFill>
                          <a:schemeClr val="tx1"/>
                        </a:solidFill>
                        <a:effectLst/>
                        <a:latin typeface="Segoe UI" panose="020B0502040204020203" pitchFamily="34" charset="0"/>
                        <a:cs typeface="Segoe UI" panose="020B0502040204020203" pitchFamily="34" charset="0"/>
                      </a:endParaRP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32.84</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lnSpc>
                          <a:spcPts val="800"/>
                        </a:lnSpc>
                      </a:pPr>
                      <a:r>
                        <a:rPr lang="en-US" sz="2000" b="1" kern="1200" dirty="0">
                          <a:solidFill>
                            <a:schemeClr val="tx1"/>
                          </a:solidFill>
                          <a:latin typeface="Segoe UI" panose="020B0502040204020203" pitchFamily="34" charset="0"/>
                          <a:ea typeface="+mn-ea"/>
                          <a:cs typeface="Segoe UI" panose="020B0502040204020203" pitchFamily="34" charset="0"/>
                        </a:rPr>
                        <a:t>32.37</a:t>
                      </a:r>
                      <a:endParaRPr lang="en-IN" sz="2000" b="1" kern="1200" dirty="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32.19</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US" sz="2000" b="1" kern="1200" dirty="0">
                          <a:solidFill>
                            <a:schemeClr val="tx1"/>
                          </a:solidFill>
                          <a:latin typeface="Segoe UI" panose="020B0502040204020203" pitchFamily="34" charset="0"/>
                          <a:ea typeface="+mn-ea"/>
                          <a:cs typeface="Segoe UI" panose="020B0502040204020203" pitchFamily="34" charset="0"/>
                        </a:rPr>
                        <a:t>32.93</a:t>
                      </a:r>
                      <a:endParaRPr lang="en-IN" sz="2000" b="1" kern="1200" dirty="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076318"/>
                  </a:ext>
                </a:extLst>
              </a:tr>
              <a:tr h="543603">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Total Power MWH (Sugar)</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kern="1200" dirty="0">
                          <a:solidFill>
                            <a:srgbClr val="009A46"/>
                          </a:solidFill>
                          <a:latin typeface="Segoe UI" panose="020B0502040204020203" pitchFamily="34" charset="0"/>
                          <a:ea typeface="+mn-ea"/>
                          <a:cs typeface="Segoe UI" panose="020B0502040204020203" pitchFamily="34" charset="0"/>
                        </a:rPr>
                        <a:t>11.37</a:t>
                      </a:r>
                      <a:endParaRPr lang="en-IN" sz="2000" b="1" kern="1200" dirty="0">
                        <a:solidFill>
                          <a:srgbClr val="009A46"/>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lnSpc>
                          <a:spcPts val="800"/>
                        </a:lnSpc>
                      </a:pPr>
                      <a:r>
                        <a:rPr lang="en-US" sz="2000" b="1" kern="1200" dirty="0">
                          <a:solidFill>
                            <a:schemeClr val="tx1"/>
                          </a:solidFill>
                          <a:latin typeface="Segoe UI" panose="020B0502040204020203" pitchFamily="34" charset="0"/>
                          <a:ea typeface="+mn-ea"/>
                          <a:cs typeface="Segoe UI" panose="020B0502040204020203" pitchFamily="34" charset="0"/>
                        </a:rPr>
                        <a:t>10.43</a:t>
                      </a:r>
                      <a:endParaRPr lang="en-IN" sz="2000" b="1" kern="1200" dirty="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kern="1200" dirty="0">
                          <a:solidFill>
                            <a:srgbClr val="009A46"/>
                          </a:solidFill>
                          <a:latin typeface="Segoe UI" panose="020B0502040204020203" pitchFamily="34" charset="0"/>
                          <a:ea typeface="+mn-ea"/>
                          <a:cs typeface="Segoe UI" panose="020B0502040204020203" pitchFamily="34" charset="0"/>
                        </a:rPr>
                        <a:t>10.99</a:t>
                      </a:r>
                      <a:endParaRPr lang="en-IN" sz="2000" b="1" kern="1200" dirty="0">
                        <a:solidFill>
                          <a:srgbClr val="009A46"/>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US" sz="2000" b="1" kern="1200" dirty="0">
                          <a:solidFill>
                            <a:schemeClr val="tx1"/>
                          </a:solidFill>
                          <a:latin typeface="Segoe UI" panose="020B0502040204020203" pitchFamily="34" charset="0"/>
                          <a:ea typeface="+mn-ea"/>
                          <a:cs typeface="Segoe UI" panose="020B0502040204020203" pitchFamily="34" charset="0"/>
                        </a:rPr>
                        <a:t>10.04</a:t>
                      </a:r>
                      <a:endParaRPr lang="en-IN" sz="2000" b="1" kern="1200" dirty="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7158068"/>
                  </a:ext>
                </a:extLst>
              </a:tr>
              <a:tr h="543603">
                <a:tc>
                  <a:txBody>
                    <a:bodyPr/>
                    <a:lstStyle/>
                    <a:p>
                      <a:pPr marL="0" algn="ctr" defTabSz="914400" rtl="0" eaLnBrk="1" fontAlgn="b" latinLnBrk="0" hangingPunct="1"/>
                      <a:r>
                        <a:rPr lang="en-US" sz="2000" b="0" i="0" u="none" strike="noStrike" kern="1200" dirty="0">
                          <a:solidFill>
                            <a:schemeClr val="tx1"/>
                          </a:solidFill>
                          <a:effectLst/>
                          <a:latin typeface="Segoe UI" panose="020B0502040204020203" pitchFamily="34" charset="0"/>
                          <a:ea typeface="+mn-ea"/>
                          <a:cs typeface="Segoe UI" panose="020B0502040204020203" pitchFamily="34" charset="0"/>
                        </a:rPr>
                        <a:t>Lubricant  Consumption.</a:t>
                      </a:r>
                    </a:p>
                  </a:txBody>
                  <a:tcPr marL="7144" marR="7144" marT="71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0.04</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0.04</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0.04</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0.04</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513776"/>
                  </a:ext>
                </a:extLst>
              </a:tr>
            </a:tbl>
          </a:graphicData>
        </a:graphic>
      </p:graphicFrame>
    </p:spTree>
    <p:extLst>
      <p:ext uri="{BB962C8B-B14F-4D97-AF65-F5344CB8AC3E}">
        <p14:creationId xmlns:p14="http://schemas.microsoft.com/office/powerpoint/2010/main" val="213644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18AE0-0CF4-39D0-DC3A-2A88B1A796F8}"/>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C654B2CA-CBD1-F179-32B4-A51FA53D7B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096B0BAF-836E-128A-D3AD-5C8E6DDC572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A0136D04-D1FA-8C0D-E274-A6512C5C096E}"/>
              </a:ext>
            </a:extLst>
          </p:cNvPr>
          <p:cNvGraphicFramePr>
            <a:graphicFrameLocks noGrp="1"/>
          </p:cNvGraphicFramePr>
          <p:nvPr/>
        </p:nvGraphicFramePr>
        <p:xfrm>
          <a:off x="533401" y="965769"/>
          <a:ext cx="11219842" cy="5669280"/>
        </p:xfrm>
        <a:graphic>
          <a:graphicData uri="http://schemas.openxmlformats.org/drawingml/2006/table">
            <a:tbl>
              <a:tblPr firstRow="1" bandRow="1">
                <a:tableStyleId>{17292A2E-F333-43FB-9621-5CBBE7FDCDCB}</a:tableStyleId>
              </a:tblPr>
              <a:tblGrid>
                <a:gridCol w="730205">
                  <a:extLst>
                    <a:ext uri="{9D8B030D-6E8A-4147-A177-3AD203B41FA5}">
                      <a16:colId xmlns:a16="http://schemas.microsoft.com/office/drawing/2014/main" val="1134127867"/>
                    </a:ext>
                  </a:extLst>
                </a:gridCol>
                <a:gridCol w="3994194">
                  <a:extLst>
                    <a:ext uri="{9D8B030D-6E8A-4147-A177-3AD203B41FA5}">
                      <a16:colId xmlns:a16="http://schemas.microsoft.com/office/drawing/2014/main" val="242691244"/>
                    </a:ext>
                  </a:extLst>
                </a:gridCol>
                <a:gridCol w="1524000">
                  <a:extLst>
                    <a:ext uri="{9D8B030D-6E8A-4147-A177-3AD203B41FA5}">
                      <a16:colId xmlns:a16="http://schemas.microsoft.com/office/drawing/2014/main" val="1421071108"/>
                    </a:ext>
                  </a:extLst>
                </a:gridCol>
                <a:gridCol w="2057400">
                  <a:extLst>
                    <a:ext uri="{9D8B030D-6E8A-4147-A177-3AD203B41FA5}">
                      <a16:colId xmlns:a16="http://schemas.microsoft.com/office/drawing/2014/main" val="2397359096"/>
                    </a:ext>
                  </a:extLst>
                </a:gridCol>
                <a:gridCol w="1411179">
                  <a:extLst>
                    <a:ext uri="{9D8B030D-6E8A-4147-A177-3AD203B41FA5}">
                      <a16:colId xmlns:a16="http://schemas.microsoft.com/office/drawing/2014/main" val="4129526585"/>
                    </a:ext>
                  </a:extLst>
                </a:gridCol>
                <a:gridCol w="1502864">
                  <a:extLst>
                    <a:ext uri="{9D8B030D-6E8A-4147-A177-3AD203B41FA5}">
                      <a16:colId xmlns:a16="http://schemas.microsoft.com/office/drawing/2014/main" val="2389135580"/>
                    </a:ext>
                  </a:extLst>
                </a:gridCol>
              </a:tblGrid>
              <a:tr h="555247">
                <a:tc>
                  <a:txBody>
                    <a:bodyPr/>
                    <a:lstStyle/>
                    <a:p>
                      <a:pPr algn="ctr"/>
                      <a:r>
                        <a:rPr lang="en-US" sz="1400" dirty="0">
                          <a:solidFill>
                            <a:srgbClr val="002060"/>
                          </a:solidFill>
                          <a:latin typeface="Segoe UI" panose="020B0502040204020203" pitchFamily="34" charset="0"/>
                          <a:cs typeface="Segoe UI" panose="020B0502040204020203" pitchFamily="34" charset="0"/>
                        </a:rPr>
                        <a:t>S.No.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a:r>
                        <a:rPr lang="en-US" sz="1400" dirty="0">
                          <a:solidFill>
                            <a:srgbClr val="002060"/>
                          </a:solidFill>
                          <a:latin typeface="Segoe UI" panose="020B0502040204020203" pitchFamily="34" charset="0"/>
                          <a:cs typeface="Segoe UI" panose="020B0502040204020203" pitchFamily="34" charset="0"/>
                        </a:rPr>
                        <a:t>Capacity Utilization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kern="1200" dirty="0">
                          <a:solidFill>
                            <a:srgbClr val="002060"/>
                          </a:solidFill>
                          <a:latin typeface="Segoe UI" panose="020B0502040204020203" pitchFamily="34" charset="0"/>
                          <a:ea typeface="+mn-ea"/>
                          <a:cs typeface="Segoe UI" panose="020B0502040204020203" pitchFamily="34" charset="0"/>
                        </a:rPr>
                        <a:t>Target </a:t>
                      </a:r>
                    </a:p>
                    <a:p>
                      <a:pPr algn="ctr"/>
                      <a:r>
                        <a:rPr lang="en-US" sz="1400" b="1" kern="1200" dirty="0">
                          <a:solidFill>
                            <a:srgbClr val="002060"/>
                          </a:solidFill>
                          <a:latin typeface="Segoe UI" panose="020B0502040204020203" pitchFamily="34" charset="0"/>
                          <a:ea typeface="+mn-ea"/>
                          <a:cs typeface="Segoe UI" panose="020B0502040204020203" pitchFamily="34" charset="0"/>
                        </a:rPr>
                        <a:t>2025-26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kern="1200" dirty="0">
                          <a:solidFill>
                            <a:srgbClr val="002060"/>
                          </a:solidFill>
                          <a:latin typeface="Segoe UI" panose="020B0502040204020203" pitchFamily="34" charset="0"/>
                          <a:ea typeface="+mn-ea"/>
                          <a:cs typeface="Segoe UI" panose="020B0502040204020203" pitchFamily="34" charset="0"/>
                        </a:rPr>
                        <a:t>Current Week. 28.12.25 to 03.01.2026)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kern="1200" dirty="0">
                          <a:solidFill>
                            <a:srgbClr val="002060"/>
                          </a:solidFill>
                          <a:latin typeface="Segoe UI" panose="020B0502040204020203" pitchFamily="34" charset="0"/>
                          <a:ea typeface="+mn-ea"/>
                          <a:cs typeface="Segoe UI" panose="020B0502040204020203" pitchFamily="34" charset="0"/>
                        </a:rPr>
                        <a:t>Last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kern="1200" dirty="0">
                          <a:solidFill>
                            <a:srgbClr val="002060"/>
                          </a:solidFill>
                          <a:latin typeface="Segoe UI" panose="020B0502040204020203" pitchFamily="34" charset="0"/>
                          <a:ea typeface="+mn-ea"/>
                          <a:cs typeface="Segoe UI" panose="020B0502040204020203" pitchFamily="34" charset="0"/>
                        </a:rPr>
                        <a:t>Till Date</a:t>
                      </a:r>
                    </a:p>
                    <a:p>
                      <a:pPr algn="ctr"/>
                      <a:r>
                        <a:rPr lang="en-US" sz="1400" b="1" kern="1200" dirty="0">
                          <a:solidFill>
                            <a:srgbClr val="002060"/>
                          </a:solidFill>
                          <a:latin typeface="Segoe UI" panose="020B0502040204020203" pitchFamily="34" charset="0"/>
                          <a:ea typeface="+mn-ea"/>
                          <a:cs typeface="Segoe UI" panose="020B0502040204020203" pitchFamily="34" charset="0"/>
                        </a:rPr>
                        <a:t>(03.01.2026)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303020">
                <a:tc>
                  <a:txBody>
                    <a:bodyPr/>
                    <a:lstStyle/>
                    <a:p>
                      <a:pPr algn="ctr"/>
                      <a:r>
                        <a:rPr lang="en-US" sz="1600" dirty="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Cane Crushed (LQ) (192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IN" sz="1600" b="1" i="0" u="none" strike="noStrike" kern="1200" dirty="0">
                          <a:solidFill>
                            <a:srgbClr val="00B0F0"/>
                          </a:solidFill>
                          <a:effectLst/>
                          <a:latin typeface="Segoe UI" panose="020B0502040204020203" pitchFamily="34" charset="0"/>
                          <a:ea typeface="+mn-ea"/>
                          <a:cs typeface="+mn-cs"/>
                        </a:rPr>
                        <a:t>179.00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chemeClr val="tx1"/>
                          </a:solidFill>
                          <a:effectLst/>
                          <a:latin typeface="Segoe UI" panose="020B0502040204020203" pitchFamily="34" charset="0"/>
                        </a:rPr>
                        <a:t>6.915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rgbClr val="009A46"/>
                          </a:solidFill>
                          <a:effectLst/>
                          <a:latin typeface="Segoe UI" panose="020B0502040204020203" pitchFamily="34" charset="0"/>
                        </a:rPr>
                        <a:t>7.51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chemeClr val="tx1"/>
                          </a:solidFill>
                          <a:effectLst/>
                          <a:latin typeface="Segoe UI" panose="020B0502040204020203" pitchFamily="34" charset="0"/>
                        </a:rPr>
                        <a:t>70.057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812070"/>
                  </a:ext>
                </a:extLst>
              </a:tr>
              <a:tr h="303020">
                <a:tc>
                  <a:txBody>
                    <a:bodyPr/>
                    <a:lstStyle/>
                    <a:p>
                      <a:pPr algn="ctr"/>
                      <a:r>
                        <a:rPr lang="en-US" sz="1600" dirty="0">
                          <a:latin typeface="Segoe UI" panose="020B0502040204020203" pitchFamily="34" charset="0"/>
                          <a:cs typeface="Segoe UI" panose="020B0502040204020203"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Hours </a:t>
                      </a:r>
                      <a:r>
                        <a:rPr lang="en-US" sz="1600" b="0" i="0" u="none" strike="noStrike" kern="1200" dirty="0">
                          <a:solidFill>
                            <a:srgbClr val="000000"/>
                          </a:solidFill>
                          <a:effectLst/>
                          <a:latin typeface="Segoe UI" panose="020B0502040204020203" pitchFamily="34" charset="0"/>
                          <a:ea typeface="+mn-ea"/>
                          <a:cs typeface="Segoe UI" panose="020B0502040204020203" pitchFamily="34" charset="0"/>
                        </a:rPr>
                        <a:t>Utilized (%)</a:t>
                      </a:r>
                      <a:endParaRPr lang="en-IN" sz="16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i="0" u="none" strike="noStrike" kern="1200" dirty="0">
                          <a:solidFill>
                            <a:srgbClr val="00B0F0"/>
                          </a:solidFill>
                          <a:effectLst/>
                          <a:latin typeface="Segoe UI" panose="020B0502040204020203" pitchFamily="34" charset="0"/>
                          <a:ea typeface="+mn-ea"/>
                          <a:cs typeface="+mn-cs"/>
                        </a:rPr>
                        <a:t>99.17</a:t>
                      </a:r>
                      <a:endParaRPr lang="en-US" sz="1600" b="1" i="0" u="none" strike="noStrike" kern="1200" dirty="0">
                        <a:solidFill>
                          <a:srgbClr val="00B0F0"/>
                        </a:solidFill>
                        <a:effectLst/>
                        <a:latin typeface="Segoe UI"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92.93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9A46"/>
                          </a:solidFill>
                          <a:effectLst/>
                          <a:latin typeface="Segoe UI" panose="020B0502040204020203" pitchFamily="34" charset="0"/>
                          <a:ea typeface="+mn-ea"/>
                          <a:cs typeface="+mn-cs"/>
                        </a:rPr>
                        <a:t>99.68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97.96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7629181"/>
                  </a:ext>
                </a:extLst>
              </a:tr>
              <a:tr h="303020">
                <a:tc>
                  <a:txBody>
                    <a:bodyPr/>
                    <a:lstStyle/>
                    <a:p>
                      <a:pPr algn="ctr"/>
                      <a:r>
                        <a:rPr lang="en-US" sz="1600" dirty="0">
                          <a:latin typeface="Segoe UI" panose="020B0502040204020203" pitchFamily="34" charset="0"/>
                          <a:cs typeface="Segoe UI" panose="020B0502040204020203"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Downtime (Hrs.)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B0F0"/>
                          </a:solidFill>
                          <a:effectLst/>
                          <a:latin typeface="Segoe UI" panose="020B0502040204020203" pitchFamily="34" charset="0"/>
                          <a:ea typeface="+mn-ea"/>
                          <a:cs typeface="+mn-cs"/>
                        </a:rPr>
                        <a:t>72.00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3.53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9A46"/>
                          </a:solidFill>
                          <a:effectLst/>
                          <a:latin typeface="Segoe UI" panose="020B0502040204020203" pitchFamily="34" charset="0"/>
                          <a:ea typeface="+mn-ea"/>
                          <a:cs typeface="+mn-cs"/>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19.02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5225471"/>
                  </a:ext>
                </a:extLst>
              </a:tr>
              <a:tr h="303020">
                <a:tc>
                  <a:txBody>
                    <a:bodyPr/>
                    <a:lstStyle/>
                    <a:p>
                      <a:pPr algn="ctr"/>
                      <a:r>
                        <a:rPr lang="en-US" sz="1600" dirty="0">
                          <a:latin typeface="Segoe UI" panose="020B0502040204020203" pitchFamily="34" charset="0"/>
                          <a:cs typeface="Segoe UI" panose="020B0502040204020203"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Planned Stoppage (Hrs.)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B0F0"/>
                          </a:solidFill>
                          <a:effectLst/>
                          <a:latin typeface="Segoe UI" panose="020B0502040204020203" pitchFamily="34" charset="0"/>
                          <a:ea typeface="+mn-ea"/>
                          <a:cs typeface="+mn-cs"/>
                        </a:rPr>
                        <a:t>48.00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9A46"/>
                          </a:solidFill>
                          <a:effectLst/>
                          <a:latin typeface="Segoe UI" panose="020B0502040204020203" pitchFamily="34" charset="0"/>
                          <a:ea typeface="+mn-ea"/>
                          <a:cs typeface="+mn-cs"/>
                        </a:rPr>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18.08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2994462"/>
                  </a:ext>
                </a:extLst>
              </a:tr>
              <a:tr h="303020">
                <a:tc>
                  <a:txBody>
                    <a:bodyPr/>
                    <a:lstStyle/>
                    <a:p>
                      <a:pPr algn="ctr"/>
                      <a:r>
                        <a:rPr lang="en-US" sz="1600" dirty="0">
                          <a:latin typeface="Segoe UI" panose="020B0502040204020203" pitchFamily="34" charset="0"/>
                          <a:cs typeface="Segoe UI" panose="020B0502040204020203"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Forced Shutdown (Hrs.)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B0F0"/>
                          </a:solidFill>
                          <a:effectLst/>
                          <a:latin typeface="Segoe UI" panose="020B0502040204020203" pitchFamily="34" charset="0"/>
                          <a:ea typeface="+mn-ea"/>
                          <a:cs typeface="+mn-cs"/>
                        </a:rPr>
                        <a:t>24.00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3.53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9A46"/>
                          </a:solidFill>
                          <a:effectLst/>
                          <a:latin typeface="Segoe UI" panose="020B0502040204020203" pitchFamily="34" charset="0"/>
                          <a:ea typeface="+mn-ea"/>
                          <a:cs typeface="+mn-cs"/>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13.14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4564970"/>
                  </a:ext>
                </a:extLst>
              </a:tr>
              <a:tr h="523398">
                <a:tc>
                  <a:txBody>
                    <a:bodyPr/>
                    <a:lstStyle/>
                    <a:p>
                      <a:pPr algn="ctr"/>
                      <a:r>
                        <a:rPr lang="en-US" sz="1600" dirty="0">
                          <a:latin typeface="Segoe UI" panose="020B0502040204020203" pitchFamily="34" charset="0"/>
                          <a:cs typeface="Segoe UI" panose="020B0502040204020203"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Capacity Utilization in Uptime @ 1 LQ / Day Base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1" u="none" strike="noStrike" dirty="0">
                          <a:solidFill>
                            <a:srgbClr val="00B0F0"/>
                          </a:solidFill>
                          <a:effectLst/>
                          <a:latin typeface="Segoe UI" panose="020B0502040204020203" pitchFamily="34" charset="0"/>
                          <a:cs typeface="Segoe UI" panose="020B0502040204020203" pitchFamily="34" charset="0"/>
                        </a:rPr>
                        <a:t>94.71</a:t>
                      </a:r>
                      <a:endParaRPr lang="en-IN" sz="1600" b="1" i="0" u="none" strike="noStrike" dirty="0">
                        <a:solidFill>
                          <a:srgbClr val="00B0F0"/>
                        </a:solidFill>
                        <a:effectLst/>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106.31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9A46"/>
                          </a:solidFill>
                          <a:effectLst/>
                          <a:latin typeface="Segoe UI" panose="020B0502040204020203" pitchFamily="34" charset="0"/>
                          <a:ea typeface="+mn-ea"/>
                          <a:cs typeface="+mn-cs"/>
                        </a:rPr>
                        <a:t>107.63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kern="1200" dirty="0">
                          <a:solidFill>
                            <a:schemeClr val="tx1"/>
                          </a:solidFill>
                          <a:effectLst/>
                          <a:latin typeface="Segoe UI" panose="020B0502040204020203" pitchFamily="34" charset="0"/>
                          <a:ea typeface="+mn-ea"/>
                          <a:cs typeface="+mn-cs"/>
                        </a:rPr>
                        <a:t>102.17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2451406"/>
                  </a:ext>
                </a:extLst>
              </a:tr>
              <a:tr h="303020">
                <a:tc>
                  <a:txBody>
                    <a:bodyPr/>
                    <a:lstStyle/>
                    <a:p>
                      <a:pPr algn="ctr"/>
                      <a:r>
                        <a:rPr lang="en-US" sz="1600" dirty="0">
                          <a:latin typeface="Segoe UI" panose="020B0502040204020203" pitchFamily="34" charset="0"/>
                          <a:cs typeface="Segoe UI" panose="020B0502040204020203"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Capacity Utilization incl. Stoppage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u="none" strike="noStrike" kern="1200" dirty="0">
                          <a:solidFill>
                            <a:srgbClr val="00B0F0"/>
                          </a:solidFill>
                          <a:effectLst/>
                          <a:latin typeface="Segoe UI" panose="020B0502040204020203" pitchFamily="34" charset="0"/>
                          <a:ea typeface="+mn-ea"/>
                          <a:cs typeface="Segoe UI" panose="020B0502040204020203" pitchFamily="34" charset="0"/>
                        </a:rPr>
                        <a:t>93.22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98.79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9A46"/>
                          </a:solidFill>
                          <a:effectLst/>
                          <a:latin typeface="Segoe UI" panose="020B0502040204020203" pitchFamily="34" charset="0"/>
                          <a:ea typeface="+mn-ea"/>
                          <a:cs typeface="+mn-cs"/>
                        </a:rPr>
                        <a:t>107.29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kern="1200" dirty="0">
                          <a:solidFill>
                            <a:schemeClr val="tx1"/>
                          </a:solidFill>
                          <a:effectLst/>
                          <a:latin typeface="Segoe UI" panose="020B0502040204020203" pitchFamily="34" charset="0"/>
                          <a:ea typeface="+mn-ea"/>
                          <a:cs typeface="+mn-cs"/>
                        </a:rPr>
                        <a:t>100.08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5320552"/>
                  </a:ext>
                </a:extLst>
              </a:tr>
              <a:tr h="303020">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a:r>
                        <a:rPr lang="en-US" sz="1600" b="1" dirty="0">
                          <a:solidFill>
                            <a:srgbClr val="002060"/>
                          </a:solidFill>
                          <a:latin typeface="Segoe UI" panose="020B0502040204020203" pitchFamily="34" charset="0"/>
                          <a:cs typeface="Segoe UI" panose="020B0502040204020203" pitchFamily="34" charset="0"/>
                        </a:rPr>
                        <a:t>Quality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rgbClr val="00B0F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rgbClr val="00206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4053413"/>
                  </a:ext>
                </a:extLst>
              </a:tr>
              <a:tr h="303020">
                <a:tc>
                  <a:txBody>
                    <a:bodyPr/>
                    <a:lstStyle/>
                    <a:p>
                      <a:pPr algn="ctr"/>
                      <a:r>
                        <a:rPr lang="en-US" sz="1600" dirty="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Pol % Bagasse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kern="1200" dirty="0">
                          <a:solidFill>
                            <a:srgbClr val="00B0F0"/>
                          </a:solidFill>
                          <a:latin typeface="Segoe UI" panose="020B0502040204020203" pitchFamily="34" charset="0"/>
                          <a:ea typeface="+mn-ea"/>
                          <a:cs typeface="Segoe UI" panose="020B0502040204020203" pitchFamily="34" charset="0"/>
                        </a:rPr>
                        <a:t>1.65 - 1.70</a:t>
                      </a:r>
                      <a:endParaRPr lang="en-US" sz="1600" b="1" kern="1200" dirty="0">
                        <a:solidFill>
                          <a:srgbClr val="00B0F0"/>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1.71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009A46"/>
                          </a:solidFill>
                          <a:latin typeface="Segoe UI" panose="020B0502040204020203" pitchFamily="34" charset="0"/>
                          <a:cs typeface="Segoe UI" panose="020B0502040204020203" pitchFamily="34" charset="0"/>
                        </a:rPr>
                        <a:t>1.71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1.75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337206"/>
                  </a:ext>
                </a:extLst>
              </a:tr>
              <a:tr h="303020">
                <a:tc>
                  <a:txBody>
                    <a:bodyPr/>
                    <a:lstStyle/>
                    <a:p>
                      <a:pPr algn="ctr"/>
                      <a:r>
                        <a:rPr lang="en-US" sz="1600" dirty="0">
                          <a:latin typeface="Segoe UI" panose="020B0502040204020203" pitchFamily="34" charset="0"/>
                          <a:cs typeface="Segoe UI" panose="020B0502040204020203"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Moisture % Bagasse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rgbClr val="00B0F0"/>
                          </a:solidFill>
                          <a:latin typeface="Segoe UI" panose="020B0502040204020203" pitchFamily="34" charset="0"/>
                          <a:ea typeface="+mn-ea"/>
                          <a:cs typeface="Segoe UI" panose="020B0502040204020203" pitchFamily="34" charset="0"/>
                        </a:rPr>
                        <a:t>49 - 49.5</a:t>
                      </a:r>
                      <a:endParaRPr lang="en-US" sz="1600" b="1" kern="1200" dirty="0">
                        <a:solidFill>
                          <a:srgbClr val="00B0F0"/>
                        </a:solidFill>
                        <a:latin typeface="Segoe UI" panose="020B0502040204020203" pitchFamily="34" charset="0"/>
                        <a:ea typeface="+mn-ea"/>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chemeClr val="tx1"/>
                          </a:solidFill>
                          <a:effectLst/>
                          <a:latin typeface="Segoe UI" panose="020B0502040204020203" pitchFamily="34" charset="0"/>
                        </a:rPr>
                        <a:t>50.09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rgbClr val="009A46"/>
                          </a:solidFill>
                          <a:effectLst/>
                          <a:latin typeface="Segoe UI" panose="020B0502040204020203" pitchFamily="34" charset="0"/>
                        </a:rPr>
                        <a:t>50.14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chemeClr val="tx1"/>
                          </a:solidFill>
                          <a:effectLst/>
                          <a:latin typeface="Segoe UI" panose="020B0502040204020203" pitchFamily="34" charset="0"/>
                        </a:rPr>
                        <a:t>50.13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7307069"/>
                  </a:ext>
                </a:extLst>
              </a:tr>
              <a:tr h="303020">
                <a:tc>
                  <a:txBody>
                    <a:bodyPr/>
                    <a:lstStyle/>
                    <a:p>
                      <a:pPr algn="ctr"/>
                      <a:endParaRPr lang="en-US" sz="16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Consumption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endParaRPr lang="en-US" sz="1600" b="1" kern="1200" dirty="0">
                        <a:solidFill>
                          <a:srgbClr val="00B0F0"/>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95211199"/>
                  </a:ext>
                </a:extLst>
              </a:tr>
              <a:tr h="303020">
                <a:tc>
                  <a:txBody>
                    <a:bodyPr/>
                    <a:lstStyle/>
                    <a:p>
                      <a:pPr algn="ctr"/>
                      <a:r>
                        <a:rPr lang="en-US" sz="1600" dirty="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Steam Consumption (KG/</a:t>
                      </a:r>
                      <a:r>
                        <a:rPr lang="en-US" sz="1600" dirty="0" err="1">
                          <a:latin typeface="Segoe UI" panose="020B0502040204020203" pitchFamily="34" charset="0"/>
                          <a:cs typeface="Segoe UI" panose="020B0502040204020203" pitchFamily="34" charset="0"/>
                        </a:rPr>
                        <a:t>Qtl</a:t>
                      </a:r>
                      <a:r>
                        <a:rPr lang="en-US" sz="1600" dirty="0">
                          <a:latin typeface="Segoe UI" panose="020B0502040204020203" pitchFamily="34" charset="0"/>
                          <a:cs typeface="Segoe UI" panose="020B0502040204020203" pitchFamily="34" charset="0"/>
                        </a:rPr>
                        <a:t> Cane)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600" b="1" kern="1200" dirty="0">
                          <a:solidFill>
                            <a:srgbClr val="00B0F0"/>
                          </a:solidFill>
                          <a:latin typeface="Segoe UI" panose="020B0502040204020203" pitchFamily="34" charset="0"/>
                          <a:ea typeface="+mn-ea"/>
                          <a:cs typeface="Segoe UI" panose="020B0502040204020203" pitchFamily="34" charset="0"/>
                        </a:rPr>
                        <a:t>5.0-6.0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5.13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009A46"/>
                          </a:solidFill>
                          <a:latin typeface="Segoe UI" panose="020B0502040204020203" pitchFamily="34" charset="0"/>
                          <a:cs typeface="Segoe UI" panose="020B0502040204020203" pitchFamily="34" charset="0"/>
                        </a:rPr>
                        <a:t>4.78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4.93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9307552"/>
                  </a:ext>
                </a:extLst>
              </a:tr>
              <a:tr h="303020">
                <a:tc>
                  <a:txBody>
                    <a:bodyPr/>
                    <a:lstStyle/>
                    <a:p>
                      <a:pPr algn="ctr"/>
                      <a:r>
                        <a:rPr lang="en-US" sz="1600" dirty="0">
                          <a:latin typeface="Segoe UI" panose="020B0502040204020203" pitchFamily="34" charset="0"/>
                          <a:cs typeface="Segoe UI" panose="020B0502040204020203"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Power Consumption (</a:t>
                      </a:r>
                      <a:r>
                        <a:rPr lang="en-US" sz="1600" u="none" strike="noStrike" dirty="0">
                          <a:effectLst/>
                          <a:latin typeface="Segoe UI" panose="020B0502040204020203" pitchFamily="34" charset="0"/>
                          <a:cs typeface="Segoe UI" panose="020B0502040204020203" pitchFamily="34" charset="0"/>
                        </a:rPr>
                        <a:t>KW/T Cane) </a:t>
                      </a:r>
                      <a:endParaRPr lang="en-US" sz="16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rgbClr val="00B0F0"/>
                          </a:solidFill>
                          <a:latin typeface="Segoe UI" panose="020B0502040204020203" pitchFamily="34" charset="0"/>
                          <a:ea typeface="+mn-ea"/>
                          <a:cs typeface="Segoe UI" panose="020B0502040204020203" pitchFamily="34" charset="0"/>
                        </a:rPr>
                        <a:t>31.5 - 32</a:t>
                      </a:r>
                      <a:endParaRPr lang="en-US" sz="1600" b="1" kern="1200" dirty="0">
                        <a:solidFill>
                          <a:srgbClr val="00B0F0"/>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33.84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009A46"/>
                          </a:solidFill>
                          <a:latin typeface="Segoe UI" panose="020B0502040204020203" pitchFamily="34" charset="0"/>
                          <a:cs typeface="Segoe UI" panose="020B0502040204020203" pitchFamily="34" charset="0"/>
                        </a:rPr>
                        <a:t>32.20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32.19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84434"/>
                  </a:ext>
                </a:extLst>
              </a:tr>
              <a:tr h="303020">
                <a:tc>
                  <a:txBody>
                    <a:bodyPr/>
                    <a:lstStyle/>
                    <a:p>
                      <a:pPr algn="ctr"/>
                      <a:r>
                        <a:rPr lang="en-US" sz="1600" dirty="0">
                          <a:latin typeface="Segoe UI" panose="020B0502040204020203" pitchFamily="34" charset="0"/>
                          <a:cs typeface="Segoe UI" panose="020B0502040204020203"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Lubricant Consumption (Kg/100 Qtl Cane)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noProof="0" dirty="0">
                          <a:solidFill>
                            <a:srgbClr val="00B0F0"/>
                          </a:solidFill>
                          <a:latin typeface="Segoe UI" panose="020B0502040204020203" pitchFamily="34" charset="0"/>
                          <a:ea typeface="+mn-ea"/>
                          <a:cs typeface="Segoe UI" panose="020B0502040204020203"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9A46"/>
                          </a:solidFill>
                          <a:effectLst/>
                          <a:uLnTx/>
                          <a:uFillTx/>
                          <a:latin typeface="Segoe UI" panose="020B0502040204020203" pitchFamily="34" charset="0"/>
                          <a:ea typeface="+mn-ea"/>
                          <a:cs typeface="Segoe UI" panose="020B0502040204020203"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3589963"/>
                  </a:ext>
                </a:extLst>
              </a:tr>
            </a:tbl>
          </a:graphicData>
        </a:graphic>
      </p:graphicFrame>
      <p:sp>
        <p:nvSpPr>
          <p:cNvPr id="3" name="Title 2">
            <a:extLst>
              <a:ext uri="{FF2B5EF4-FFF2-40B4-BE49-F238E27FC236}">
                <a16:creationId xmlns:a16="http://schemas.microsoft.com/office/drawing/2014/main" id="{BF246C58-950D-5582-D9C7-D858FB5781D9}"/>
              </a:ext>
            </a:extLst>
          </p:cNvPr>
          <p:cNvSpPr txBox="1">
            <a:spLocks/>
          </p:cNvSpPr>
          <p:nvPr/>
        </p:nvSpPr>
        <p:spPr>
          <a:xfrm>
            <a:off x="2743200" y="247966"/>
            <a:ext cx="7461045"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400" dirty="0"/>
              <a:t>Weekly Performance Snapshot - Engineering</a:t>
            </a:r>
          </a:p>
        </p:txBody>
      </p:sp>
    </p:spTree>
    <p:extLst>
      <p:ext uri="{BB962C8B-B14F-4D97-AF65-F5344CB8AC3E}">
        <p14:creationId xmlns:p14="http://schemas.microsoft.com/office/powerpoint/2010/main" val="293393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28BE1-AF28-9514-8E06-95881CC2F9BD}"/>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25D65DD3-84BA-5624-8B0E-F0B4FF474E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A6081FC2-5669-CA30-ED33-DDC673B67A0E}"/>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Rectangle 1">
            <a:extLst>
              <a:ext uri="{FF2B5EF4-FFF2-40B4-BE49-F238E27FC236}">
                <a16:creationId xmlns:a16="http://schemas.microsoft.com/office/drawing/2014/main" id="{D9ED0D6E-2244-9C33-F8E8-A6E8F7A419C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Monthly figure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9784D239-E6FC-D26B-8BA2-3D40423B9DD8}"/>
              </a:ext>
            </a:extLst>
          </p:cNvPr>
          <p:cNvGraphicFramePr>
            <a:graphicFrameLocks noGrp="1"/>
          </p:cNvGraphicFramePr>
          <p:nvPr/>
        </p:nvGraphicFramePr>
        <p:xfrm>
          <a:off x="533400" y="914401"/>
          <a:ext cx="11219843" cy="5572078"/>
        </p:xfrm>
        <a:graphic>
          <a:graphicData uri="http://schemas.openxmlformats.org/drawingml/2006/table">
            <a:tbl>
              <a:tblPr>
                <a:tableStyleId>{5C22544A-7EE6-4342-B048-85BDC9FD1C3A}</a:tableStyleId>
              </a:tblPr>
              <a:tblGrid>
                <a:gridCol w="650686">
                  <a:extLst>
                    <a:ext uri="{9D8B030D-6E8A-4147-A177-3AD203B41FA5}">
                      <a16:colId xmlns:a16="http://schemas.microsoft.com/office/drawing/2014/main" val="1234234110"/>
                    </a:ext>
                  </a:extLst>
                </a:gridCol>
                <a:gridCol w="4678740">
                  <a:extLst>
                    <a:ext uri="{9D8B030D-6E8A-4147-A177-3AD203B41FA5}">
                      <a16:colId xmlns:a16="http://schemas.microsoft.com/office/drawing/2014/main" val="3228611413"/>
                    </a:ext>
                  </a:extLst>
                </a:gridCol>
                <a:gridCol w="1410139">
                  <a:extLst>
                    <a:ext uri="{9D8B030D-6E8A-4147-A177-3AD203B41FA5}">
                      <a16:colId xmlns:a16="http://schemas.microsoft.com/office/drawing/2014/main" val="1031663632"/>
                    </a:ext>
                  </a:extLst>
                </a:gridCol>
                <a:gridCol w="2297580">
                  <a:extLst>
                    <a:ext uri="{9D8B030D-6E8A-4147-A177-3AD203B41FA5}">
                      <a16:colId xmlns:a16="http://schemas.microsoft.com/office/drawing/2014/main" val="3738188470"/>
                    </a:ext>
                  </a:extLst>
                </a:gridCol>
                <a:gridCol w="2182698">
                  <a:extLst>
                    <a:ext uri="{9D8B030D-6E8A-4147-A177-3AD203B41FA5}">
                      <a16:colId xmlns:a16="http://schemas.microsoft.com/office/drawing/2014/main" val="2872489957"/>
                    </a:ext>
                  </a:extLst>
                </a:gridCol>
              </a:tblGrid>
              <a:tr h="228642">
                <a:tc rowSpan="2">
                  <a:txBody>
                    <a:bodyPr/>
                    <a:lstStyle/>
                    <a:p>
                      <a:pPr algn="ctr" fontAlgn="ctr"/>
                      <a:r>
                        <a:rPr lang="en-IN" sz="1400" b="1" u="none" strike="noStrike" dirty="0">
                          <a:solidFill>
                            <a:schemeClr val="bg1"/>
                          </a:solidFill>
                          <a:effectLst/>
                          <a:latin typeface="Segoe UI" panose="020B0502040204020203" pitchFamily="34" charset="0"/>
                          <a:cs typeface="Segoe UI" panose="020B0502040204020203" pitchFamily="34" charset="0"/>
                        </a:rPr>
                        <a:t>Sr No</a:t>
                      </a:r>
                      <a:endParaRPr lang="en-IN" sz="14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rowSpan="2">
                  <a:txBody>
                    <a:bodyPr/>
                    <a:lstStyle/>
                    <a:p>
                      <a:pPr algn="ctr" fontAlgn="ctr"/>
                      <a:r>
                        <a:rPr lang="en-IN" sz="1400" b="1" u="none" strike="noStrike" dirty="0">
                          <a:solidFill>
                            <a:schemeClr val="bg1"/>
                          </a:solidFill>
                          <a:effectLst/>
                          <a:latin typeface="Segoe UI" panose="020B0502040204020203" pitchFamily="34" charset="0"/>
                          <a:cs typeface="Segoe UI" panose="020B0502040204020203" pitchFamily="34" charset="0"/>
                        </a:rPr>
                        <a:t> Particulars </a:t>
                      </a:r>
                      <a:endParaRPr lang="en-IN" sz="14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rowSpan="2">
                  <a:txBody>
                    <a:bodyPr/>
                    <a:lstStyle/>
                    <a:p>
                      <a:pPr algn="ctr" fontAlgn="ctr"/>
                      <a:r>
                        <a:rPr lang="en-IN" sz="1400" b="1" u="none" strike="noStrike" dirty="0">
                          <a:solidFill>
                            <a:schemeClr val="bg1"/>
                          </a:solidFill>
                          <a:effectLst/>
                          <a:latin typeface="Segoe UI" panose="020B0502040204020203" pitchFamily="34" charset="0"/>
                          <a:cs typeface="Segoe UI" panose="020B0502040204020203" pitchFamily="34" charset="0"/>
                        </a:rPr>
                        <a:t>Unit</a:t>
                      </a:r>
                      <a:endParaRPr lang="en-IN" sz="14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2">
                  <a:txBody>
                    <a:bodyPr/>
                    <a:lstStyle/>
                    <a:p>
                      <a:pPr algn="ctr" fontAlgn="ctr"/>
                      <a:r>
                        <a:rPr lang="en-IN" sz="1400" b="1" u="none" strike="noStrike" dirty="0">
                          <a:solidFill>
                            <a:schemeClr val="bg1"/>
                          </a:solidFill>
                          <a:effectLst/>
                          <a:latin typeface="Segoe UI" panose="020B0502040204020203" pitchFamily="34" charset="0"/>
                          <a:cs typeface="Segoe UI" panose="020B0502040204020203" pitchFamily="34" charset="0"/>
                        </a:rPr>
                        <a:t>Season 25-26</a:t>
                      </a:r>
                      <a:endParaRPr lang="en-IN" sz="14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extLst>
                  <a:ext uri="{0D108BD9-81ED-4DB2-BD59-A6C34878D82A}">
                    <a16:rowId xmlns:a16="http://schemas.microsoft.com/office/drawing/2014/main" val="3210769645"/>
                  </a:ext>
                </a:extLst>
              </a:tr>
              <a:tr h="30475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400" b="1" u="none" strike="noStrike" dirty="0">
                          <a:solidFill>
                            <a:schemeClr val="bg1"/>
                          </a:solidFill>
                          <a:effectLst/>
                          <a:latin typeface="Segoe UI" panose="020B0502040204020203" pitchFamily="34" charset="0"/>
                          <a:cs typeface="Segoe UI" panose="020B0502040204020203" pitchFamily="34" charset="0"/>
                        </a:rPr>
                        <a:t>Target</a:t>
                      </a:r>
                      <a:endParaRPr lang="en-IN" sz="14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u="none" strike="noStrike" dirty="0">
                          <a:solidFill>
                            <a:schemeClr val="bg1"/>
                          </a:solidFill>
                          <a:effectLst/>
                          <a:latin typeface="Segoe UI" panose="020B0502040204020203" pitchFamily="34" charset="0"/>
                          <a:cs typeface="Segoe UI" panose="020B0502040204020203" pitchFamily="34" charset="0"/>
                        </a:rPr>
                        <a:t>Achieved </a:t>
                      </a:r>
                      <a:r>
                        <a:rPr lang="en-IN" sz="1400" b="1" u="none" strike="noStrike" kern="1200" dirty="0">
                          <a:solidFill>
                            <a:schemeClr val="bg1"/>
                          </a:solidFill>
                          <a:effectLst/>
                          <a:latin typeface="Segoe UI" panose="020B0502040204020203" pitchFamily="34" charset="0"/>
                          <a:ea typeface="+mn-ea"/>
                          <a:cs typeface="Segoe UI" panose="020B0502040204020203" pitchFamily="34" charset="0"/>
                        </a:rPr>
                        <a:t>(</a:t>
                      </a:r>
                      <a:r>
                        <a:rPr lang="en-IN" sz="1400" b="1" u="none" strike="noStrike" kern="1200" dirty="0">
                          <a:solidFill>
                            <a:schemeClr val="tx1"/>
                          </a:solidFill>
                          <a:effectLst/>
                          <a:highlight>
                            <a:srgbClr val="00FF00"/>
                          </a:highlight>
                          <a:latin typeface="Segoe UI" panose="020B0502040204020203" pitchFamily="34" charset="0"/>
                          <a:ea typeface="+mn-ea"/>
                          <a:cs typeface="Segoe UI" panose="020B0502040204020203" pitchFamily="34" charset="0"/>
                        </a:rPr>
                        <a:t>03.01.2026)</a:t>
                      </a:r>
                      <a:endParaRPr lang="en-IN" sz="1400" b="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1059965436"/>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Total Cane Crushed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Qtls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17900000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7005700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4403188"/>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Date of Start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Date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20/10/2025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 26/10/2025</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2825706"/>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Date of Finish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Date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23/04/2026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algn="ctr" defTabSz="914400" rtl="0" eaLnBrk="1" fontAlgn="ctr" latinLnBrk="0" hangingPunct="1"/>
                      <a:r>
                        <a:rPr lang="en-US" sz="1400" b="1" u="none" strike="noStrike" kern="1200" dirty="0">
                          <a:solidFill>
                            <a:schemeClr val="dk1"/>
                          </a:solidFill>
                          <a:effectLst/>
                          <a:latin typeface="Segoe UI" panose="020B0502040204020203" pitchFamily="34" charset="0"/>
                          <a:ea typeface="+mn-ea"/>
                          <a:cs typeface="Segoe UI" panose="020B0502040204020203" pitchFamily="34" charset="0"/>
                        </a:rPr>
                        <a:t>-</a:t>
                      </a:r>
                      <a:endParaRPr lang="en-IN" sz="1400" b="1" u="none" strike="noStrike" kern="1200" dirty="0">
                        <a:solidFill>
                          <a:schemeClr val="dk1"/>
                        </a:solidFill>
                        <a:effectLst/>
                        <a:latin typeface="Segoe UI" panose="020B0502040204020203" pitchFamily="34" charset="0"/>
                        <a:ea typeface="+mn-ea"/>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6839658"/>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4</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Gross Season Days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Nos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1</a:t>
                      </a:r>
                      <a:r>
                        <a:rPr lang="en-IN" sz="1400" b="0" i="0" u="none" strike="noStrike" dirty="0">
                          <a:solidFill>
                            <a:srgbClr val="000000"/>
                          </a:solidFill>
                          <a:effectLst/>
                          <a:latin typeface="Segoe UI" panose="020B0502040204020203" pitchFamily="34" charset="0"/>
                          <a:cs typeface="Segoe UI" panose="020B0502040204020203" pitchFamily="34" charset="0"/>
                        </a:rPr>
                        <a:t>92</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70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363972"/>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Crushing rate Including Stoppage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Qtls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9</a:t>
                      </a:r>
                      <a:r>
                        <a:rPr lang="en-IN" sz="1400" b="0" i="0" u="none" strike="noStrike" dirty="0">
                          <a:solidFill>
                            <a:srgbClr val="000000"/>
                          </a:solidFill>
                          <a:effectLst/>
                          <a:latin typeface="Segoe UI" panose="020B0502040204020203" pitchFamily="34" charset="0"/>
                          <a:cs typeface="Segoe UI" panose="020B0502040204020203" pitchFamily="34" charset="0"/>
                        </a:rPr>
                        <a:t>3229</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100081</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1309617"/>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Crushing rate Excluding stoppage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Qtls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9</a:t>
                      </a:r>
                      <a:r>
                        <a:rPr lang="en-IN" sz="1400" b="0" i="0" u="none" strike="noStrike" dirty="0">
                          <a:solidFill>
                            <a:srgbClr val="000000"/>
                          </a:solidFill>
                          <a:effectLst/>
                          <a:latin typeface="Segoe UI" panose="020B0502040204020203" pitchFamily="34" charset="0"/>
                          <a:cs typeface="Segoe UI" panose="020B0502040204020203" pitchFamily="34" charset="0"/>
                        </a:rPr>
                        <a:t>4709</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102168</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313720"/>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Capacity Utilization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94.71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102.17</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094762"/>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Total Stoppage Hours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dirty="0">
                          <a:solidFill>
                            <a:schemeClr val="dk1"/>
                          </a:solidFill>
                          <a:effectLst/>
                          <a:latin typeface="Segoe UI" panose="020B0502040204020203" pitchFamily="34" charset="0"/>
                          <a:ea typeface="+mn-ea"/>
                          <a:cs typeface="Segoe UI" panose="020B0502040204020203" pitchFamily="34" charset="0"/>
                        </a:rPr>
                        <a:t> Hrs.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7</a:t>
                      </a:r>
                      <a:r>
                        <a:rPr lang="en-IN" sz="1400" b="0" i="0" u="none" strike="noStrike" dirty="0">
                          <a:solidFill>
                            <a:srgbClr val="000000"/>
                          </a:solidFill>
                          <a:effectLst/>
                          <a:latin typeface="Segoe UI" panose="020B0502040204020203" pitchFamily="34" charset="0"/>
                          <a:cs typeface="Segoe UI" panose="020B0502040204020203" pitchFamily="34" charset="0"/>
                        </a:rPr>
                        <a:t>2.00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34.18</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6893962"/>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9</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Planned Shutdown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dirty="0">
                          <a:solidFill>
                            <a:schemeClr val="dk1"/>
                          </a:solidFill>
                          <a:effectLst/>
                          <a:latin typeface="Segoe UI" panose="020B0502040204020203" pitchFamily="34" charset="0"/>
                          <a:ea typeface="+mn-ea"/>
                          <a:cs typeface="Segoe UI" panose="020B0502040204020203" pitchFamily="34" charset="0"/>
                        </a:rPr>
                        <a:t> Hrs.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4</a:t>
                      </a:r>
                      <a:r>
                        <a:rPr lang="en-IN" sz="1400" b="0" i="0" u="none" strike="noStrike" dirty="0">
                          <a:solidFill>
                            <a:srgbClr val="000000"/>
                          </a:solidFill>
                          <a:effectLst/>
                          <a:latin typeface="Segoe UI" panose="020B0502040204020203" pitchFamily="34" charset="0"/>
                          <a:cs typeface="Segoe UI" panose="020B0502040204020203" pitchFamily="34" charset="0"/>
                        </a:rPr>
                        <a:t>8.00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18.08</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7713600"/>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Forced Shutdown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dirty="0">
                          <a:solidFill>
                            <a:schemeClr val="dk1"/>
                          </a:solidFill>
                          <a:effectLst/>
                          <a:latin typeface="Segoe UI" panose="020B0502040204020203" pitchFamily="34" charset="0"/>
                          <a:ea typeface="+mn-ea"/>
                          <a:cs typeface="Segoe UI" panose="020B0502040204020203" pitchFamily="34" charset="0"/>
                        </a:rPr>
                        <a:t> Hrs.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24:00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13.14</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7101499"/>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Preparatory index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dirty="0">
                          <a:solidFill>
                            <a:schemeClr val="dk1"/>
                          </a:solidFill>
                          <a:effectLst/>
                          <a:latin typeface="Segoe UI" panose="020B0502040204020203" pitchFamily="34" charset="0"/>
                          <a:ea typeface="+mn-ea"/>
                          <a:cs typeface="Segoe UI" panose="020B0502040204020203" pitchFamily="34" charset="0"/>
                        </a:rPr>
                        <a:t> %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9</a:t>
                      </a:r>
                      <a:r>
                        <a:rPr lang="en-IN" sz="1400" b="0" i="0" u="none" strike="noStrike" dirty="0">
                          <a:solidFill>
                            <a:srgbClr val="000000"/>
                          </a:solidFill>
                          <a:effectLst/>
                          <a:latin typeface="Segoe UI" panose="020B0502040204020203" pitchFamily="34" charset="0"/>
                          <a:cs typeface="Segoe UI" panose="020B0502040204020203" pitchFamily="34" charset="0"/>
                        </a:rPr>
                        <a:t>0.0-91.0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chemeClr val="tx1"/>
                          </a:solidFill>
                          <a:effectLst/>
                          <a:latin typeface="Segoe UI" panose="020B0502040204020203" pitchFamily="34" charset="0"/>
                          <a:cs typeface="Segoe UI" panose="020B0502040204020203" pitchFamily="34" charset="0"/>
                        </a:rPr>
                        <a:t>90.26</a:t>
                      </a: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9985720"/>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Primary Extraction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7</a:t>
                      </a:r>
                      <a:r>
                        <a:rPr lang="en-IN" sz="1400" b="0" i="0" u="none" strike="noStrike" dirty="0">
                          <a:solidFill>
                            <a:srgbClr val="000000"/>
                          </a:solidFill>
                          <a:effectLst/>
                          <a:latin typeface="Segoe UI" panose="020B0502040204020203" pitchFamily="34" charset="0"/>
                          <a:cs typeface="Segoe UI" panose="020B0502040204020203" pitchFamily="34" charset="0"/>
                        </a:rPr>
                        <a:t>0.5-71.0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71.34</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1145518"/>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Mill Extraction ( ME)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96 - 96.5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95.93</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00206"/>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14</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Reduced mill Extraction (RME)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96.4 - 96.80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9</a:t>
                      </a:r>
                      <a:r>
                        <a:rPr lang="en-IN" sz="1400" b="1" i="0" u="none" strike="noStrike" dirty="0">
                          <a:solidFill>
                            <a:srgbClr val="000000"/>
                          </a:solidFill>
                          <a:effectLst/>
                          <a:latin typeface="Segoe UI" panose="020B0502040204020203" pitchFamily="34" charset="0"/>
                          <a:cs typeface="Segoe UI" panose="020B0502040204020203" pitchFamily="34" charset="0"/>
                        </a:rPr>
                        <a:t>6.19</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1691282"/>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Bagasse % Cane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29.00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27.93</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1642349"/>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Pol % Bagasse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1.65-1.70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1.75</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3754924"/>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Moisture % Bagasse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49.0 - 49.5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50.13</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0677478"/>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Imbibition % Cane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40 Max</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3</a:t>
                      </a:r>
                      <a:r>
                        <a:rPr lang="en-IN" sz="1400" b="1" i="0" u="none" strike="noStrike" dirty="0">
                          <a:solidFill>
                            <a:srgbClr val="000000"/>
                          </a:solidFill>
                          <a:effectLst/>
                          <a:latin typeface="Segoe UI" panose="020B0502040204020203" pitchFamily="34" charset="0"/>
                          <a:cs typeface="Segoe UI" panose="020B0502040204020203" pitchFamily="34" charset="0"/>
                        </a:rPr>
                        <a:t>6.79</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3460014"/>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19</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Imbibition % Fibre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290 - 295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277.95</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8956211"/>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20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Dry Milling Factor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71.25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71.65</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7838975"/>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21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u="none" strike="noStrike" dirty="0">
                          <a:effectLst/>
                          <a:latin typeface="Segoe UI" panose="020B0502040204020203" pitchFamily="34" charset="0"/>
                          <a:cs typeface="Segoe UI" panose="020B0502040204020203" pitchFamily="34" charset="0"/>
                        </a:rPr>
                        <a:t> Grease &amp; Lubricants Kg/100 Qtls Cane </a:t>
                      </a:r>
                      <a:endParaRPr lang="en-US"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0.04</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0.04</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6773078"/>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22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u="none" strike="noStrike" dirty="0">
                          <a:effectLst/>
                          <a:latin typeface="Segoe UI" panose="020B0502040204020203" pitchFamily="34" charset="0"/>
                          <a:cs typeface="Segoe UI" panose="020B0502040204020203" pitchFamily="34" charset="0"/>
                        </a:rPr>
                        <a:t> Power Consumption ( KW/T Cane) </a:t>
                      </a:r>
                      <a:endParaRPr lang="en-US"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31.5 - 32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32.19</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090264"/>
                  </a:ext>
                </a:extLst>
              </a:tr>
              <a:tr h="219073">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23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0" i="0" u="none" strike="noStrike" dirty="0">
                          <a:solidFill>
                            <a:srgbClr val="000000"/>
                          </a:solidFill>
                          <a:effectLst/>
                          <a:latin typeface="Segoe UI" panose="020B0502040204020203" pitchFamily="34" charset="0"/>
                          <a:cs typeface="Segoe UI" panose="020B0502040204020203" pitchFamily="34" charset="0"/>
                        </a:rPr>
                        <a:t>Steam Consumption Sugar (Kg/Q of Cane)</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5.0-6.0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4.90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7303214"/>
                  </a:ext>
                </a:extLst>
              </a:tr>
            </a:tbl>
          </a:graphicData>
        </a:graphic>
      </p:graphicFrame>
      <p:sp>
        <p:nvSpPr>
          <p:cNvPr id="8" name="Title 2">
            <a:extLst>
              <a:ext uri="{FF2B5EF4-FFF2-40B4-BE49-F238E27FC236}">
                <a16:creationId xmlns:a16="http://schemas.microsoft.com/office/drawing/2014/main" id="{7E06D55C-3A92-7920-5B66-2F0E703B57FC}"/>
              </a:ext>
            </a:extLst>
          </p:cNvPr>
          <p:cNvSpPr txBox="1">
            <a:spLocks/>
          </p:cNvSpPr>
          <p:nvPr/>
        </p:nvSpPr>
        <p:spPr>
          <a:xfrm>
            <a:off x="2819400" y="286821"/>
            <a:ext cx="7086600" cy="398977"/>
          </a:xfrm>
          <a:prstGeom prst="rect">
            <a:avLst/>
          </a:prstGeom>
        </p:spPr>
        <p:txBody>
          <a:bodyPr anchor="t">
            <a:noAutofit/>
          </a:bodyPr>
          <a:lstStyle>
            <a:lvl1pPr algn="ctr"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US" sz="2400" kern="100" dirty="0">
                <a:ea typeface="Aptos" panose="020B0004020202020204" pitchFamily="34" charset="0"/>
              </a:rPr>
              <a:t>Plant Performance in Season 25-26</a:t>
            </a:r>
            <a:endParaRPr lang="en-IN" sz="2400" dirty="0"/>
          </a:p>
        </p:txBody>
      </p:sp>
    </p:spTree>
    <p:extLst>
      <p:ext uri="{BB962C8B-B14F-4D97-AF65-F5344CB8AC3E}">
        <p14:creationId xmlns:p14="http://schemas.microsoft.com/office/powerpoint/2010/main" val="2115861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042A6-1079-8A4B-EEFE-0606F7D255F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069C00-0840-68FB-D560-D428B2721B3D}"/>
              </a:ext>
            </a:extLst>
          </p:cNvPr>
          <p:cNvSpPr>
            <a:spLocks noGrp="1"/>
          </p:cNvSpPr>
          <p:nvPr>
            <p:ph type="sldNum" sz="quarter" idx="12"/>
          </p:nvPr>
        </p:nvSpPr>
        <p:spPr/>
        <p:txBody>
          <a:bodyPr/>
          <a:lstStyle/>
          <a:p>
            <a:fld id="{B76B49FA-22BB-44F5-8EFA-E5C56FA3907E}" type="slidenum">
              <a:rPr lang="en-US" smtClean="0"/>
              <a:pPr/>
              <a:t>45</a:t>
            </a:fld>
            <a:endParaRPr lang="en-US" dirty="0"/>
          </a:p>
        </p:txBody>
      </p:sp>
      <p:sp>
        <p:nvSpPr>
          <p:cNvPr id="5" name="Title 4">
            <a:extLst>
              <a:ext uri="{FF2B5EF4-FFF2-40B4-BE49-F238E27FC236}">
                <a16:creationId xmlns:a16="http://schemas.microsoft.com/office/drawing/2014/main" id="{DFB51B80-7081-374A-66AA-4F7168B8E176}"/>
              </a:ext>
            </a:extLst>
          </p:cNvPr>
          <p:cNvSpPr>
            <a:spLocks noGrp="1"/>
          </p:cNvSpPr>
          <p:nvPr>
            <p:ph type="title"/>
          </p:nvPr>
        </p:nvSpPr>
        <p:spPr>
          <a:xfrm>
            <a:off x="2819400" y="269558"/>
            <a:ext cx="6337300" cy="492443"/>
          </a:xfrm>
        </p:spPr>
        <p:txBody>
          <a:bodyPr>
            <a:normAutofit/>
          </a:bodyPr>
          <a:lstStyle/>
          <a:p>
            <a:r>
              <a:rPr lang="en-US" sz="2400" dirty="0"/>
              <a:t>Stoppages, Actions &amp; RCA for the Week</a:t>
            </a:r>
            <a:endParaRPr lang="en-IN" sz="2400" dirty="0"/>
          </a:p>
        </p:txBody>
      </p:sp>
      <p:sp>
        <p:nvSpPr>
          <p:cNvPr id="7" name="Rectangle 5">
            <a:extLst>
              <a:ext uri="{FF2B5EF4-FFF2-40B4-BE49-F238E27FC236}">
                <a16:creationId xmlns:a16="http://schemas.microsoft.com/office/drawing/2014/main" id="{1745785B-E114-7263-B750-6870FAFD9D55}"/>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4" name="Table 3">
            <a:extLst>
              <a:ext uri="{FF2B5EF4-FFF2-40B4-BE49-F238E27FC236}">
                <a16:creationId xmlns:a16="http://schemas.microsoft.com/office/drawing/2014/main" id="{E8AC478C-819C-D1C9-41E8-241E38DBA797}"/>
              </a:ext>
            </a:extLst>
          </p:cNvPr>
          <p:cNvGraphicFramePr>
            <a:graphicFrameLocks noGrp="1"/>
          </p:cNvGraphicFramePr>
          <p:nvPr/>
        </p:nvGraphicFramePr>
        <p:xfrm>
          <a:off x="267942" y="868999"/>
          <a:ext cx="11700007" cy="5417851"/>
        </p:xfrm>
        <a:graphic>
          <a:graphicData uri="http://schemas.openxmlformats.org/drawingml/2006/table">
            <a:tbl>
              <a:tblPr/>
              <a:tblGrid>
                <a:gridCol w="397108">
                  <a:extLst>
                    <a:ext uri="{9D8B030D-6E8A-4147-A177-3AD203B41FA5}">
                      <a16:colId xmlns:a16="http://schemas.microsoft.com/office/drawing/2014/main" val="3367761931"/>
                    </a:ext>
                  </a:extLst>
                </a:gridCol>
                <a:gridCol w="944455">
                  <a:extLst>
                    <a:ext uri="{9D8B030D-6E8A-4147-A177-3AD203B41FA5}">
                      <a16:colId xmlns:a16="http://schemas.microsoft.com/office/drawing/2014/main" val="1280720810"/>
                    </a:ext>
                  </a:extLst>
                </a:gridCol>
                <a:gridCol w="1024834">
                  <a:extLst>
                    <a:ext uri="{9D8B030D-6E8A-4147-A177-3AD203B41FA5}">
                      <a16:colId xmlns:a16="http://schemas.microsoft.com/office/drawing/2014/main" val="3630480037"/>
                    </a:ext>
                  </a:extLst>
                </a:gridCol>
                <a:gridCol w="1001867">
                  <a:extLst>
                    <a:ext uri="{9D8B030D-6E8A-4147-A177-3AD203B41FA5}">
                      <a16:colId xmlns:a16="http://schemas.microsoft.com/office/drawing/2014/main" val="3460924451"/>
                    </a:ext>
                  </a:extLst>
                </a:gridCol>
                <a:gridCol w="924358">
                  <a:extLst>
                    <a:ext uri="{9D8B030D-6E8A-4147-A177-3AD203B41FA5}">
                      <a16:colId xmlns:a16="http://schemas.microsoft.com/office/drawing/2014/main" val="3399340152"/>
                    </a:ext>
                  </a:extLst>
                </a:gridCol>
                <a:gridCol w="1111396">
                  <a:extLst>
                    <a:ext uri="{9D8B030D-6E8A-4147-A177-3AD203B41FA5}">
                      <a16:colId xmlns:a16="http://schemas.microsoft.com/office/drawing/2014/main" val="2097109155"/>
                    </a:ext>
                  </a:extLst>
                </a:gridCol>
                <a:gridCol w="1466291">
                  <a:extLst>
                    <a:ext uri="{9D8B030D-6E8A-4147-A177-3AD203B41FA5}">
                      <a16:colId xmlns:a16="http://schemas.microsoft.com/office/drawing/2014/main" val="2745260501"/>
                    </a:ext>
                  </a:extLst>
                </a:gridCol>
                <a:gridCol w="1400452">
                  <a:extLst>
                    <a:ext uri="{9D8B030D-6E8A-4147-A177-3AD203B41FA5}">
                      <a16:colId xmlns:a16="http://schemas.microsoft.com/office/drawing/2014/main" val="3229498521"/>
                    </a:ext>
                  </a:extLst>
                </a:gridCol>
                <a:gridCol w="605297">
                  <a:extLst>
                    <a:ext uri="{9D8B030D-6E8A-4147-A177-3AD203B41FA5}">
                      <a16:colId xmlns:a16="http://schemas.microsoft.com/office/drawing/2014/main" val="1535873776"/>
                    </a:ext>
                  </a:extLst>
                </a:gridCol>
                <a:gridCol w="2823949">
                  <a:extLst>
                    <a:ext uri="{9D8B030D-6E8A-4147-A177-3AD203B41FA5}">
                      <a16:colId xmlns:a16="http://schemas.microsoft.com/office/drawing/2014/main" val="85628104"/>
                    </a:ext>
                  </a:extLst>
                </a:gridCol>
              </a:tblGrid>
              <a:tr h="264057">
                <a:tc gridSpan="10">
                  <a:txBody>
                    <a:bodyPr/>
                    <a:lstStyle/>
                    <a:p>
                      <a:pPr algn="ctr" fontAlgn="ctr">
                        <a:buNone/>
                      </a:pPr>
                      <a:r>
                        <a:rPr lang="en-US" sz="1600" b="1" i="0" u="none" strike="noStrike" dirty="0">
                          <a:solidFill>
                            <a:srgbClr val="000000"/>
                          </a:solidFill>
                          <a:effectLst/>
                          <a:latin typeface="Segoe UI" panose="020B0502040204020203" pitchFamily="34" charset="0"/>
                        </a:rPr>
                        <a:t>Stoppage Details Crushing Season 2025-26</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39491571"/>
                  </a:ext>
                </a:extLst>
              </a:tr>
              <a:tr h="447572">
                <a:tc>
                  <a:txBody>
                    <a:bodyPr/>
                    <a:lstStyle/>
                    <a:p>
                      <a:pPr algn="ctr" rtl="0" fontAlgn="ctr">
                        <a:buNone/>
                      </a:pPr>
                      <a:r>
                        <a:rPr lang="en-IN" sz="1000" b="1" i="0" u="none" strike="noStrike" dirty="0">
                          <a:solidFill>
                            <a:srgbClr val="000000"/>
                          </a:solidFill>
                          <a:effectLst/>
                          <a:latin typeface="Segoe UI" panose="020B0502040204020203" pitchFamily="34" charset="0"/>
                        </a:rPr>
                        <a:t>S NO</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ctr">
                        <a:buNone/>
                      </a:pPr>
                      <a:r>
                        <a:rPr lang="en-IN" sz="1000" b="1" i="0" u="none" strike="noStrike" dirty="0">
                          <a:solidFill>
                            <a:srgbClr val="000000"/>
                          </a:solidFill>
                          <a:effectLst/>
                          <a:latin typeface="Segoe UI" panose="020B0502040204020203" pitchFamily="34" charset="0"/>
                        </a:rPr>
                        <a:t>Report Date</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buNone/>
                      </a:pPr>
                      <a:r>
                        <a:rPr lang="en-IN" sz="1000" b="1" i="0" u="none" strike="noStrike" dirty="0">
                          <a:solidFill>
                            <a:srgbClr val="000000"/>
                          </a:solidFill>
                          <a:effectLst/>
                          <a:latin typeface="Segoe UI" panose="020B0502040204020203" pitchFamily="34" charset="0"/>
                        </a:rPr>
                        <a:t> Head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buNone/>
                      </a:pPr>
                      <a:r>
                        <a:rPr lang="en-IN" sz="1000" b="1" i="0" u="none" strike="noStrike" dirty="0">
                          <a:solidFill>
                            <a:srgbClr val="000000"/>
                          </a:solidFill>
                          <a:effectLst/>
                          <a:latin typeface="Segoe UI" panose="020B0502040204020203" pitchFamily="34" charset="0"/>
                        </a:rPr>
                        <a:t> Section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buNone/>
                      </a:pPr>
                      <a:r>
                        <a:rPr lang="en-IN" sz="1000" b="1" i="0" u="none" strike="noStrike" dirty="0">
                          <a:solidFill>
                            <a:srgbClr val="000000"/>
                          </a:solidFill>
                          <a:effectLst/>
                          <a:latin typeface="Segoe UI" panose="020B0502040204020203" pitchFamily="34" charset="0"/>
                        </a:rPr>
                        <a:t> Equipment Name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rtl="0" fontAlgn="ctr">
                        <a:buNone/>
                      </a:pPr>
                      <a:r>
                        <a:rPr lang="en-IN" sz="1000" b="1" i="0" u="none" strike="noStrike" dirty="0">
                          <a:solidFill>
                            <a:srgbClr val="000000"/>
                          </a:solidFill>
                          <a:effectLst/>
                          <a:latin typeface="Segoe UI" panose="020B0502040204020203" pitchFamily="34" charset="0"/>
                        </a:rPr>
                        <a:t> Type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ctr">
                        <a:buNone/>
                      </a:pPr>
                      <a:r>
                        <a:rPr lang="en-IN" sz="1000" b="1" i="0" u="none" strike="noStrike" dirty="0">
                          <a:solidFill>
                            <a:srgbClr val="000000"/>
                          </a:solidFill>
                          <a:effectLst/>
                          <a:latin typeface="Segoe UI" panose="020B0502040204020203" pitchFamily="34" charset="0"/>
                        </a:rPr>
                        <a:t> From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ctr">
                        <a:buNone/>
                      </a:pPr>
                      <a:r>
                        <a:rPr lang="en-IN" sz="1000" b="1" i="0" u="none" strike="noStrike" dirty="0">
                          <a:solidFill>
                            <a:srgbClr val="000000"/>
                          </a:solidFill>
                          <a:effectLst/>
                          <a:latin typeface="Segoe UI" panose="020B0502040204020203" pitchFamily="34" charset="0"/>
                        </a:rPr>
                        <a:t> To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buNone/>
                      </a:pPr>
                      <a:r>
                        <a:rPr lang="en-IN" sz="1000" b="1" i="0" u="none" strike="noStrike" dirty="0">
                          <a:solidFill>
                            <a:srgbClr val="000000"/>
                          </a:solidFill>
                          <a:effectLst/>
                          <a:latin typeface="Segoe UI" panose="020B0502040204020203" pitchFamily="34" charset="0"/>
                        </a:rPr>
                        <a:t> Duration in Hrs</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buNone/>
                      </a:pPr>
                      <a:r>
                        <a:rPr lang="en-IN" sz="1000" b="1" i="0" u="none" strike="noStrike" dirty="0">
                          <a:solidFill>
                            <a:srgbClr val="000000"/>
                          </a:solidFill>
                          <a:effectLst/>
                          <a:latin typeface="Segoe UI" panose="020B0502040204020203" pitchFamily="34" charset="0"/>
                        </a:rPr>
                        <a:t>Stoppages Reason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367866388"/>
                  </a:ext>
                </a:extLst>
              </a:tr>
              <a:tr h="373567">
                <a:tc>
                  <a:txBody>
                    <a:bodyPr/>
                    <a:lstStyle/>
                    <a:p>
                      <a:pPr algn="ctr" fontAlgn="ctr">
                        <a:buNone/>
                      </a:pPr>
                      <a:r>
                        <a:rPr lang="en-IN" sz="1200" b="0" i="0" u="none" strike="noStrike" dirty="0">
                          <a:solidFill>
                            <a:srgbClr val="000000"/>
                          </a:solidFill>
                          <a:effectLst/>
                          <a:latin typeface="Segoe UI" panose="020B0502040204020203" pitchFamily="34" charset="0"/>
                        </a:rPr>
                        <a:t>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28/12/2025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Cane Handling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Cane Carrier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Tripped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28/12/2025 15:09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28/12/2025 15:13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dirty="0">
                          <a:solidFill>
                            <a:srgbClr val="000000"/>
                          </a:solidFill>
                          <a:effectLst/>
                          <a:latin typeface="Segoe UI" panose="020B0502040204020203" pitchFamily="34" charset="0"/>
                        </a:rPr>
                        <a:t>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dirty="0">
                          <a:solidFill>
                            <a:srgbClr val="000000"/>
                          </a:solidFill>
                          <a:effectLst/>
                          <a:latin typeface="Segoe UI" panose="020B0502040204020203" pitchFamily="34" charset="0"/>
                        </a:rPr>
                        <a:t> Main Cane Carrier motor stalled due to overload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229131"/>
                  </a:ext>
                </a:extLst>
              </a:tr>
              <a:tr h="373567">
                <a:tc>
                  <a:txBody>
                    <a:bodyPr/>
                    <a:lstStyle/>
                    <a:p>
                      <a:pPr algn="ctr" fontAlgn="ctr">
                        <a:buNone/>
                      </a:pPr>
                      <a:r>
                        <a:rPr lang="en-IN" sz="1200" b="0" i="0" u="none" strike="noStrike">
                          <a:solidFill>
                            <a:srgbClr val="000000"/>
                          </a:solidFill>
                          <a:effectLst/>
                          <a:latin typeface="Segoe UI" panose="020B0502040204020203" pitchFamily="34" charset="0"/>
                        </a:rPr>
                        <a:t>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dirty="0">
                          <a:solidFill>
                            <a:srgbClr val="000000"/>
                          </a:solidFill>
                          <a:effectLst/>
                          <a:latin typeface="Segoe UI" panose="020B0502040204020203" pitchFamily="34" charset="0"/>
                        </a:rPr>
                        <a:t>28/12/2025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SRC &amp; IRC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IRC No-4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Forced Shutdown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28/12/2025 23:37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29/12/2025 01:15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1:38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a:solidFill>
                            <a:srgbClr val="000000"/>
                          </a:solidFill>
                          <a:effectLst/>
                          <a:latin typeface="Segoe UI" panose="020B0502040204020203" pitchFamily="34" charset="0"/>
                        </a:rPr>
                        <a:t> IRC No-4 overload due to Donnelly chute level high.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6525838"/>
                  </a:ext>
                </a:extLst>
              </a:tr>
              <a:tr h="270534">
                <a:tc>
                  <a:txBody>
                    <a:bodyPr/>
                    <a:lstStyle/>
                    <a:p>
                      <a:pPr algn="ctr" fontAlgn="ctr">
                        <a:buNone/>
                      </a:pPr>
                      <a:r>
                        <a:rPr lang="en-IN" sz="1200" b="0" i="0" u="none" strike="noStrike">
                          <a:solidFill>
                            <a:srgbClr val="000000"/>
                          </a:solidFill>
                          <a:effectLst/>
                          <a:latin typeface="Segoe UI" panose="020B0502040204020203" pitchFamily="34" charset="0"/>
                        </a:rPr>
                        <a:t>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dirty="0">
                          <a:solidFill>
                            <a:srgbClr val="000000"/>
                          </a:solidFill>
                          <a:effectLst/>
                          <a:latin typeface="Segoe UI" panose="020B0502040204020203" pitchFamily="34" charset="0"/>
                        </a:rPr>
                        <a:t>28/12/2025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SRC &amp; IRC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IRC No-1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Tripped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29/12/2025 04:15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29/12/2025 04:19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a:solidFill>
                            <a:srgbClr val="000000"/>
                          </a:solidFill>
                          <a:effectLst/>
                          <a:latin typeface="Segoe UI" panose="020B0502040204020203" pitchFamily="34" charset="0"/>
                        </a:rPr>
                        <a:t> IRC No-1 tripped due to overload.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727386"/>
                  </a:ext>
                </a:extLst>
              </a:tr>
              <a:tr h="373567">
                <a:tc>
                  <a:txBody>
                    <a:bodyPr/>
                    <a:lstStyle/>
                    <a:p>
                      <a:pPr algn="ctr" fontAlgn="ctr">
                        <a:buNone/>
                      </a:pPr>
                      <a:r>
                        <a:rPr lang="en-IN" sz="1200" b="0" i="0" u="none" strike="noStrike">
                          <a:solidFill>
                            <a:srgbClr val="000000"/>
                          </a:solidFill>
                          <a:effectLst/>
                          <a:latin typeface="Segoe UI" panose="020B0502040204020203" pitchFamily="34" charset="0"/>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dirty="0">
                          <a:solidFill>
                            <a:srgbClr val="000000"/>
                          </a:solidFill>
                          <a:effectLst/>
                          <a:latin typeface="Segoe UI" panose="020B0502040204020203" pitchFamily="34" charset="0"/>
                        </a:rPr>
                        <a:t>29/12/2025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Mill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Mill No-4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Forced Shutdown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29/12/2025 12:57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29/12/2025 13:05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a:solidFill>
                            <a:srgbClr val="000000"/>
                          </a:solidFill>
                          <a:effectLst/>
                          <a:latin typeface="Segoe UI" panose="020B0502040204020203" pitchFamily="34" charset="0"/>
                        </a:rPr>
                        <a:t> Mill No-4 Donnelly chute level high.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397267"/>
                  </a:ext>
                </a:extLst>
              </a:tr>
              <a:tr h="373567">
                <a:tc>
                  <a:txBody>
                    <a:bodyPr/>
                    <a:lstStyle/>
                    <a:p>
                      <a:pPr algn="ctr" fontAlgn="ctr">
                        <a:buNone/>
                      </a:pPr>
                      <a:r>
                        <a:rPr lang="en-IN" sz="1200" b="0" i="0" u="none" strike="noStrike">
                          <a:solidFill>
                            <a:srgbClr val="000000"/>
                          </a:solidFill>
                          <a:effectLst/>
                          <a:latin typeface="Segoe UI" panose="020B0502040204020203" pitchFamily="34" charset="0"/>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29/12/2025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dirty="0">
                          <a:solidFill>
                            <a:srgbClr val="00000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SRC &amp; IRC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IRC No-4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dirty="0">
                          <a:solidFill>
                            <a:srgbClr val="000000"/>
                          </a:solidFill>
                          <a:effectLst/>
                          <a:latin typeface="Segoe UI" panose="020B0502040204020203" pitchFamily="34" charset="0"/>
                        </a:rPr>
                        <a:t> Forced Shutdown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dirty="0">
                          <a:solidFill>
                            <a:srgbClr val="000000"/>
                          </a:solidFill>
                          <a:effectLst/>
                          <a:latin typeface="Segoe UI" panose="020B0502040204020203" pitchFamily="34" charset="0"/>
                        </a:rPr>
                        <a:t>29/12/2025 14:07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29/12/2025 14:15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a:solidFill>
                            <a:srgbClr val="000000"/>
                          </a:solidFill>
                          <a:effectLst/>
                          <a:latin typeface="Segoe UI" panose="020B0502040204020203" pitchFamily="34" charset="0"/>
                        </a:rPr>
                        <a:t> IRC No-4 Scrapper extended (as existingfound wear out)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985829"/>
                  </a:ext>
                </a:extLst>
              </a:tr>
              <a:tr h="373567">
                <a:tc>
                  <a:txBody>
                    <a:bodyPr/>
                    <a:lstStyle/>
                    <a:p>
                      <a:pPr algn="ctr" fontAlgn="ctr">
                        <a:buNone/>
                      </a:pPr>
                      <a:r>
                        <a:rPr lang="en-IN" sz="1200" b="0" i="0" u="none" strike="noStrike">
                          <a:solidFill>
                            <a:srgbClr val="000000"/>
                          </a:solidFill>
                          <a:effectLst/>
                          <a:latin typeface="Segoe UI" panose="020B0502040204020203" pitchFamily="34" charset="0"/>
                        </a:rPr>
                        <a:t>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30/12/2025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Cane Handling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Cane Carrier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Tripped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31/12/2025 05:17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31/12/2025 05:20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a:solidFill>
                            <a:srgbClr val="000000"/>
                          </a:solidFill>
                          <a:effectLst/>
                          <a:latin typeface="Segoe UI" panose="020B0502040204020203" pitchFamily="34" charset="0"/>
                        </a:rPr>
                        <a:t> Main Cane Carrier motor stalled due to overload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7613"/>
                  </a:ext>
                </a:extLst>
              </a:tr>
              <a:tr h="373567">
                <a:tc>
                  <a:txBody>
                    <a:bodyPr/>
                    <a:lstStyle/>
                    <a:p>
                      <a:pPr algn="ctr" fontAlgn="ctr">
                        <a:buNone/>
                      </a:pPr>
                      <a:r>
                        <a:rPr lang="en-IN" sz="1200" b="0" i="0" u="none" strike="noStrike">
                          <a:solidFill>
                            <a:srgbClr val="000000"/>
                          </a:solidFill>
                          <a:effectLst/>
                          <a:latin typeface="Segoe UI" panose="020B0502040204020203" pitchFamily="34" charset="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31/12/2025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dirty="0">
                          <a:solidFill>
                            <a:srgbClr val="000000"/>
                          </a:solidFill>
                          <a:effectLst/>
                          <a:latin typeface="Segoe UI" panose="020B0502040204020203" pitchFamily="34" charset="0"/>
                        </a:rPr>
                        <a:t> Cane Handling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Cane Carrier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Tripped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31/12/2025 11:15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31/12/2025 11:35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a:solidFill>
                            <a:srgbClr val="000000"/>
                          </a:solidFill>
                          <a:effectLst/>
                          <a:latin typeface="Segoe UI" panose="020B0502040204020203" pitchFamily="34" charset="0"/>
                        </a:rPr>
                        <a:t> Main Cane Carrier motor stalled due to overload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4752194"/>
                  </a:ext>
                </a:extLst>
              </a:tr>
              <a:tr h="373567">
                <a:tc>
                  <a:txBody>
                    <a:bodyPr/>
                    <a:lstStyle/>
                    <a:p>
                      <a:pPr algn="ctr" fontAlgn="ctr">
                        <a:buNone/>
                      </a:pPr>
                      <a:r>
                        <a:rPr lang="en-IN" sz="1200" b="0" i="0" u="none" strike="noStrike">
                          <a:solidFill>
                            <a:srgbClr val="000000"/>
                          </a:solidFill>
                          <a:effectLst/>
                          <a:latin typeface="Segoe UI" panose="020B0502040204020203" pitchFamily="34" charset="0"/>
                        </a:rPr>
                        <a:t>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31/12/2025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Cane Preparation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In Line Shredder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dirty="0">
                          <a:solidFill>
                            <a:srgbClr val="000000"/>
                          </a:solidFill>
                          <a:effectLst/>
                          <a:latin typeface="Segoe UI" panose="020B0502040204020203" pitchFamily="34" charset="0"/>
                        </a:rPr>
                        <a:t> Forced Shutdown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01/01/2026 05:15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01/01/2026 06:16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a:solidFill>
                            <a:srgbClr val="000000"/>
                          </a:solidFill>
                          <a:effectLst/>
                          <a:latin typeface="Segoe UI" panose="020B0502040204020203" pitchFamily="34" charset="0"/>
                        </a:rPr>
                        <a:t> Broken bolt replaced of Shrdder Coupling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4176720"/>
                  </a:ext>
                </a:extLst>
              </a:tr>
              <a:tr h="373567">
                <a:tc>
                  <a:txBody>
                    <a:bodyPr/>
                    <a:lstStyle/>
                    <a:p>
                      <a:pPr algn="ctr" fontAlgn="ctr">
                        <a:buNone/>
                      </a:pPr>
                      <a:r>
                        <a:rPr lang="en-IN" sz="1200" b="0" i="0" u="none" strike="noStrike">
                          <a:solidFill>
                            <a:srgbClr val="000000"/>
                          </a:solidFill>
                          <a:effectLst/>
                          <a:latin typeface="Segoe UI" panose="020B0502040204020203" pitchFamily="34" charset="0"/>
                        </a:rPr>
                        <a:t>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02/01/2026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Cane Handling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Cane Carrier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dirty="0">
                          <a:solidFill>
                            <a:srgbClr val="000000"/>
                          </a:solidFill>
                          <a:effectLst/>
                          <a:latin typeface="Segoe UI" panose="020B0502040204020203" pitchFamily="34" charset="0"/>
                        </a:rPr>
                        <a:t> Tripped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02/01/2026 10:07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02/01/2026 10:22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a:solidFill>
                            <a:srgbClr val="000000"/>
                          </a:solidFill>
                          <a:effectLst/>
                          <a:latin typeface="Segoe UI" panose="020B0502040204020203" pitchFamily="34" charset="0"/>
                        </a:rPr>
                        <a:t> Main Cane Carrier motor stalled due to overload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5708716"/>
                  </a:ext>
                </a:extLst>
              </a:tr>
              <a:tr h="373567">
                <a:tc>
                  <a:txBody>
                    <a:bodyPr/>
                    <a:lstStyle/>
                    <a:p>
                      <a:pPr algn="ctr" fontAlgn="ctr">
                        <a:buNone/>
                      </a:pPr>
                      <a:r>
                        <a:rPr lang="en-IN" sz="1200" b="0" i="0" u="none" strike="noStrike">
                          <a:solidFill>
                            <a:srgbClr val="000000"/>
                          </a:solidFill>
                          <a:effectLst/>
                          <a:latin typeface="Segoe UI" panose="020B0502040204020203" pitchFamily="34" charset="0"/>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02/01/2026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Cane Preparation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dirty="0">
                          <a:solidFill>
                            <a:srgbClr val="000000"/>
                          </a:solidFill>
                          <a:effectLst/>
                          <a:latin typeface="Segoe UI" panose="020B0502040204020203" pitchFamily="34" charset="0"/>
                        </a:rPr>
                        <a:t> In Line Shredder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Tripped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dirty="0">
                          <a:solidFill>
                            <a:srgbClr val="000000"/>
                          </a:solidFill>
                          <a:effectLst/>
                          <a:latin typeface="Segoe UI" panose="020B0502040204020203" pitchFamily="34" charset="0"/>
                        </a:rPr>
                        <a:t>02/01/2026 20:04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02/01/2026 20:10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a:solidFill>
                            <a:srgbClr val="000000"/>
                          </a:solidFill>
                          <a:effectLst/>
                          <a:latin typeface="Segoe UI" panose="020B0502040204020203" pitchFamily="34" charset="0"/>
                        </a:rPr>
                        <a:t> Shredder Motor tripped due to Low lub oil pressure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4340681"/>
                  </a:ext>
                </a:extLst>
              </a:tr>
              <a:tr h="373567">
                <a:tc>
                  <a:txBody>
                    <a:bodyPr/>
                    <a:lstStyle/>
                    <a:p>
                      <a:pPr algn="ctr" fontAlgn="ctr">
                        <a:buNone/>
                      </a:pPr>
                      <a:r>
                        <a:rPr lang="en-IN" sz="1200" b="0" i="0" u="none" strike="noStrike">
                          <a:solidFill>
                            <a:srgbClr val="000000"/>
                          </a:solidFill>
                          <a:effectLst/>
                          <a:latin typeface="Segoe UI" panose="020B0502040204020203" pitchFamily="34"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02/01/2026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Cane Preparation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In Line Shredder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200" b="0" i="0" u="none" strike="noStrike">
                          <a:solidFill>
                            <a:srgbClr val="000000"/>
                          </a:solidFill>
                          <a:effectLst/>
                          <a:latin typeface="Segoe UI" panose="020B0502040204020203" pitchFamily="34" charset="0"/>
                        </a:rPr>
                        <a:t> Tripped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02/01/2026 20:29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dirty="0">
                          <a:solidFill>
                            <a:srgbClr val="000000"/>
                          </a:solidFill>
                          <a:effectLst/>
                          <a:latin typeface="Segoe UI" panose="020B0502040204020203" pitchFamily="34" charset="0"/>
                        </a:rPr>
                        <a:t>02/01/2026 20:35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a:solidFill>
                            <a:srgbClr val="000000"/>
                          </a:solidFill>
                          <a:effectLst/>
                          <a:latin typeface="Segoe UI" panose="020B0502040204020203" pitchFamily="34" charset="0"/>
                        </a:rPr>
                        <a:t>0:06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a:solidFill>
                            <a:srgbClr val="000000"/>
                          </a:solidFill>
                          <a:effectLst/>
                          <a:latin typeface="Segoe UI" panose="020B0502040204020203" pitchFamily="34" charset="0"/>
                        </a:rPr>
                        <a:t> Shredder Motor tripped due to Low lub oil pressure (False Signal)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6678094"/>
                  </a:ext>
                </a:extLst>
              </a:tr>
              <a:tr h="682838">
                <a:tc>
                  <a:txBody>
                    <a:bodyPr/>
                    <a:lstStyle/>
                    <a:p>
                      <a:pPr algn="ctr" fontAlgn="ctr">
                        <a:buNone/>
                      </a:pPr>
                      <a:r>
                        <a:rPr lang="en-IN" sz="1200" b="0" i="0" u="none" strike="noStrike">
                          <a:solidFill>
                            <a:srgbClr val="000000"/>
                          </a:solidFill>
                          <a:effectLst/>
                          <a:latin typeface="Segoe UI" panose="020B0502040204020203" pitchFamily="34" charset="0"/>
                        </a:rPr>
                        <a:t>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200" b="0" i="0" u="none" strike="noStrike" dirty="0">
                          <a:solidFill>
                            <a:srgbClr val="000000"/>
                          </a:solidFill>
                          <a:effectLst/>
                          <a:latin typeface="Segoe UI" panose="020B0502040204020203" pitchFamily="34" charset="0"/>
                        </a:rPr>
                        <a:t>03/01/2026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ctr">
                        <a:buNone/>
                      </a:pPr>
                      <a:r>
                        <a:rPr lang="en-IN" sz="1200" b="0" i="0" u="none" strike="noStrike" dirty="0">
                          <a:solidFill>
                            <a:srgbClr val="000000"/>
                          </a:solidFill>
                          <a:effectLst/>
                          <a:latin typeface="Segoe UI" panose="020B0502040204020203" pitchFamily="34" charset="0"/>
                        </a:rPr>
                        <a:t> General Cleaning </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ctr">
                        <a:buNone/>
                      </a:pPr>
                      <a:r>
                        <a:rPr lang="en-IN" sz="1200" b="0" i="0" u="none" strike="noStrike" dirty="0">
                          <a:solidFill>
                            <a:srgbClr val="000000"/>
                          </a:solidFill>
                          <a:effectLst/>
                          <a:latin typeface="Segoe UI" panose="020B0502040204020203" pitchFamily="34" charset="0"/>
                        </a:rPr>
                        <a:t> Scheduled Stoppage  </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ctr">
                        <a:buNone/>
                      </a:pPr>
                      <a:r>
                        <a:rPr lang="en-IN" sz="1200" b="0" i="0" u="none" strike="noStrike" dirty="0">
                          <a:solidFill>
                            <a:srgbClr val="000000"/>
                          </a:solidFill>
                          <a:effectLst/>
                          <a:latin typeface="Segoe UI" panose="020B0502040204020203" pitchFamily="34" charset="0"/>
                        </a:rPr>
                        <a:t> General Cleaning </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ctr">
                        <a:buNone/>
                      </a:pPr>
                      <a:r>
                        <a:rPr lang="en-IN" sz="1200" b="0" i="0" u="none" strike="noStrike" dirty="0">
                          <a:solidFill>
                            <a:srgbClr val="000000"/>
                          </a:solidFill>
                          <a:effectLst/>
                          <a:latin typeface="Segoe UI" panose="020B0502040204020203" pitchFamily="34" charset="0"/>
                        </a:rPr>
                        <a:t> General Cleaning </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buNone/>
                      </a:pPr>
                      <a:r>
                        <a:rPr lang="en-IN" sz="1200" b="0" i="0" u="none" strike="noStrike" dirty="0">
                          <a:solidFill>
                            <a:srgbClr val="000000"/>
                          </a:solidFill>
                          <a:effectLst/>
                          <a:latin typeface="Segoe UI" panose="020B0502040204020203" pitchFamily="34" charset="0"/>
                        </a:rPr>
                        <a:t>03/01/2026 10:00</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buNone/>
                      </a:pPr>
                      <a:r>
                        <a:rPr lang="en-IN" sz="1200" b="0" i="0" u="none" strike="noStrike" dirty="0">
                          <a:solidFill>
                            <a:srgbClr val="000000"/>
                          </a:solidFill>
                          <a:effectLst/>
                          <a:latin typeface="Segoe UI" panose="020B0502040204020203" pitchFamily="34" charset="0"/>
                        </a:rPr>
                        <a:t>03/01/2026 18:00</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buNone/>
                      </a:pPr>
                      <a:r>
                        <a:rPr lang="en-IN" sz="1200" b="0" i="0" u="none" strike="noStrike" dirty="0">
                          <a:solidFill>
                            <a:srgbClr val="000000"/>
                          </a:solidFill>
                          <a:effectLst/>
                          <a:latin typeface="Segoe UI" panose="020B0502040204020203" pitchFamily="34" charset="0"/>
                        </a:rPr>
                        <a:t>8:00</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200" b="0" i="0" u="none" strike="noStrike" dirty="0">
                          <a:solidFill>
                            <a:srgbClr val="000000"/>
                          </a:solidFill>
                          <a:effectLst/>
                          <a:latin typeface="Segoe UI" panose="020B0502040204020203" pitchFamily="34" charset="0"/>
                        </a:rPr>
                        <a:t> Scheduled stoppage for general cleaning ( Shredder Tip replaced by new &amp; Mill No-1 Top scrapper Replaced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500679"/>
                  </a:ext>
                </a:extLst>
              </a:tr>
            </a:tbl>
          </a:graphicData>
        </a:graphic>
      </p:graphicFrame>
      <p:graphicFrame>
        <p:nvGraphicFramePr>
          <p:cNvPr id="3" name="Table 2">
            <a:extLst>
              <a:ext uri="{FF2B5EF4-FFF2-40B4-BE49-F238E27FC236}">
                <a16:creationId xmlns:a16="http://schemas.microsoft.com/office/drawing/2014/main" id="{4BCE37F3-5FD1-4891-11AE-C3AFDE4B024C}"/>
              </a:ext>
            </a:extLst>
          </p:cNvPr>
          <p:cNvGraphicFramePr>
            <a:graphicFrameLocks noGrp="1"/>
          </p:cNvGraphicFramePr>
          <p:nvPr/>
        </p:nvGraphicFramePr>
        <p:xfrm>
          <a:off x="194016" y="6317330"/>
          <a:ext cx="11847858" cy="579120"/>
        </p:xfrm>
        <a:graphic>
          <a:graphicData uri="http://schemas.openxmlformats.org/drawingml/2006/table">
            <a:tbl>
              <a:tblPr firstRow="1" bandRow="1">
                <a:tableStyleId>{5C22544A-7EE6-4342-B048-85BDC9FD1C3A}</a:tableStyleId>
              </a:tblPr>
              <a:tblGrid>
                <a:gridCol w="11847858">
                  <a:extLst>
                    <a:ext uri="{9D8B030D-6E8A-4147-A177-3AD203B41FA5}">
                      <a16:colId xmlns:a16="http://schemas.microsoft.com/office/drawing/2014/main" val="202423427"/>
                    </a:ext>
                  </a:extLst>
                </a:gridCol>
              </a:tblGrid>
              <a:tr h="365126">
                <a:tc>
                  <a:txBody>
                    <a:bodyPr/>
                    <a:lstStyle/>
                    <a:p>
                      <a:r>
                        <a:rPr lang="en-US" sz="1600" dirty="0"/>
                        <a:t>Note: To control the overloading on feeder drum, a hooter with light provided at kicker on dated 18.12.25, positive result seen but still its under observation</a:t>
                      </a:r>
                      <a:endParaRPr lang="en-IN" sz="1600" dirty="0"/>
                    </a:p>
                  </a:txBody>
                  <a:tcPr/>
                </a:tc>
                <a:extLst>
                  <a:ext uri="{0D108BD9-81ED-4DB2-BD59-A6C34878D82A}">
                    <a16:rowId xmlns:a16="http://schemas.microsoft.com/office/drawing/2014/main" val="3838568572"/>
                  </a:ext>
                </a:extLst>
              </a:tr>
            </a:tbl>
          </a:graphicData>
        </a:graphic>
      </p:graphicFrame>
    </p:spTree>
    <p:extLst>
      <p:ext uri="{BB962C8B-B14F-4D97-AF65-F5344CB8AC3E}">
        <p14:creationId xmlns:p14="http://schemas.microsoft.com/office/powerpoint/2010/main" val="1784098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85C15-2C6F-F3A9-FD51-CD65C5B14A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015C4B-5089-71A0-0F05-6209BA1A53B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0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76CD9A9D-B0FA-3156-644D-C122DB163F61}"/>
              </a:ext>
            </a:extLst>
          </p:cNvPr>
          <p:cNvSpPr txBox="1">
            <a:spLocks noChangeArrowheads="1"/>
          </p:cNvSpPr>
          <p:nvPr/>
        </p:nvSpPr>
        <p:spPr bwMode="auto">
          <a:xfrm>
            <a:off x="2736377" y="95534"/>
            <a:ext cx="7049069" cy="736978"/>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FORCED OUTAGE IRC 4 Overload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DATED 28.12.2025</a:t>
            </a:r>
          </a:p>
        </p:txBody>
      </p:sp>
      <p:sp>
        <p:nvSpPr>
          <p:cNvPr id="4" name="Rectangle 3">
            <a:extLst>
              <a:ext uri="{FF2B5EF4-FFF2-40B4-BE49-F238E27FC236}">
                <a16:creationId xmlns:a16="http://schemas.microsoft.com/office/drawing/2014/main" id="{63873C76-D5E0-C7BD-1B9B-CE61CCB5BD09}"/>
              </a:ext>
            </a:extLst>
          </p:cNvPr>
          <p:cNvSpPr/>
          <p:nvPr/>
        </p:nvSpPr>
        <p:spPr>
          <a:xfrm>
            <a:off x="42485" y="928048"/>
            <a:ext cx="12048501" cy="6042360"/>
          </a:xfrm>
          <a:prstGeom prst="rect">
            <a:avLst/>
          </a:prstGeom>
          <a:blipFill>
            <a:blip r:embed="rId2"/>
            <a:tile tx="0" ty="0" sx="100000" sy="100000" flip="none" algn="tl"/>
          </a:blipFill>
        </p:spPr>
        <p:txBody>
          <a:bodyPr wrap="square">
            <a:spAutoFit/>
          </a:bodyPr>
          <a:lstStyle/>
          <a:p>
            <a:pPr marR="0" lvl="0" algn="l" defTabSz="914400" rtl="0" eaLnBrk="1" fontAlgn="auto" latinLnBrk="0" hangingPunct="1">
              <a:lnSpc>
                <a:spcPct val="107000"/>
              </a:lnSpc>
              <a:spcBef>
                <a:spcPts val="0"/>
              </a:spcBef>
              <a:spcAft>
                <a:spcPts val="0"/>
              </a:spcAft>
              <a:buClrTx/>
              <a:buSzTx/>
              <a:tabLst/>
              <a:defRPr/>
            </a:pPr>
            <a:endParaRPr lang="en-US" sz="2200" b="1" u="sng" dirty="0">
              <a:latin typeface="Arial" panose="020B0604020202020204" pitchFamily="34" charset="0"/>
              <a:ea typeface="Calibri" panose="020F0502020204030204" pitchFamily="34" charset="0"/>
              <a:cs typeface="Arial" panose="020B0604020202020204" pitchFamily="34" charset="0"/>
            </a:endParaRPr>
          </a:p>
          <a:p>
            <a:pPr marR="0" lvl="0" algn="l" defTabSz="914400" rtl="0" eaLnBrk="1" fontAlgn="auto" latinLnBrk="0" hangingPunct="1">
              <a:lnSpc>
                <a:spcPct val="107000"/>
              </a:lnSpc>
              <a:spcBef>
                <a:spcPts val="0"/>
              </a:spcBef>
              <a:spcAft>
                <a:spcPts val="0"/>
              </a:spcAft>
              <a:buClrTx/>
              <a:buSzTx/>
              <a:tabLst/>
              <a:defRPr/>
            </a:pPr>
            <a:r>
              <a:rPr lang="en-US" sz="2200" b="1" u="sng" dirty="0">
                <a:latin typeface="Arial" panose="020B0604020202020204" pitchFamily="34" charset="0"/>
                <a:ea typeface="Calibri" panose="020F0502020204030204" pitchFamily="34" charset="0"/>
                <a:cs typeface="Arial" panose="020B0604020202020204" pitchFamily="34" charset="0"/>
              </a:rPr>
              <a:t>SEQUENCE OF </a:t>
            </a:r>
            <a:r>
              <a:rPr kumimoji="0" lang="en-US" sz="2200" b="1" i="0" u="sng" strike="noStrike" kern="1200" cap="none" spc="0" normalizeH="0" baseline="0" noProof="0" dirty="0">
                <a:ln>
                  <a:noFill/>
                </a:ln>
                <a:effectLst/>
                <a:uLnTx/>
                <a:uFillTx/>
                <a:latin typeface="Arial" panose="020B0604020202020204" pitchFamily="34" charset="0"/>
                <a:ea typeface="Calibri" panose="020F0502020204030204" pitchFamily="34" charset="0"/>
                <a:cs typeface="Arial" panose="020B0604020202020204" pitchFamily="34" charset="0"/>
              </a:rPr>
              <a:t> EVENT </a:t>
            </a:r>
            <a:r>
              <a:rPr kumimoji="0" lang="en-US" sz="2200" b="1" i="0" u="none" strike="noStrike" kern="1200" cap="none" spc="0" normalizeH="0" baseline="0" noProof="0" dirty="0">
                <a:ln>
                  <a:noFill/>
                </a:ln>
                <a:effectLst/>
                <a:uLnTx/>
                <a:uFillTx/>
                <a:latin typeface="Arial" panose="020B0604020202020204" pitchFamily="34" charset="0"/>
                <a:ea typeface="Calibri" panose="020F0502020204030204" pitchFamily="34" charset="0"/>
                <a:cs typeface="Arial" panose="020B0604020202020204" pitchFamily="34" charset="0"/>
              </a:rPr>
              <a:t>:</a:t>
            </a:r>
          </a:p>
          <a:p>
            <a:pPr lvl="0">
              <a:lnSpc>
                <a:spcPct val="107000"/>
              </a:lnSpc>
              <a:defRPr/>
            </a:pPr>
            <a:endParaRPr kumimoji="0" lang="en-US" sz="22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lang="en-US" sz="2200" b="1" u="sng"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lang="en-US" sz="2200" b="1" u="sng"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lang="en-US" sz="2200" b="1" u="sng"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lang="en-US" sz="2200" b="1" u="sng"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lang="en-US" sz="2200" b="1" u="sng"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kumimoji="0" lang="en-US" sz="22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kumimoji="0" lang="en-US" sz="22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kumimoji="0" lang="en-US" sz="105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r>
              <a:rPr kumimoji="0" lang="en-US" sz="20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OUTAGE IMPACT </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200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Crushing Stopped for 1.38 </a:t>
            </a:r>
            <a:r>
              <a:rPr kumimoji="0" lang="en-US" sz="200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Hrs</a:t>
            </a:r>
            <a:r>
              <a:rPr kumimoji="0" lang="en-US" sz="200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23.37-1.15)</a:t>
            </a:r>
          </a:p>
          <a:p>
            <a:pPr lvl="0">
              <a:lnSpc>
                <a:spcPct val="107000"/>
              </a:lnSpc>
              <a:defRPr/>
            </a:pPr>
            <a:endParaRPr kumimoji="0" lang="en-US" sz="200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r>
              <a:rPr lang="en-US" sz="2000" b="1" dirty="0">
                <a:solidFill>
                  <a:prstClr val="black"/>
                </a:solidFill>
                <a:latin typeface="Arial" panose="020B0604020202020204" pitchFamily="34" charset="0"/>
                <a:ea typeface="Calibri" panose="020F0502020204030204" pitchFamily="34" charset="0"/>
                <a:cs typeface="Arial" panose="020B0604020202020204" pitchFamily="34" charset="0"/>
              </a:rPr>
              <a:t>Immediate Action Taken:</a:t>
            </a:r>
            <a:r>
              <a:rPr lang="en-US" sz="2000" dirty="0">
                <a:solidFill>
                  <a:prstClr val="black"/>
                </a:solidFill>
                <a:latin typeface="Arial" panose="020B0604020202020204" pitchFamily="34" charset="0"/>
                <a:ea typeface="Calibri" panose="020F0502020204030204" pitchFamily="34" charset="0"/>
                <a:cs typeface="Arial" panose="020B0604020202020204" pitchFamily="34" charset="0"/>
              </a:rPr>
              <a:t> Jammed bagasse Cleared, Bend scrapper of IRC set right &amp; started.</a:t>
            </a:r>
          </a:p>
          <a:p>
            <a:pPr lvl="0">
              <a:lnSpc>
                <a:spcPct val="107000"/>
              </a:lnSpc>
              <a:defRPr/>
            </a:pPr>
            <a:endParaRPr lang="en-US" sz="20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r>
              <a:rPr kumimoji="0" lang="en-US" sz="20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Final Remedial Action: </a:t>
            </a:r>
            <a:r>
              <a:rPr kumimoji="0" lang="en-US" sz="2000" i="0"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Arcing done of Rollers</a:t>
            </a: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600" dirty="0">
              <a:solidFill>
                <a:sysClr val="windowText" lastClr="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Attachment- DCS Trend </a:t>
            </a:r>
          </a:p>
        </p:txBody>
      </p:sp>
      <p:sp>
        <p:nvSpPr>
          <p:cNvPr id="3" name="Title 1">
            <a:extLst>
              <a:ext uri="{FF2B5EF4-FFF2-40B4-BE49-F238E27FC236}">
                <a16:creationId xmlns:a16="http://schemas.microsoft.com/office/drawing/2014/main" id="{D6D8C456-7271-2926-8C03-A89F60F228DB}"/>
              </a:ext>
            </a:extLst>
          </p:cNvPr>
          <p:cNvSpPr txBox="1">
            <a:spLocks/>
          </p:cNvSpPr>
          <p:nvPr/>
        </p:nvSpPr>
        <p:spPr>
          <a:xfrm rot="10800000" flipV="1">
            <a:off x="8545158" y="994216"/>
            <a:ext cx="3410694" cy="436899"/>
          </a:xfrm>
          <a:prstGeom prst="rect">
            <a:avLst/>
          </a:prstGeom>
          <a:solidFill>
            <a:srgbClr val="FFFF00"/>
          </a:solidFill>
          <a:ln w="38100">
            <a:solidFill>
              <a:srgbClr val="00B0F0"/>
            </a:solidFill>
          </a:ln>
        </p:spPr>
        <p:txBody>
          <a:bodyPr vert="horz" lIns="91440" tIns="45720" rIns="91440" bIns="45720" rtlCol="0" anchor="ctr">
            <a:noAutofit/>
          </a:bodyPr>
          <a:lstStyle>
            <a:lvl1pPr algn="l" defTabSz="914400" rtl="0" eaLnBrk="1" latinLnBrk="0" hangingPunct="1">
              <a:lnSpc>
                <a:spcPct val="80000"/>
              </a:lnSpc>
              <a:spcBef>
                <a:spcPct val="0"/>
              </a:spcBef>
              <a:buNone/>
              <a:defRPr lang="en-US" sz="3600" b="1" kern="1200" cap="all" spc="100" baseline="0" dirty="0">
                <a:solidFill>
                  <a:srgbClr val="002060"/>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000" b="1" i="0" u="none" strike="noStrike" kern="1200" cap="all" spc="100" normalizeH="0" baseline="0" noProof="0" dirty="0">
                <a:ln>
                  <a:noFill/>
                </a:ln>
                <a:solidFill>
                  <a:prstClr val="black"/>
                </a:solidFill>
                <a:effectLst/>
                <a:uLnTx/>
                <a:uFillTx/>
                <a:latin typeface="Arial"/>
                <a:ea typeface="+mj-ea"/>
                <a:cs typeface="+mj-cs"/>
              </a:rPr>
              <a:t> REASON OF FAILURE</a:t>
            </a:r>
            <a:endParaRPr kumimoji="0" lang="en-US" sz="2000" b="1" i="0" u="none" strike="noStrike" kern="1200" cap="all" spc="100" normalizeH="0" baseline="0" noProof="0" dirty="0">
              <a:ln>
                <a:noFill/>
              </a:ln>
              <a:solidFill>
                <a:prstClr val="black"/>
              </a:solidFill>
              <a:effectLst/>
              <a:uLnTx/>
              <a:uFillTx/>
              <a:latin typeface="Tw Cen MT Condensed"/>
              <a:ea typeface="+mj-ea"/>
              <a:cs typeface="+mj-cs"/>
            </a:endParaRPr>
          </a:p>
        </p:txBody>
      </p:sp>
      <p:graphicFrame>
        <p:nvGraphicFramePr>
          <p:cNvPr id="7" name="Table 6">
            <a:extLst>
              <a:ext uri="{FF2B5EF4-FFF2-40B4-BE49-F238E27FC236}">
                <a16:creationId xmlns:a16="http://schemas.microsoft.com/office/drawing/2014/main" id="{11D26070-E457-0F43-A7C2-D8FB4CC652B9}"/>
              </a:ext>
            </a:extLst>
          </p:cNvPr>
          <p:cNvGraphicFramePr>
            <a:graphicFrameLocks noGrp="1"/>
          </p:cNvGraphicFramePr>
          <p:nvPr/>
        </p:nvGraphicFramePr>
        <p:xfrm>
          <a:off x="7825649" y="1474837"/>
          <a:ext cx="4265339" cy="307539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849767">
                  <a:extLst>
                    <a:ext uri="{9D8B030D-6E8A-4147-A177-3AD203B41FA5}">
                      <a16:colId xmlns:a16="http://schemas.microsoft.com/office/drawing/2014/main" val="2553745717"/>
                    </a:ext>
                  </a:extLst>
                </a:gridCol>
                <a:gridCol w="1415572">
                  <a:extLst>
                    <a:ext uri="{9D8B030D-6E8A-4147-A177-3AD203B41FA5}">
                      <a16:colId xmlns:a16="http://schemas.microsoft.com/office/drawing/2014/main" val="4054241242"/>
                    </a:ext>
                  </a:extLst>
                </a:gridCol>
              </a:tblGrid>
              <a:tr h="452068">
                <a:tc>
                  <a:txBody>
                    <a:bodyPr/>
                    <a:lstStyle/>
                    <a:p>
                      <a:pPr algn="ctr" rtl="0" fontAlgn="b"/>
                      <a:r>
                        <a:rPr lang="en-IN" sz="2000" b="1" u="none" strike="noStrike" dirty="0">
                          <a:effectLst/>
                          <a:latin typeface="Segoe UI" panose="020B0502040204020203" pitchFamily="34" charset="0"/>
                          <a:cs typeface="Segoe UI" panose="020B0502040204020203" pitchFamily="34" charset="0"/>
                        </a:rPr>
                        <a:t>DESCRIPTION</a:t>
                      </a:r>
                      <a:endParaRPr lang="en-IN" sz="20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IN" sz="2000" b="1" u="none" strike="noStrike" dirty="0">
                          <a:effectLst/>
                          <a:latin typeface="Segoe UI" panose="020B0502040204020203" pitchFamily="34" charset="0"/>
                          <a:cs typeface="Segoe UI" panose="020B0502040204020203" pitchFamily="34" charset="0"/>
                        </a:rPr>
                        <a:t>REMARK</a:t>
                      </a:r>
                      <a:endParaRPr lang="en-IN" sz="20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541275024"/>
                  </a:ext>
                </a:extLst>
              </a:tr>
              <a:tr h="452068">
                <a:tc>
                  <a:txBody>
                    <a:bodyPr/>
                    <a:lstStyle/>
                    <a:p>
                      <a:pPr algn="l" rtl="0" fontAlgn="b"/>
                      <a:r>
                        <a:rPr lang="en-US" sz="1600" b="1" i="0" u="none" strike="noStrike" dirty="0">
                          <a:solidFill>
                            <a:srgbClr val="000000"/>
                          </a:solidFill>
                          <a:effectLst/>
                          <a:latin typeface="Segoe UI" panose="020B0502040204020203" pitchFamily="34" charset="0"/>
                          <a:cs typeface="Segoe UI" panose="020B0502040204020203" pitchFamily="34" charset="0"/>
                        </a:rPr>
                        <a:t>Mill RPM Low</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US" sz="1600" b="1" i="0" u="none" strike="noStrike" dirty="0">
                          <a:solidFill>
                            <a:srgbClr val="000000"/>
                          </a:solidFill>
                          <a:effectLst/>
                          <a:latin typeface="Segoe UI" panose="020B0502040204020203" pitchFamily="34" charset="0"/>
                          <a:cs typeface="Segoe UI" panose="020B0502040204020203" pitchFamily="34" charset="0"/>
                        </a:rPr>
                        <a:t>NO</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3121359225"/>
                  </a:ext>
                </a:extLst>
              </a:tr>
              <a:tr h="452068">
                <a:tc>
                  <a:txBody>
                    <a:bodyPr/>
                    <a:lstStyle/>
                    <a:p>
                      <a:pPr algn="l" rtl="0" fontAlgn="b"/>
                      <a:r>
                        <a:rPr lang="en-US" sz="1600" b="1" i="0" u="none" strike="noStrike" dirty="0">
                          <a:solidFill>
                            <a:srgbClr val="000000"/>
                          </a:solidFill>
                          <a:effectLst/>
                          <a:latin typeface="Segoe UI" panose="020B0502040204020203" pitchFamily="34" charset="0"/>
                          <a:cs typeface="Segoe UI" panose="020B0502040204020203" pitchFamily="34" charset="0"/>
                        </a:rPr>
                        <a:t>Excess Loading- Mill</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US" sz="1600" b="1" i="0" u="none" strike="noStrike" dirty="0">
                          <a:solidFill>
                            <a:srgbClr val="000000"/>
                          </a:solidFill>
                          <a:effectLst/>
                          <a:latin typeface="Segoe UI" panose="020B0502040204020203" pitchFamily="34" charset="0"/>
                          <a:cs typeface="Segoe UI" panose="020B0502040204020203" pitchFamily="34" charset="0"/>
                        </a:rPr>
                        <a:t>NO</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2516299731"/>
                  </a:ext>
                </a:extLst>
              </a:tr>
              <a:tr h="452068">
                <a:tc>
                  <a:txBody>
                    <a:bodyPr/>
                    <a:lstStyle/>
                    <a:p>
                      <a:pPr algn="l" rtl="0" fontAlgn="b"/>
                      <a:r>
                        <a:rPr lang="en-US" sz="1600" b="1" i="0" u="none" strike="noStrike" dirty="0">
                          <a:solidFill>
                            <a:srgbClr val="000000"/>
                          </a:solidFill>
                          <a:effectLst/>
                          <a:latin typeface="Segoe UI" panose="020B0502040204020203" pitchFamily="34" charset="0"/>
                          <a:cs typeface="Segoe UI" panose="020B0502040204020203" pitchFamily="34" charset="0"/>
                        </a:rPr>
                        <a:t>Excess Loading- IRC 4</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US" sz="1600" b="1" i="0" u="none" strike="noStrike" dirty="0">
                          <a:solidFill>
                            <a:srgbClr val="000000"/>
                          </a:solidFill>
                          <a:effectLst/>
                          <a:latin typeface="Segoe UI" panose="020B0502040204020203" pitchFamily="34" charset="0"/>
                          <a:cs typeface="Segoe UI" panose="020B0502040204020203" pitchFamily="34" charset="0"/>
                        </a:rPr>
                        <a:t>NO</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1192112846"/>
                  </a:ext>
                </a:extLst>
              </a:tr>
              <a:tr h="633560">
                <a:tc>
                  <a:txBody>
                    <a:bodyPr/>
                    <a:lstStyle/>
                    <a:p>
                      <a:pPr algn="l" rtl="0" fontAlgn="b"/>
                      <a:r>
                        <a:rPr lang="en-US" sz="1600" b="1" i="0" u="none" strike="noStrike" dirty="0">
                          <a:solidFill>
                            <a:srgbClr val="000000"/>
                          </a:solidFill>
                          <a:effectLst/>
                          <a:latin typeface="Segoe UI" panose="020B0502040204020203" pitchFamily="34" charset="0"/>
                          <a:cs typeface="Segoe UI" panose="020B0502040204020203" pitchFamily="34" charset="0"/>
                        </a:rPr>
                        <a:t>DC level high- any chocking in Mill</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US" sz="1600" b="1" i="0" u="none" strike="noStrike" dirty="0">
                          <a:solidFill>
                            <a:srgbClr val="000000"/>
                          </a:solidFill>
                          <a:effectLst/>
                          <a:latin typeface="Segoe UI" panose="020B0502040204020203" pitchFamily="34" charset="0"/>
                          <a:cs typeface="Segoe UI" panose="020B0502040204020203" pitchFamily="34" charset="0"/>
                        </a:rPr>
                        <a:t>NO</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4294351274"/>
                  </a:ext>
                </a:extLst>
              </a:tr>
              <a:tr h="633560">
                <a:tc>
                  <a:txBody>
                    <a:bodyPr/>
                    <a:lstStyle/>
                    <a:p>
                      <a:pPr algn="l" rtl="0" fontAlgn="b"/>
                      <a:r>
                        <a:rPr lang="en-US" sz="1600" b="1" i="0" u="none" strike="noStrike" dirty="0">
                          <a:solidFill>
                            <a:srgbClr val="000000"/>
                          </a:solidFill>
                          <a:effectLst/>
                          <a:latin typeface="Segoe UI" panose="020B0502040204020203" pitchFamily="34" charset="0"/>
                          <a:cs typeface="Segoe UI" panose="020B0502040204020203" pitchFamily="34" charset="0"/>
                        </a:rPr>
                        <a:t>DC Level high- Slippage of bagasse over roller</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US" sz="1600" b="1" i="0" u="none" strike="noStrike" dirty="0">
                          <a:solidFill>
                            <a:srgbClr val="000000"/>
                          </a:solidFill>
                          <a:effectLst/>
                          <a:latin typeface="Segoe UI" panose="020B0502040204020203" pitchFamily="34" charset="0"/>
                          <a:cs typeface="Segoe UI" panose="020B0502040204020203" pitchFamily="34" charset="0"/>
                        </a:rPr>
                        <a:t>Yes</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1202974261"/>
                  </a:ext>
                </a:extLst>
              </a:tr>
            </a:tbl>
          </a:graphicData>
        </a:graphic>
      </p:graphicFrame>
      <p:graphicFrame>
        <p:nvGraphicFramePr>
          <p:cNvPr id="6" name="Table 5">
            <a:extLst>
              <a:ext uri="{FF2B5EF4-FFF2-40B4-BE49-F238E27FC236}">
                <a16:creationId xmlns:a16="http://schemas.microsoft.com/office/drawing/2014/main" id="{5713693C-AD53-1288-51B6-520ED9425339}"/>
              </a:ext>
            </a:extLst>
          </p:cNvPr>
          <p:cNvGraphicFramePr>
            <a:graphicFrameLocks noGrp="1"/>
          </p:cNvGraphicFramePr>
          <p:nvPr/>
        </p:nvGraphicFramePr>
        <p:xfrm>
          <a:off x="87502" y="2386614"/>
          <a:ext cx="7666110" cy="1717300"/>
        </p:xfrm>
        <a:graphic>
          <a:graphicData uri="http://schemas.openxmlformats.org/drawingml/2006/table">
            <a:tbl>
              <a:tblPr firstRow="1" bandRow="1">
                <a:tableStyleId>{5C22544A-7EE6-4342-B048-85BDC9FD1C3A}</a:tableStyleId>
              </a:tblPr>
              <a:tblGrid>
                <a:gridCol w="7666110">
                  <a:extLst>
                    <a:ext uri="{9D8B030D-6E8A-4147-A177-3AD203B41FA5}">
                      <a16:colId xmlns:a16="http://schemas.microsoft.com/office/drawing/2014/main" val="2399610527"/>
                    </a:ext>
                  </a:extLst>
                </a:gridCol>
              </a:tblGrid>
              <a:tr h="354297">
                <a:tc>
                  <a:txBody>
                    <a:bodyPr/>
                    <a:lstStyle/>
                    <a:p>
                      <a:endParaRPr lang="en-IN" sz="20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733282528"/>
                  </a:ext>
                </a:extLst>
              </a:tr>
              <a:tr h="620020">
                <a:tc>
                  <a:txBody>
                    <a:bodyPr/>
                    <a:lstStyle/>
                    <a:p>
                      <a:r>
                        <a:rPr lang="en-IN" sz="2000" kern="1200" dirty="0">
                          <a:solidFill>
                            <a:schemeClr val="dk1"/>
                          </a:solidFill>
                          <a:effectLst/>
                          <a:latin typeface="Segoe UI" panose="020B0502040204020203" pitchFamily="34" charset="0"/>
                          <a:ea typeface="+mn-ea"/>
                          <a:cs typeface="Segoe UI" panose="020B0502040204020203" pitchFamily="34" charset="0"/>
                        </a:rPr>
                        <a:t>Initially Mill no 4 </a:t>
                      </a:r>
                      <a:r>
                        <a:rPr lang="en-IN" sz="2000" kern="1200" dirty="0" err="1">
                          <a:solidFill>
                            <a:schemeClr val="dk1"/>
                          </a:solidFill>
                          <a:effectLst/>
                          <a:latin typeface="Segoe UI" panose="020B0502040204020203" pitchFamily="34" charset="0"/>
                          <a:ea typeface="+mn-ea"/>
                          <a:cs typeface="Segoe UI" panose="020B0502040204020203" pitchFamily="34" charset="0"/>
                        </a:rPr>
                        <a:t>Donally</a:t>
                      </a:r>
                      <a:r>
                        <a:rPr lang="en-IN" sz="2000" kern="1200" dirty="0">
                          <a:solidFill>
                            <a:schemeClr val="dk1"/>
                          </a:solidFill>
                          <a:effectLst/>
                          <a:latin typeface="Segoe UI" panose="020B0502040204020203" pitchFamily="34" charset="0"/>
                          <a:ea typeface="+mn-ea"/>
                          <a:cs typeface="Segoe UI" panose="020B0502040204020203" pitchFamily="34" charset="0"/>
                        </a:rPr>
                        <a:t> chute level high</a:t>
                      </a:r>
                      <a:endParaRPr lang="en-IN" sz="20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962585494"/>
                  </a:ext>
                </a:extLst>
              </a:tr>
              <a:tr h="354297">
                <a:tc>
                  <a:txBody>
                    <a:bodyPr/>
                    <a:lstStyle/>
                    <a:p>
                      <a:r>
                        <a:rPr lang="en-US" sz="2000" kern="1200" dirty="0">
                          <a:solidFill>
                            <a:schemeClr val="dk1"/>
                          </a:solidFill>
                          <a:effectLst/>
                          <a:latin typeface="Segoe UI" panose="020B0502040204020203" pitchFamily="34" charset="0"/>
                          <a:ea typeface="+mn-ea"/>
                          <a:cs typeface="Segoe UI" panose="020B0502040204020203" pitchFamily="34" charset="0"/>
                        </a:rPr>
                        <a:t>I</a:t>
                      </a:r>
                      <a:r>
                        <a:rPr lang="en-IN" sz="2000" kern="1200" dirty="0">
                          <a:solidFill>
                            <a:schemeClr val="dk1"/>
                          </a:solidFill>
                          <a:effectLst/>
                          <a:latin typeface="Segoe UI" panose="020B0502040204020203" pitchFamily="34" charset="0"/>
                          <a:ea typeface="+mn-ea"/>
                          <a:cs typeface="Segoe UI" panose="020B0502040204020203" pitchFamily="34" charset="0"/>
                        </a:rPr>
                        <a:t>RC No 4 level high and over loaded </a:t>
                      </a:r>
                    </a:p>
                    <a:p>
                      <a:endParaRPr lang="en-IN" sz="2000" kern="1200" dirty="0">
                        <a:solidFill>
                          <a:schemeClr val="dk1"/>
                        </a:solidFill>
                        <a:effectLst/>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514782667"/>
                  </a:ext>
                </a:extLst>
              </a:tr>
            </a:tbl>
          </a:graphicData>
        </a:graphic>
      </p:graphicFrame>
    </p:spTree>
    <p:extLst>
      <p:ext uri="{BB962C8B-B14F-4D97-AF65-F5344CB8AC3E}">
        <p14:creationId xmlns:p14="http://schemas.microsoft.com/office/powerpoint/2010/main" val="188137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24182-6F91-1D86-D73B-3FC72D035A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20EA6D-AFAF-B6B0-8A0F-C94D63BF314B}"/>
              </a:ext>
            </a:extLst>
          </p:cNvPr>
          <p:cNvSpPr txBox="1">
            <a:spLocks noChangeArrowheads="1"/>
          </p:cNvSpPr>
          <p:nvPr/>
        </p:nvSpPr>
        <p:spPr bwMode="auto">
          <a:xfrm>
            <a:off x="2736377" y="95534"/>
            <a:ext cx="7049069" cy="736978"/>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FORCED OUTAGE IRC 4 Overload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DATED 28.12.2025</a:t>
            </a:r>
          </a:p>
        </p:txBody>
      </p:sp>
      <p:pic>
        <p:nvPicPr>
          <p:cNvPr id="10" name="Picture 9">
            <a:extLst>
              <a:ext uri="{FF2B5EF4-FFF2-40B4-BE49-F238E27FC236}">
                <a16:creationId xmlns:a16="http://schemas.microsoft.com/office/drawing/2014/main" id="{51DBF65E-55FF-2776-C528-39BFD72AD20E}"/>
              </a:ext>
            </a:extLst>
          </p:cNvPr>
          <p:cNvPicPr>
            <a:picLocks noChangeAspect="1"/>
          </p:cNvPicPr>
          <p:nvPr/>
        </p:nvPicPr>
        <p:blipFill>
          <a:blip r:embed="rId2"/>
          <a:stretch>
            <a:fillRect/>
          </a:stretch>
        </p:blipFill>
        <p:spPr>
          <a:xfrm>
            <a:off x="283028" y="947056"/>
            <a:ext cx="11723915" cy="5486401"/>
          </a:xfrm>
          <a:prstGeom prst="rect">
            <a:avLst/>
          </a:prstGeom>
        </p:spPr>
      </p:pic>
    </p:spTree>
    <p:extLst>
      <p:ext uri="{BB962C8B-B14F-4D97-AF65-F5344CB8AC3E}">
        <p14:creationId xmlns:p14="http://schemas.microsoft.com/office/powerpoint/2010/main" val="589028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85C15-2C6F-F3A9-FD51-CD65C5B14A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015C4B-5089-71A0-0F05-6209BA1A53B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0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76CD9A9D-B0FA-3156-644D-C122DB163F61}"/>
              </a:ext>
            </a:extLst>
          </p:cNvPr>
          <p:cNvSpPr txBox="1">
            <a:spLocks noChangeArrowheads="1"/>
          </p:cNvSpPr>
          <p:nvPr/>
        </p:nvSpPr>
        <p:spPr bwMode="auto">
          <a:xfrm>
            <a:off x="2736377" y="95534"/>
            <a:ext cx="7550623" cy="736978"/>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FORCED OUTAGE Shredder Coupling Bolts Broken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DATED </a:t>
            </a:r>
            <a:r>
              <a:rPr lang="en-US" dirty="0"/>
              <a:t>31</a:t>
            </a: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.12.2025</a:t>
            </a:r>
          </a:p>
        </p:txBody>
      </p:sp>
      <p:sp>
        <p:nvSpPr>
          <p:cNvPr id="4" name="Rectangle 3">
            <a:extLst>
              <a:ext uri="{FF2B5EF4-FFF2-40B4-BE49-F238E27FC236}">
                <a16:creationId xmlns:a16="http://schemas.microsoft.com/office/drawing/2014/main" id="{63873C76-D5E0-C7BD-1B9B-CE61CCB5BD09}"/>
              </a:ext>
            </a:extLst>
          </p:cNvPr>
          <p:cNvSpPr/>
          <p:nvPr/>
        </p:nvSpPr>
        <p:spPr>
          <a:xfrm>
            <a:off x="42485" y="928048"/>
            <a:ext cx="12048501" cy="6042360"/>
          </a:xfrm>
          <a:prstGeom prst="rect">
            <a:avLst/>
          </a:prstGeom>
          <a:blipFill>
            <a:blip r:embed="rId2"/>
            <a:tile tx="0" ty="0" sx="100000" sy="100000" flip="none" algn="tl"/>
          </a:blipFill>
        </p:spPr>
        <p:txBody>
          <a:bodyPr wrap="square">
            <a:spAutoFit/>
          </a:bodyPr>
          <a:lstStyle/>
          <a:p>
            <a:pPr marR="0" lvl="0" algn="l" defTabSz="914400" rtl="0" eaLnBrk="1" fontAlgn="auto" latinLnBrk="0" hangingPunct="1">
              <a:lnSpc>
                <a:spcPct val="107000"/>
              </a:lnSpc>
              <a:spcBef>
                <a:spcPts val="0"/>
              </a:spcBef>
              <a:spcAft>
                <a:spcPts val="0"/>
              </a:spcAft>
              <a:buClrTx/>
              <a:buSzTx/>
              <a:tabLst/>
              <a:defRPr/>
            </a:pPr>
            <a:endParaRPr lang="en-US" sz="2200" b="1" u="sng" dirty="0">
              <a:latin typeface="Arial" panose="020B0604020202020204" pitchFamily="34" charset="0"/>
              <a:ea typeface="Calibri" panose="020F0502020204030204" pitchFamily="34" charset="0"/>
              <a:cs typeface="Arial" panose="020B0604020202020204" pitchFamily="34" charset="0"/>
            </a:endParaRPr>
          </a:p>
          <a:p>
            <a:pPr marR="0" lvl="0" algn="l" defTabSz="914400" rtl="0" eaLnBrk="1" fontAlgn="auto" latinLnBrk="0" hangingPunct="1">
              <a:lnSpc>
                <a:spcPct val="107000"/>
              </a:lnSpc>
              <a:spcBef>
                <a:spcPts val="0"/>
              </a:spcBef>
              <a:spcAft>
                <a:spcPts val="0"/>
              </a:spcAft>
              <a:buClrTx/>
              <a:buSzTx/>
              <a:tabLst/>
              <a:defRPr/>
            </a:pPr>
            <a:r>
              <a:rPr lang="en-US" sz="2200" b="1" u="sng" dirty="0">
                <a:latin typeface="Arial" panose="020B0604020202020204" pitchFamily="34" charset="0"/>
                <a:ea typeface="Calibri" panose="020F0502020204030204" pitchFamily="34" charset="0"/>
                <a:cs typeface="Arial" panose="020B0604020202020204" pitchFamily="34" charset="0"/>
              </a:rPr>
              <a:t>SEQUENCE OF </a:t>
            </a:r>
            <a:r>
              <a:rPr kumimoji="0" lang="en-US" sz="2200" b="1" i="0" u="sng" strike="noStrike" kern="1200" cap="none" spc="0" normalizeH="0" baseline="0" noProof="0" dirty="0">
                <a:ln>
                  <a:noFill/>
                </a:ln>
                <a:effectLst/>
                <a:uLnTx/>
                <a:uFillTx/>
                <a:latin typeface="Arial" panose="020B0604020202020204" pitchFamily="34" charset="0"/>
                <a:ea typeface="Calibri" panose="020F0502020204030204" pitchFamily="34" charset="0"/>
                <a:cs typeface="Arial" panose="020B0604020202020204" pitchFamily="34" charset="0"/>
              </a:rPr>
              <a:t> EVENT </a:t>
            </a:r>
            <a:r>
              <a:rPr kumimoji="0" lang="en-US" sz="2200" b="1" i="0" u="none" strike="noStrike" kern="1200" cap="none" spc="0" normalizeH="0" baseline="0" noProof="0" dirty="0">
                <a:ln>
                  <a:noFill/>
                </a:ln>
                <a:effectLst/>
                <a:uLnTx/>
                <a:uFillTx/>
                <a:latin typeface="Arial" panose="020B0604020202020204" pitchFamily="34" charset="0"/>
                <a:ea typeface="Calibri" panose="020F0502020204030204" pitchFamily="34" charset="0"/>
                <a:cs typeface="Arial" panose="020B0604020202020204" pitchFamily="34" charset="0"/>
              </a:rPr>
              <a:t>:</a:t>
            </a:r>
          </a:p>
          <a:p>
            <a:pPr lvl="0">
              <a:lnSpc>
                <a:spcPct val="107000"/>
              </a:lnSpc>
              <a:defRPr/>
            </a:pPr>
            <a:endParaRPr kumimoji="0" lang="en-US" sz="22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lang="en-US" sz="2200" b="1" u="sng"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lang="en-US" sz="2200" b="1" u="sng"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lang="en-US" sz="2200" b="1" u="sng"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lang="en-US" sz="2200" b="1" u="sng"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lang="en-US" sz="2200" b="1" u="sng"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kumimoji="0" lang="en-US" sz="22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kumimoji="0" lang="en-US" sz="22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endParaRPr kumimoji="0" lang="en-US" sz="105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r>
              <a:rPr kumimoji="0" lang="en-US" sz="20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OUTAGE IMPACT </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200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Crushing Stopped for 1.01 </a:t>
            </a:r>
            <a:r>
              <a:rPr kumimoji="0" lang="en-US" sz="200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Hrs</a:t>
            </a:r>
            <a:r>
              <a:rPr kumimoji="0" lang="en-US" sz="200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a:t>
            </a:r>
            <a:r>
              <a:rPr lang="en-US" sz="2000" dirty="0">
                <a:solidFill>
                  <a:prstClr val="black"/>
                </a:solidFill>
                <a:latin typeface="Arial" panose="020B0604020202020204" pitchFamily="34" charset="0"/>
                <a:ea typeface="Calibri" panose="020F0502020204030204" pitchFamily="34" charset="0"/>
                <a:cs typeface="Arial" panose="020B0604020202020204" pitchFamily="34" charset="0"/>
              </a:rPr>
              <a:t>o5.15 am-06.16 am</a:t>
            </a:r>
            <a:r>
              <a:rPr kumimoji="0" lang="en-US" sz="200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a:t>
            </a:r>
          </a:p>
          <a:p>
            <a:pPr lvl="0">
              <a:lnSpc>
                <a:spcPct val="107000"/>
              </a:lnSpc>
              <a:defRPr/>
            </a:pPr>
            <a:endParaRPr kumimoji="0" lang="en-US" sz="200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r>
              <a:rPr lang="en-US" sz="2000" b="1" dirty="0">
                <a:solidFill>
                  <a:prstClr val="black"/>
                </a:solidFill>
                <a:latin typeface="Arial" panose="020B0604020202020204" pitchFamily="34" charset="0"/>
                <a:ea typeface="Calibri" panose="020F0502020204030204" pitchFamily="34" charset="0"/>
                <a:cs typeface="Arial" panose="020B0604020202020204" pitchFamily="34" charset="0"/>
              </a:rPr>
              <a:t>Immediate Action Taken:</a:t>
            </a:r>
            <a:r>
              <a:rPr lang="en-US" sz="2000" dirty="0">
                <a:solidFill>
                  <a:prstClr val="black"/>
                </a:solidFill>
                <a:latin typeface="Arial" panose="020B0604020202020204" pitchFamily="34" charset="0"/>
                <a:ea typeface="Calibri" panose="020F0502020204030204" pitchFamily="34" charset="0"/>
                <a:cs typeface="Arial" panose="020B0604020202020204" pitchFamily="34" charset="0"/>
              </a:rPr>
              <a:t> New Bolts Fitted. All Carbon brush checked, all other bolts Checked</a:t>
            </a:r>
          </a:p>
          <a:p>
            <a:pPr lvl="0">
              <a:lnSpc>
                <a:spcPct val="107000"/>
              </a:lnSpc>
              <a:defRPr/>
            </a:pPr>
            <a:endParaRPr lang="en-US" sz="20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lvl="0">
              <a:lnSpc>
                <a:spcPct val="107000"/>
              </a:lnSpc>
              <a:defRPr/>
            </a:pPr>
            <a:r>
              <a:rPr kumimoji="0" lang="en-US" sz="20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Final Remedial Action: </a:t>
            </a:r>
            <a:r>
              <a:rPr lang="en-US" sz="2000" dirty="0">
                <a:solidFill>
                  <a:prstClr val="black"/>
                </a:solidFill>
                <a:latin typeface="Arial" panose="020B0604020202020204" pitchFamily="34" charset="0"/>
                <a:ea typeface="Calibri" panose="020F0502020204030204" pitchFamily="34" charset="0"/>
                <a:cs typeface="Arial" panose="020B0604020202020204" pitchFamily="34" charset="0"/>
              </a:rPr>
              <a:t>Checked on 03.01.26 during General Cleaning, No abnormalities found</a:t>
            </a:r>
            <a:endParaRPr kumimoji="0" lang="en-US" sz="2000" i="0"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600" dirty="0">
              <a:solidFill>
                <a:sysClr val="windowText" lastClr="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Attachment- DCS Trend </a:t>
            </a:r>
          </a:p>
        </p:txBody>
      </p:sp>
      <p:sp>
        <p:nvSpPr>
          <p:cNvPr id="3" name="Title 1">
            <a:extLst>
              <a:ext uri="{FF2B5EF4-FFF2-40B4-BE49-F238E27FC236}">
                <a16:creationId xmlns:a16="http://schemas.microsoft.com/office/drawing/2014/main" id="{D6D8C456-7271-2926-8C03-A89F60F228DB}"/>
              </a:ext>
            </a:extLst>
          </p:cNvPr>
          <p:cNvSpPr txBox="1">
            <a:spLocks/>
          </p:cNvSpPr>
          <p:nvPr/>
        </p:nvSpPr>
        <p:spPr>
          <a:xfrm rot="10800000" flipV="1">
            <a:off x="8545158" y="994216"/>
            <a:ext cx="3410694" cy="436899"/>
          </a:xfrm>
          <a:prstGeom prst="rect">
            <a:avLst/>
          </a:prstGeom>
          <a:solidFill>
            <a:srgbClr val="FFFF00"/>
          </a:solidFill>
          <a:ln w="38100">
            <a:solidFill>
              <a:srgbClr val="00B0F0"/>
            </a:solidFill>
          </a:ln>
        </p:spPr>
        <p:txBody>
          <a:bodyPr vert="horz" lIns="91440" tIns="45720" rIns="91440" bIns="45720" rtlCol="0" anchor="ctr">
            <a:noAutofit/>
          </a:bodyPr>
          <a:lstStyle>
            <a:lvl1pPr algn="l" defTabSz="914400" rtl="0" eaLnBrk="1" latinLnBrk="0" hangingPunct="1">
              <a:lnSpc>
                <a:spcPct val="80000"/>
              </a:lnSpc>
              <a:spcBef>
                <a:spcPct val="0"/>
              </a:spcBef>
              <a:buNone/>
              <a:defRPr lang="en-US" sz="3600" b="1" kern="1200" cap="all" spc="100" baseline="0" dirty="0">
                <a:solidFill>
                  <a:srgbClr val="002060"/>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000" b="1" i="0" u="none" strike="noStrike" kern="1200" cap="all" spc="100" normalizeH="0" baseline="0" noProof="0" dirty="0">
                <a:ln>
                  <a:noFill/>
                </a:ln>
                <a:solidFill>
                  <a:prstClr val="black"/>
                </a:solidFill>
                <a:effectLst/>
                <a:uLnTx/>
                <a:uFillTx/>
                <a:latin typeface="Arial"/>
                <a:ea typeface="+mj-ea"/>
                <a:cs typeface="+mj-cs"/>
              </a:rPr>
              <a:t> REASON OF FAILURE</a:t>
            </a:r>
            <a:endParaRPr kumimoji="0" lang="en-US" sz="2000" b="1" i="0" u="none" strike="noStrike" kern="1200" cap="all" spc="100" normalizeH="0" baseline="0" noProof="0" dirty="0">
              <a:ln>
                <a:noFill/>
              </a:ln>
              <a:solidFill>
                <a:prstClr val="black"/>
              </a:solidFill>
              <a:effectLst/>
              <a:uLnTx/>
              <a:uFillTx/>
              <a:latin typeface="Tw Cen MT Condensed"/>
              <a:ea typeface="+mj-ea"/>
              <a:cs typeface="+mj-cs"/>
            </a:endParaRPr>
          </a:p>
        </p:txBody>
      </p:sp>
      <p:graphicFrame>
        <p:nvGraphicFramePr>
          <p:cNvPr id="7" name="Table 6">
            <a:extLst>
              <a:ext uri="{FF2B5EF4-FFF2-40B4-BE49-F238E27FC236}">
                <a16:creationId xmlns:a16="http://schemas.microsoft.com/office/drawing/2014/main" id="{11D26070-E457-0F43-A7C2-D8FB4CC652B9}"/>
              </a:ext>
            </a:extLst>
          </p:cNvPr>
          <p:cNvGraphicFramePr>
            <a:graphicFrameLocks noGrp="1"/>
          </p:cNvGraphicFramePr>
          <p:nvPr/>
        </p:nvGraphicFramePr>
        <p:xfrm>
          <a:off x="7825649" y="1474837"/>
          <a:ext cx="4265339" cy="307539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849767">
                  <a:extLst>
                    <a:ext uri="{9D8B030D-6E8A-4147-A177-3AD203B41FA5}">
                      <a16:colId xmlns:a16="http://schemas.microsoft.com/office/drawing/2014/main" val="2553745717"/>
                    </a:ext>
                  </a:extLst>
                </a:gridCol>
                <a:gridCol w="1415572">
                  <a:extLst>
                    <a:ext uri="{9D8B030D-6E8A-4147-A177-3AD203B41FA5}">
                      <a16:colId xmlns:a16="http://schemas.microsoft.com/office/drawing/2014/main" val="4054241242"/>
                    </a:ext>
                  </a:extLst>
                </a:gridCol>
              </a:tblGrid>
              <a:tr h="452068">
                <a:tc>
                  <a:txBody>
                    <a:bodyPr/>
                    <a:lstStyle/>
                    <a:p>
                      <a:pPr algn="ctr" rtl="0" fontAlgn="b"/>
                      <a:r>
                        <a:rPr lang="en-IN" sz="2000" b="1" u="none" strike="noStrike" dirty="0">
                          <a:effectLst/>
                          <a:latin typeface="Segoe UI" panose="020B0502040204020203" pitchFamily="34" charset="0"/>
                          <a:cs typeface="Segoe UI" panose="020B0502040204020203" pitchFamily="34" charset="0"/>
                        </a:rPr>
                        <a:t>DESCRIPTION</a:t>
                      </a:r>
                      <a:endParaRPr lang="en-IN" sz="20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IN" sz="2000" b="1" u="none" strike="noStrike" dirty="0">
                          <a:effectLst/>
                          <a:latin typeface="Segoe UI" panose="020B0502040204020203" pitchFamily="34" charset="0"/>
                          <a:cs typeface="Segoe UI" panose="020B0502040204020203" pitchFamily="34" charset="0"/>
                        </a:rPr>
                        <a:t>REMARK</a:t>
                      </a:r>
                      <a:endParaRPr lang="en-IN" sz="20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541275024"/>
                  </a:ext>
                </a:extLst>
              </a:tr>
              <a:tr h="452068">
                <a:tc>
                  <a:txBody>
                    <a:bodyPr/>
                    <a:lstStyle/>
                    <a:p>
                      <a:pPr algn="l" rtl="0" fontAlgn="b"/>
                      <a:r>
                        <a:rPr lang="en-US" sz="1600" b="1" i="0" u="none" strike="noStrike" dirty="0">
                          <a:solidFill>
                            <a:srgbClr val="000000"/>
                          </a:solidFill>
                          <a:effectLst/>
                          <a:latin typeface="Segoe UI" panose="020B0502040204020203" pitchFamily="34" charset="0"/>
                          <a:cs typeface="Segoe UI" panose="020B0502040204020203" pitchFamily="34" charset="0"/>
                        </a:rPr>
                        <a:t>Vibration Increased</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US" sz="1600" b="1" i="0" u="none" strike="noStrike" dirty="0">
                          <a:solidFill>
                            <a:srgbClr val="000000"/>
                          </a:solidFill>
                          <a:effectLst/>
                          <a:latin typeface="Segoe UI" panose="020B0502040204020203" pitchFamily="34" charset="0"/>
                          <a:cs typeface="Segoe UI" panose="020B0502040204020203" pitchFamily="34" charset="0"/>
                        </a:rPr>
                        <a:t>NO</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3121359225"/>
                  </a:ext>
                </a:extLst>
              </a:tr>
              <a:tr h="452068">
                <a:tc>
                  <a:txBody>
                    <a:bodyPr/>
                    <a:lstStyle/>
                    <a:p>
                      <a:pPr algn="l" rtl="0" fontAlgn="b"/>
                      <a:r>
                        <a:rPr lang="en-US" sz="1600" b="1" i="0" u="none" strike="noStrike" dirty="0">
                          <a:solidFill>
                            <a:srgbClr val="000000"/>
                          </a:solidFill>
                          <a:effectLst/>
                          <a:latin typeface="Segoe UI" panose="020B0502040204020203" pitchFamily="34" charset="0"/>
                          <a:cs typeface="Segoe UI" panose="020B0502040204020203" pitchFamily="34" charset="0"/>
                        </a:rPr>
                        <a:t>Load Increased</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US" sz="1600" b="1" i="0" u="none" strike="noStrike" dirty="0">
                          <a:solidFill>
                            <a:srgbClr val="000000"/>
                          </a:solidFill>
                          <a:effectLst/>
                          <a:latin typeface="Segoe UI" panose="020B0502040204020203" pitchFamily="34" charset="0"/>
                          <a:cs typeface="Segoe UI" panose="020B0502040204020203" pitchFamily="34" charset="0"/>
                        </a:rPr>
                        <a:t>NO</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2516299731"/>
                  </a:ext>
                </a:extLst>
              </a:tr>
              <a:tr h="452068">
                <a:tc>
                  <a:txBody>
                    <a:bodyPr/>
                    <a:lstStyle/>
                    <a:p>
                      <a:pPr algn="l" rtl="0" fontAlgn="b"/>
                      <a:r>
                        <a:rPr lang="en-US" sz="1600" b="1" i="0" u="none" strike="noStrike" dirty="0">
                          <a:solidFill>
                            <a:srgbClr val="000000"/>
                          </a:solidFill>
                          <a:effectLst/>
                          <a:latin typeface="Segoe UI" panose="020B0502040204020203" pitchFamily="34" charset="0"/>
                          <a:cs typeface="Segoe UI" panose="020B0502040204020203" pitchFamily="34" charset="0"/>
                        </a:rPr>
                        <a:t>Aged of bolts</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US" sz="1600" b="1" i="0" u="none" strike="noStrike" dirty="0">
                          <a:solidFill>
                            <a:srgbClr val="000000"/>
                          </a:solidFill>
                          <a:effectLst/>
                          <a:latin typeface="Segoe UI" panose="020B0502040204020203" pitchFamily="34" charset="0"/>
                          <a:cs typeface="Segoe UI" panose="020B0502040204020203" pitchFamily="34" charset="0"/>
                        </a:rPr>
                        <a:t>NO</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1192112846"/>
                  </a:ext>
                </a:extLst>
              </a:tr>
              <a:tr h="633560">
                <a:tc>
                  <a:txBody>
                    <a:bodyPr/>
                    <a:lstStyle/>
                    <a:p>
                      <a:pPr algn="l" rtl="0" fontAlgn="b"/>
                      <a:r>
                        <a:rPr lang="en-US" sz="1600" b="1" i="0" u="none" strike="noStrike" dirty="0">
                          <a:solidFill>
                            <a:srgbClr val="000000"/>
                          </a:solidFill>
                          <a:effectLst/>
                          <a:latin typeface="Segoe UI" panose="020B0502040204020203" pitchFamily="34" charset="0"/>
                          <a:cs typeface="Segoe UI" panose="020B0502040204020203" pitchFamily="34" charset="0"/>
                        </a:rPr>
                        <a:t>Misalignment</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US" sz="1600" b="1" i="0" u="none" strike="noStrike" dirty="0">
                          <a:solidFill>
                            <a:srgbClr val="000000"/>
                          </a:solidFill>
                          <a:effectLst/>
                          <a:latin typeface="Segoe UI" panose="020B0502040204020203" pitchFamily="34" charset="0"/>
                          <a:cs typeface="Segoe UI" panose="020B0502040204020203" pitchFamily="34" charset="0"/>
                        </a:rPr>
                        <a:t>NO</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4294351274"/>
                  </a:ext>
                </a:extLst>
              </a:tr>
              <a:tr h="633560">
                <a:tc>
                  <a:txBody>
                    <a:bodyPr/>
                    <a:lstStyle/>
                    <a:p>
                      <a:pPr algn="l" rtl="0" fontAlgn="b"/>
                      <a:r>
                        <a:rPr lang="en-US" sz="1600" b="1" i="0" u="none" strike="noStrike" dirty="0">
                          <a:solidFill>
                            <a:srgbClr val="000000"/>
                          </a:solidFill>
                          <a:effectLst/>
                          <a:latin typeface="Segoe UI" panose="020B0502040204020203" pitchFamily="34" charset="0"/>
                          <a:cs typeface="Segoe UI" panose="020B0502040204020203" pitchFamily="34" charset="0"/>
                        </a:rPr>
                        <a:t>Impact Loading</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tc>
                  <a:txBody>
                    <a:bodyPr/>
                    <a:lstStyle/>
                    <a:p>
                      <a:pPr algn="ctr" rtl="0" fontAlgn="b"/>
                      <a:r>
                        <a:rPr lang="en-US" sz="1600" b="1" i="0" u="none" strike="noStrike" dirty="0">
                          <a:solidFill>
                            <a:srgbClr val="000000"/>
                          </a:solidFill>
                          <a:effectLst/>
                          <a:latin typeface="Segoe UI" panose="020B0502040204020203" pitchFamily="34" charset="0"/>
                          <a:cs typeface="Segoe UI" panose="020B0502040204020203" pitchFamily="34" charset="0"/>
                        </a:rPr>
                        <a:t>Yes</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blipFill>
                      <a:blip r:embed="rId3"/>
                      <a:tile tx="0" ty="0" sx="100000" sy="100000" flip="none" algn="tl"/>
                    </a:blipFill>
                  </a:tcPr>
                </a:tc>
                <a:extLst>
                  <a:ext uri="{0D108BD9-81ED-4DB2-BD59-A6C34878D82A}">
                    <a16:rowId xmlns:a16="http://schemas.microsoft.com/office/drawing/2014/main" val="1202974261"/>
                  </a:ext>
                </a:extLst>
              </a:tr>
            </a:tbl>
          </a:graphicData>
        </a:graphic>
      </p:graphicFrame>
      <p:graphicFrame>
        <p:nvGraphicFramePr>
          <p:cNvPr id="6" name="Table 5">
            <a:extLst>
              <a:ext uri="{FF2B5EF4-FFF2-40B4-BE49-F238E27FC236}">
                <a16:creationId xmlns:a16="http://schemas.microsoft.com/office/drawing/2014/main" id="{5713693C-AD53-1288-51B6-520ED9425339}"/>
              </a:ext>
            </a:extLst>
          </p:cNvPr>
          <p:cNvGraphicFramePr>
            <a:graphicFrameLocks noGrp="1"/>
          </p:cNvGraphicFramePr>
          <p:nvPr/>
        </p:nvGraphicFramePr>
        <p:xfrm>
          <a:off x="87502" y="2386614"/>
          <a:ext cx="7666110" cy="1670138"/>
        </p:xfrm>
        <a:graphic>
          <a:graphicData uri="http://schemas.openxmlformats.org/drawingml/2006/table">
            <a:tbl>
              <a:tblPr firstRow="1" bandRow="1">
                <a:tableStyleId>{5C22544A-7EE6-4342-B048-85BDC9FD1C3A}</a:tableStyleId>
              </a:tblPr>
              <a:tblGrid>
                <a:gridCol w="7666110">
                  <a:extLst>
                    <a:ext uri="{9D8B030D-6E8A-4147-A177-3AD203B41FA5}">
                      <a16:colId xmlns:a16="http://schemas.microsoft.com/office/drawing/2014/main" val="2399610527"/>
                    </a:ext>
                  </a:extLst>
                </a:gridCol>
              </a:tblGrid>
              <a:tr h="366100">
                <a:tc>
                  <a:txBody>
                    <a:bodyPr/>
                    <a:lstStyle/>
                    <a:p>
                      <a:endParaRPr lang="en-IN" sz="20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733282528"/>
                  </a:ext>
                </a:extLst>
              </a:tr>
              <a:tr h="572858">
                <a:tc>
                  <a:txBody>
                    <a:bodyPr/>
                    <a:lstStyle/>
                    <a:p>
                      <a:r>
                        <a:rPr lang="en-IN" sz="2000" kern="1200" dirty="0">
                          <a:solidFill>
                            <a:schemeClr val="dk1"/>
                          </a:solidFill>
                          <a:effectLst/>
                          <a:latin typeface="Segoe UI" panose="020B0502040204020203" pitchFamily="34" charset="0"/>
                          <a:ea typeface="+mn-ea"/>
                          <a:cs typeface="Segoe UI" panose="020B0502040204020203" pitchFamily="34" charset="0"/>
                        </a:rPr>
                        <a:t>Motor Current unbalance observed</a:t>
                      </a:r>
                      <a:endParaRPr lang="en-IN" sz="20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962585494"/>
                  </a:ext>
                </a:extLst>
              </a:tr>
              <a:tr h="647715">
                <a:tc>
                  <a:txBody>
                    <a:bodyPr/>
                    <a:lstStyle/>
                    <a:p>
                      <a:r>
                        <a:rPr lang="en-US" sz="2000" kern="1200" dirty="0">
                          <a:solidFill>
                            <a:schemeClr val="dk1"/>
                          </a:solidFill>
                          <a:effectLst/>
                          <a:latin typeface="Segoe UI" panose="020B0502040204020203" pitchFamily="34" charset="0"/>
                          <a:ea typeface="+mn-ea"/>
                          <a:cs typeface="Segoe UI" panose="020B0502040204020203" pitchFamily="34" charset="0"/>
                        </a:rPr>
                        <a:t>Shredder Stopped immediately</a:t>
                      </a:r>
                      <a:endParaRPr lang="en-IN" sz="2000" kern="1200" dirty="0">
                        <a:solidFill>
                          <a:schemeClr val="dk1"/>
                        </a:solidFill>
                        <a:effectLst/>
                        <a:latin typeface="Segoe UI" panose="020B0502040204020203" pitchFamily="34" charset="0"/>
                        <a:ea typeface="+mn-ea"/>
                        <a:cs typeface="Segoe UI" panose="020B0502040204020203" pitchFamily="34" charset="0"/>
                      </a:endParaRPr>
                    </a:p>
                    <a:p>
                      <a:endParaRPr lang="en-IN" sz="2000" kern="1200" dirty="0">
                        <a:solidFill>
                          <a:schemeClr val="dk1"/>
                        </a:solidFill>
                        <a:effectLst/>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514782667"/>
                  </a:ext>
                </a:extLst>
              </a:tr>
            </a:tbl>
          </a:graphicData>
        </a:graphic>
      </p:graphicFrame>
    </p:spTree>
    <p:extLst>
      <p:ext uri="{BB962C8B-B14F-4D97-AF65-F5344CB8AC3E}">
        <p14:creationId xmlns:p14="http://schemas.microsoft.com/office/powerpoint/2010/main" val="3443192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24182-6F91-1D86-D73B-3FC72D035A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91A8B9-CAB6-15AA-E1E2-F8EBFD4D5571}"/>
              </a:ext>
            </a:extLst>
          </p:cNvPr>
          <p:cNvSpPr txBox="1">
            <a:spLocks noChangeArrowheads="1"/>
          </p:cNvSpPr>
          <p:nvPr/>
        </p:nvSpPr>
        <p:spPr bwMode="auto">
          <a:xfrm>
            <a:off x="2736377" y="95534"/>
            <a:ext cx="7550623" cy="736978"/>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FORCED OUTAGE Shredder Coupling Bolts Broken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DATED </a:t>
            </a:r>
            <a:r>
              <a:rPr lang="en-US" dirty="0"/>
              <a:t>31</a:t>
            </a: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.12.2025</a:t>
            </a:r>
          </a:p>
        </p:txBody>
      </p:sp>
      <p:pic>
        <p:nvPicPr>
          <p:cNvPr id="4" name="Picture 3">
            <a:extLst>
              <a:ext uri="{FF2B5EF4-FFF2-40B4-BE49-F238E27FC236}">
                <a16:creationId xmlns:a16="http://schemas.microsoft.com/office/drawing/2014/main" id="{EA3633BB-7257-5D34-7ACB-948FD2DE4613}"/>
              </a:ext>
            </a:extLst>
          </p:cNvPr>
          <p:cNvPicPr>
            <a:picLocks noChangeAspect="1"/>
          </p:cNvPicPr>
          <p:nvPr/>
        </p:nvPicPr>
        <p:blipFill>
          <a:blip r:embed="rId2"/>
          <a:stretch>
            <a:fillRect/>
          </a:stretch>
        </p:blipFill>
        <p:spPr>
          <a:xfrm>
            <a:off x="337456" y="1045028"/>
            <a:ext cx="11854543" cy="5421086"/>
          </a:xfrm>
          <a:prstGeom prst="rect">
            <a:avLst/>
          </a:prstGeom>
        </p:spPr>
      </p:pic>
    </p:spTree>
    <p:extLst>
      <p:ext uri="{BB962C8B-B14F-4D97-AF65-F5344CB8AC3E}">
        <p14:creationId xmlns:p14="http://schemas.microsoft.com/office/powerpoint/2010/main" val="1983400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69153-A5B7-A457-17DA-AA8C158EDFA9}"/>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3984BC53-6AB6-DBA4-518C-1C43E4C646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32" name="Title 1">
            <a:extLst>
              <a:ext uri="{FF2B5EF4-FFF2-40B4-BE49-F238E27FC236}">
                <a16:creationId xmlns:a16="http://schemas.microsoft.com/office/drawing/2014/main" id="{ACC72BC1-B8B4-0DF0-2ED0-DC10B1A03383}"/>
              </a:ext>
            </a:extLst>
          </p:cNvPr>
          <p:cNvSpPr>
            <a:spLocks noGrp="1"/>
          </p:cNvSpPr>
          <p:nvPr>
            <p:ph type="title" idx="4294967295"/>
          </p:nvPr>
        </p:nvSpPr>
        <p:spPr>
          <a:xfrm>
            <a:off x="144463" y="56046"/>
            <a:ext cx="7991475" cy="750888"/>
          </a:xfrm>
          <a:prstGeom prst="rect">
            <a:avLst/>
          </a:prstGeom>
        </p:spPr>
        <p:txBody>
          <a:bodyPr anchor="ctr"/>
          <a:lstStyle/>
          <a:p>
            <a:r>
              <a:rPr lang="en-US" sz="3200" b="1" dirty="0">
                <a:solidFill>
                  <a:srgbClr val="002060"/>
                </a:solidFill>
              </a:rPr>
              <a:t>Comparison with Nearby as on 03.01.26</a:t>
            </a:r>
            <a:endParaRPr lang="en-US" sz="3200" b="1" dirty="0">
              <a:solidFill>
                <a:srgbClr val="FF0000"/>
              </a:solidFill>
            </a:endParaRPr>
          </a:p>
        </p:txBody>
      </p:sp>
      <p:sp>
        <p:nvSpPr>
          <p:cNvPr id="2" name="Slide Number Placeholder 22">
            <a:extLst>
              <a:ext uri="{FF2B5EF4-FFF2-40B4-BE49-F238E27FC236}">
                <a16:creationId xmlns:a16="http://schemas.microsoft.com/office/drawing/2014/main" id="{BEC32FEA-3E3D-CFD2-9378-932F658927F8}"/>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Object 4">
            <a:extLst>
              <a:ext uri="{FF2B5EF4-FFF2-40B4-BE49-F238E27FC236}">
                <a16:creationId xmlns:a16="http://schemas.microsoft.com/office/drawing/2014/main" id="{28F1F969-E0DE-555D-8B4C-7213ED99F340}"/>
              </a:ext>
            </a:extLst>
          </p:cNvPr>
          <p:cNvGraphicFramePr>
            <a:graphicFrameLocks noChangeAspect="1"/>
          </p:cNvGraphicFramePr>
          <p:nvPr/>
        </p:nvGraphicFramePr>
        <p:xfrm>
          <a:off x="0" y="762000"/>
          <a:ext cx="12191999" cy="6096000"/>
        </p:xfrm>
        <a:graphic>
          <a:graphicData uri="http://schemas.openxmlformats.org/presentationml/2006/ole">
            <mc:AlternateContent xmlns:mc="http://schemas.openxmlformats.org/markup-compatibility/2006">
              <mc:Choice xmlns:v="urn:schemas-microsoft-com:vml" Requires="v">
                <p:oleObj name="Worksheet" r:id="rId4" imgW="10013992" imgH="6807200" progId="Excel.Sheet.12">
                  <p:embed/>
                </p:oleObj>
              </mc:Choice>
              <mc:Fallback>
                <p:oleObj name="Worksheet" r:id="rId4" imgW="10013992" imgH="6807200" progId="Excel.Sheet.12">
                  <p:embed/>
                  <p:pic>
                    <p:nvPicPr>
                      <p:cNvPr id="5" name="Object 4">
                        <a:extLst>
                          <a:ext uri="{FF2B5EF4-FFF2-40B4-BE49-F238E27FC236}">
                            <a16:creationId xmlns:a16="http://schemas.microsoft.com/office/drawing/2014/main" id="{28F1F969-E0DE-555D-8B4C-7213ED99F340}"/>
                          </a:ext>
                        </a:extLst>
                      </p:cNvPr>
                      <p:cNvPicPr/>
                      <p:nvPr/>
                    </p:nvPicPr>
                    <p:blipFill>
                      <a:blip r:embed="rId5"/>
                      <a:stretch>
                        <a:fillRect/>
                      </a:stretch>
                    </p:blipFill>
                    <p:spPr>
                      <a:xfrm>
                        <a:off x="0" y="762000"/>
                        <a:ext cx="12191999" cy="6096000"/>
                      </a:xfrm>
                      <a:prstGeom prst="rect">
                        <a:avLst/>
                      </a:prstGeom>
                    </p:spPr>
                  </p:pic>
                </p:oleObj>
              </mc:Fallback>
            </mc:AlternateContent>
          </a:graphicData>
        </a:graphic>
      </p:graphicFrame>
    </p:spTree>
    <p:extLst>
      <p:ext uri="{BB962C8B-B14F-4D97-AF65-F5344CB8AC3E}">
        <p14:creationId xmlns:p14="http://schemas.microsoft.com/office/powerpoint/2010/main" val="3598497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31D9-D18E-9877-B4DD-4D80FBF9B2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F9FA3C-BD87-1563-8A5A-936AA8C62F8D}"/>
              </a:ext>
            </a:extLst>
          </p:cNvPr>
          <p:cNvSpPr>
            <a:spLocks noGrp="1"/>
          </p:cNvSpPr>
          <p:nvPr>
            <p:ph type="sldNum" sz="quarter" idx="12"/>
          </p:nvPr>
        </p:nvSpPr>
        <p:spPr/>
        <p:txBody>
          <a:bodyPr/>
          <a:lstStyle/>
          <a:p>
            <a:fld id="{B76B49FA-22BB-44F5-8EFA-E5C56FA3907E}" type="slidenum">
              <a:rPr lang="en-US" smtClean="0"/>
              <a:pPr/>
              <a:t>50</a:t>
            </a:fld>
            <a:endParaRPr lang="en-US" dirty="0"/>
          </a:p>
        </p:txBody>
      </p:sp>
      <p:sp>
        <p:nvSpPr>
          <p:cNvPr id="5" name="Title 4">
            <a:extLst>
              <a:ext uri="{FF2B5EF4-FFF2-40B4-BE49-F238E27FC236}">
                <a16:creationId xmlns:a16="http://schemas.microsoft.com/office/drawing/2014/main" id="{5D8C5392-DB99-5524-8E83-E854EAF9FDD2}"/>
              </a:ext>
            </a:extLst>
          </p:cNvPr>
          <p:cNvSpPr>
            <a:spLocks noGrp="1"/>
          </p:cNvSpPr>
          <p:nvPr>
            <p:ph type="title"/>
          </p:nvPr>
        </p:nvSpPr>
        <p:spPr>
          <a:xfrm>
            <a:off x="2438400" y="152400"/>
            <a:ext cx="7772400" cy="762000"/>
          </a:xfrm>
        </p:spPr>
        <p:txBody>
          <a:bodyPr>
            <a:normAutofit/>
          </a:bodyPr>
          <a:lstStyle/>
          <a:p>
            <a:r>
              <a:rPr lang="en-US" sz="2400" dirty="0"/>
              <a:t>Stoppages Till 03.01.2026</a:t>
            </a:r>
            <a:br>
              <a:rPr lang="en-US" sz="2400" dirty="0"/>
            </a:br>
            <a:r>
              <a:rPr lang="en-US" sz="1800" dirty="0"/>
              <a:t>CONPARETIVE SUMMARY - INCIDENCE REPORT OF MILL STOPPAGE </a:t>
            </a:r>
            <a:endParaRPr lang="en-IN" sz="1800" dirty="0"/>
          </a:p>
        </p:txBody>
      </p:sp>
      <p:sp>
        <p:nvSpPr>
          <p:cNvPr id="7" name="Rectangle 5">
            <a:extLst>
              <a:ext uri="{FF2B5EF4-FFF2-40B4-BE49-F238E27FC236}">
                <a16:creationId xmlns:a16="http://schemas.microsoft.com/office/drawing/2014/main" id="{D6C357A7-510F-2AB0-232A-CCDD3B20A63C}"/>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6" name="Table 5">
            <a:extLst>
              <a:ext uri="{FF2B5EF4-FFF2-40B4-BE49-F238E27FC236}">
                <a16:creationId xmlns:a16="http://schemas.microsoft.com/office/drawing/2014/main" id="{25E069F9-CF09-0F64-3E03-4D3BEF402CF0}"/>
              </a:ext>
            </a:extLst>
          </p:cNvPr>
          <p:cNvGraphicFramePr>
            <a:graphicFrameLocks noGrp="1"/>
          </p:cNvGraphicFramePr>
          <p:nvPr/>
        </p:nvGraphicFramePr>
        <p:xfrm>
          <a:off x="565837" y="953814"/>
          <a:ext cx="11277601" cy="5751786"/>
        </p:xfrm>
        <a:graphic>
          <a:graphicData uri="http://schemas.openxmlformats.org/drawingml/2006/table">
            <a:tbl>
              <a:tblPr>
                <a:tableStyleId>{5C22544A-7EE6-4342-B048-85BDC9FD1C3A}</a:tableStyleId>
              </a:tblPr>
              <a:tblGrid>
                <a:gridCol w="592038">
                  <a:extLst>
                    <a:ext uri="{9D8B030D-6E8A-4147-A177-3AD203B41FA5}">
                      <a16:colId xmlns:a16="http://schemas.microsoft.com/office/drawing/2014/main" val="3413967504"/>
                    </a:ext>
                  </a:extLst>
                </a:gridCol>
                <a:gridCol w="4216464">
                  <a:extLst>
                    <a:ext uri="{9D8B030D-6E8A-4147-A177-3AD203B41FA5}">
                      <a16:colId xmlns:a16="http://schemas.microsoft.com/office/drawing/2014/main" val="544446811"/>
                    </a:ext>
                  </a:extLst>
                </a:gridCol>
                <a:gridCol w="924157">
                  <a:extLst>
                    <a:ext uri="{9D8B030D-6E8A-4147-A177-3AD203B41FA5}">
                      <a16:colId xmlns:a16="http://schemas.microsoft.com/office/drawing/2014/main" val="3736522522"/>
                    </a:ext>
                  </a:extLst>
                </a:gridCol>
                <a:gridCol w="924157">
                  <a:extLst>
                    <a:ext uri="{9D8B030D-6E8A-4147-A177-3AD203B41FA5}">
                      <a16:colId xmlns:a16="http://schemas.microsoft.com/office/drawing/2014/main" val="2863924955"/>
                    </a:ext>
                  </a:extLst>
                </a:gridCol>
                <a:gridCol w="924157">
                  <a:extLst>
                    <a:ext uri="{9D8B030D-6E8A-4147-A177-3AD203B41FA5}">
                      <a16:colId xmlns:a16="http://schemas.microsoft.com/office/drawing/2014/main" val="2500268717"/>
                    </a:ext>
                  </a:extLst>
                </a:gridCol>
                <a:gridCol w="924157">
                  <a:extLst>
                    <a:ext uri="{9D8B030D-6E8A-4147-A177-3AD203B41FA5}">
                      <a16:colId xmlns:a16="http://schemas.microsoft.com/office/drawing/2014/main" val="1657672752"/>
                    </a:ext>
                  </a:extLst>
                </a:gridCol>
                <a:gridCol w="924157">
                  <a:extLst>
                    <a:ext uri="{9D8B030D-6E8A-4147-A177-3AD203B41FA5}">
                      <a16:colId xmlns:a16="http://schemas.microsoft.com/office/drawing/2014/main" val="3332467591"/>
                    </a:ext>
                  </a:extLst>
                </a:gridCol>
                <a:gridCol w="924157">
                  <a:extLst>
                    <a:ext uri="{9D8B030D-6E8A-4147-A177-3AD203B41FA5}">
                      <a16:colId xmlns:a16="http://schemas.microsoft.com/office/drawing/2014/main" val="1159461826"/>
                    </a:ext>
                  </a:extLst>
                </a:gridCol>
                <a:gridCol w="924157">
                  <a:extLst>
                    <a:ext uri="{9D8B030D-6E8A-4147-A177-3AD203B41FA5}">
                      <a16:colId xmlns:a16="http://schemas.microsoft.com/office/drawing/2014/main" val="4131281861"/>
                    </a:ext>
                  </a:extLst>
                </a:gridCol>
              </a:tblGrid>
              <a:tr h="332281">
                <a:tc>
                  <a:txBody>
                    <a:bodyPr/>
                    <a:lstStyle/>
                    <a:p>
                      <a:pPr algn="ctr" rtl="0" fontAlgn="ctr">
                        <a:buNone/>
                      </a:pPr>
                      <a:r>
                        <a:rPr lang="en-IN" sz="1200" b="1" u="none" strike="noStrike" dirty="0">
                          <a:effectLst/>
                        </a:rPr>
                        <a:t>S.NO</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dirty="0">
                          <a:effectLst/>
                        </a:rPr>
                        <a:t>PARTICULAR</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dirty="0">
                          <a:effectLst/>
                        </a:rPr>
                        <a:t>SEASON</a:t>
                      </a:r>
                      <a:br>
                        <a:rPr lang="en-IN" sz="1200" b="1" u="none" strike="noStrike" dirty="0">
                          <a:effectLst/>
                        </a:rPr>
                      </a:br>
                      <a:r>
                        <a:rPr lang="en-IN" sz="1200" b="1" u="none" strike="noStrike" dirty="0">
                          <a:effectLst/>
                        </a:rPr>
                        <a:t>2019-20</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dirty="0">
                          <a:effectLst/>
                        </a:rPr>
                        <a:t>SEASON</a:t>
                      </a:r>
                      <a:br>
                        <a:rPr lang="en-IN" sz="1200" b="1" u="none" strike="noStrike" dirty="0">
                          <a:effectLst/>
                        </a:rPr>
                      </a:br>
                      <a:r>
                        <a:rPr lang="en-IN" sz="1200" b="1" u="none" strike="noStrike" dirty="0">
                          <a:effectLst/>
                        </a:rPr>
                        <a:t> 2020-21</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dirty="0">
                          <a:effectLst/>
                        </a:rPr>
                        <a:t>SEASON</a:t>
                      </a:r>
                      <a:br>
                        <a:rPr lang="en-IN" sz="1200" b="1" u="none" strike="noStrike" dirty="0">
                          <a:effectLst/>
                        </a:rPr>
                      </a:br>
                      <a:r>
                        <a:rPr lang="en-IN" sz="1200" b="1" u="none" strike="noStrike" dirty="0">
                          <a:effectLst/>
                        </a:rPr>
                        <a:t>2021-22</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dirty="0">
                          <a:effectLst/>
                        </a:rPr>
                        <a:t>SEASON</a:t>
                      </a:r>
                      <a:br>
                        <a:rPr lang="en-IN" sz="1200" b="1" u="none" strike="noStrike" dirty="0">
                          <a:effectLst/>
                        </a:rPr>
                      </a:br>
                      <a:r>
                        <a:rPr lang="en-IN" sz="1200" b="1" u="none" strike="noStrike" dirty="0">
                          <a:effectLst/>
                        </a:rPr>
                        <a:t>2022-23</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dirty="0">
                          <a:effectLst/>
                        </a:rPr>
                        <a:t>SEASON</a:t>
                      </a:r>
                      <a:br>
                        <a:rPr lang="en-IN" sz="1200" b="1" u="none" strike="noStrike" dirty="0">
                          <a:effectLst/>
                        </a:rPr>
                      </a:br>
                      <a:r>
                        <a:rPr lang="en-IN" sz="1200" b="1" u="none" strike="noStrike" dirty="0">
                          <a:effectLst/>
                        </a:rPr>
                        <a:t>2023-24</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dirty="0">
                          <a:effectLst/>
                        </a:rPr>
                        <a:t>SEASON</a:t>
                      </a:r>
                      <a:br>
                        <a:rPr lang="en-IN" sz="1200" b="1" u="none" strike="noStrike" dirty="0">
                          <a:effectLst/>
                        </a:rPr>
                      </a:br>
                      <a:r>
                        <a:rPr lang="en-IN" sz="1200" b="1" u="none" strike="noStrike" dirty="0">
                          <a:effectLst/>
                        </a:rPr>
                        <a:t>2024-25 </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dirty="0">
                          <a:effectLst/>
                        </a:rPr>
                        <a:t>SEASON</a:t>
                      </a:r>
                      <a:br>
                        <a:rPr lang="en-IN" sz="1200" b="1" u="none" strike="noStrike" dirty="0">
                          <a:effectLst/>
                        </a:rPr>
                      </a:br>
                      <a:r>
                        <a:rPr lang="en-IN" sz="1200" b="1" u="none" strike="noStrike" dirty="0">
                          <a:effectLst/>
                        </a:rPr>
                        <a:t>2025-26 </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26567915"/>
                  </a:ext>
                </a:extLst>
              </a:tr>
              <a:tr h="168783">
                <a:tc>
                  <a:txBody>
                    <a:bodyPr/>
                    <a:lstStyle/>
                    <a:p>
                      <a:pPr algn="ctr" rtl="0" fontAlgn="ctr">
                        <a:buNone/>
                      </a:pPr>
                      <a:r>
                        <a:rPr lang="en-IN" sz="1200" b="1" u="none" strike="noStrike" dirty="0">
                          <a:effectLst/>
                        </a:rPr>
                        <a:t>A</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b="1" u="none" strike="noStrike" dirty="0">
                          <a:effectLst/>
                        </a:rPr>
                        <a:t>MECHANICAL STOPPAGE DETAILS</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rPr>
                        <a:t> </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rPr>
                        <a:t> </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rPr>
                        <a:t> </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rPr>
                        <a:t> </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rPr>
                        <a:t> </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rPr>
                        <a:t> </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rPr>
                        <a:t> </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004383"/>
                  </a:ext>
                </a:extLst>
              </a:tr>
              <a:tr h="172013">
                <a:tc>
                  <a:txBody>
                    <a:bodyPr/>
                    <a:lstStyle/>
                    <a:p>
                      <a:pPr algn="ctr" rtl="0" fontAlgn="ctr">
                        <a:buNone/>
                      </a:pPr>
                      <a:r>
                        <a:rPr lang="en-IN" sz="1200" u="none" strike="noStrike" dirty="0">
                          <a:effectLst/>
                        </a:rPr>
                        <a:t>1</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CANE UNLOADER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dirty="0">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00:45:00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00:13:00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00:15:00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dirty="0">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340967"/>
                  </a:ext>
                </a:extLst>
              </a:tr>
              <a:tr h="172013">
                <a:tc>
                  <a:txBody>
                    <a:bodyPr/>
                    <a:lstStyle/>
                    <a:p>
                      <a:pPr algn="ctr" rtl="0" fontAlgn="ctr">
                        <a:buNone/>
                      </a:pPr>
                      <a:r>
                        <a:rPr lang="en-IN" sz="1200" u="none" strike="noStrike">
                          <a:effectLst/>
                        </a:rPr>
                        <a:t>2</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CANE CARRIER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68:17:00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01:51:00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08:48:00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07:19:00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00:18:00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01:56:00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00:58:00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70975677"/>
                  </a:ext>
                </a:extLst>
              </a:tr>
              <a:tr h="172013">
                <a:tc>
                  <a:txBody>
                    <a:bodyPr/>
                    <a:lstStyle/>
                    <a:p>
                      <a:pPr algn="ctr" rtl="0" fontAlgn="ctr">
                        <a:buNone/>
                      </a:pPr>
                      <a:r>
                        <a:rPr lang="en-IN" sz="1200" u="none" strike="noStrike" dirty="0">
                          <a:effectLst/>
                        </a:rPr>
                        <a:t>3</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US" sz="1200" u="none" strike="noStrike">
                          <a:effectLst/>
                        </a:rPr>
                        <a:t> CANE JAMMING NEAR CANE KICKER </a:t>
                      </a:r>
                      <a:endParaRPr lang="en-US"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01:01:00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00:52:00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00:19:00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00:28:00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0091425"/>
                  </a:ext>
                </a:extLst>
              </a:tr>
              <a:tr h="172013">
                <a:tc>
                  <a:txBody>
                    <a:bodyPr/>
                    <a:lstStyle/>
                    <a:p>
                      <a:pPr algn="ctr" rtl="0" fontAlgn="ctr">
                        <a:buNone/>
                      </a:pPr>
                      <a:r>
                        <a:rPr lang="en-IN" sz="1200" u="none" strike="noStrike">
                          <a:effectLst/>
                        </a:rPr>
                        <a:t>4</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FEEDER DRUM TRIPPED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02:07:00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00:17:00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01:46:00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02:02:00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475628683"/>
                  </a:ext>
                </a:extLst>
              </a:tr>
              <a:tr h="172013">
                <a:tc>
                  <a:txBody>
                    <a:bodyPr/>
                    <a:lstStyle/>
                    <a:p>
                      <a:pPr algn="ctr" rtl="0" fontAlgn="ctr">
                        <a:buNone/>
                      </a:pPr>
                      <a:r>
                        <a:rPr lang="en-IN" sz="1200" u="none" strike="noStrike">
                          <a:effectLst/>
                        </a:rPr>
                        <a:t>5</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SHREDDER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01:39:00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07:31:00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38:46:00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105:00:00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03:33:00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784895258"/>
                  </a:ext>
                </a:extLst>
              </a:tr>
              <a:tr h="172013">
                <a:tc>
                  <a:txBody>
                    <a:bodyPr/>
                    <a:lstStyle/>
                    <a:p>
                      <a:pPr algn="ctr" rtl="0" fontAlgn="ctr">
                        <a:buNone/>
                      </a:pPr>
                      <a:r>
                        <a:rPr lang="en-IN" sz="1200" u="none" strike="noStrike">
                          <a:effectLst/>
                        </a:rPr>
                        <a:t>6</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SHREDDER KICKER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dirty="0">
                          <a:solidFill>
                            <a:srgbClr val="000000"/>
                          </a:solidFill>
                          <a:effectLst/>
                          <a:latin typeface="Segoe UI" panose="020B0502040204020203" pitchFamily="34" charset="0"/>
                        </a:rPr>
                        <a:t>03:28:00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6846989"/>
                  </a:ext>
                </a:extLst>
              </a:tr>
              <a:tr h="172013">
                <a:tc>
                  <a:txBody>
                    <a:bodyPr/>
                    <a:lstStyle/>
                    <a:p>
                      <a:pPr algn="ctr" rtl="0" fontAlgn="ctr">
                        <a:buNone/>
                      </a:pPr>
                      <a:r>
                        <a:rPr lang="en-IN" sz="1200" u="none" strike="noStrike">
                          <a:effectLst/>
                        </a:rPr>
                        <a:t>7</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CANE BELT CONVEYOR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12:48:00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452923"/>
                  </a:ext>
                </a:extLst>
              </a:tr>
              <a:tr h="172013">
                <a:tc>
                  <a:txBody>
                    <a:bodyPr/>
                    <a:lstStyle/>
                    <a:p>
                      <a:pPr algn="ctr" rtl="0" fontAlgn="ctr">
                        <a:buNone/>
                      </a:pPr>
                      <a:r>
                        <a:rPr lang="en-IN" sz="1200" u="none" strike="noStrike">
                          <a:effectLst/>
                        </a:rPr>
                        <a:t>8</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RAKE CARRIER &amp; INTER CARRIER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26:35:00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05:00:00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17:43:00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09:30:00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09:08:00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03:13:00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05:53:00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32659643"/>
                  </a:ext>
                </a:extLst>
              </a:tr>
              <a:tr h="172013">
                <a:tc>
                  <a:txBody>
                    <a:bodyPr/>
                    <a:lstStyle/>
                    <a:p>
                      <a:pPr algn="ctr" rtl="0" fontAlgn="ctr">
                        <a:buNone/>
                      </a:pPr>
                      <a:r>
                        <a:rPr lang="en-IN" sz="1200" u="none" strike="noStrike">
                          <a:effectLst/>
                        </a:rPr>
                        <a:t>9</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rPr>
                        <a:t> MILLS </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dirty="0">
                          <a:solidFill>
                            <a:srgbClr val="000000"/>
                          </a:solidFill>
                          <a:effectLst/>
                          <a:latin typeface="Segoe UI" panose="020B0502040204020203" pitchFamily="34" charset="0"/>
                        </a:rPr>
                        <a:t>04:30:00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20:56:00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08:01:00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03:54:00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00:34:00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00:21:00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966872327"/>
                  </a:ext>
                </a:extLst>
              </a:tr>
              <a:tr h="172013">
                <a:tc>
                  <a:txBody>
                    <a:bodyPr/>
                    <a:lstStyle/>
                    <a:p>
                      <a:pPr algn="ctr" rtl="0" fontAlgn="ctr">
                        <a:buNone/>
                      </a:pPr>
                      <a:r>
                        <a:rPr lang="en-IN" sz="1200" u="none" strike="noStrike">
                          <a:effectLst/>
                        </a:rPr>
                        <a:t>10</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DONALLY CHUTE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10:26:00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06:29:00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02:22:00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01:58:00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4634171"/>
                  </a:ext>
                </a:extLst>
              </a:tr>
              <a:tr h="172013">
                <a:tc>
                  <a:txBody>
                    <a:bodyPr/>
                    <a:lstStyle/>
                    <a:p>
                      <a:pPr algn="ctr" rtl="0" fontAlgn="ctr">
                        <a:buNone/>
                      </a:pPr>
                      <a:r>
                        <a:rPr lang="en-IN" sz="1200" u="none" strike="noStrike">
                          <a:effectLst/>
                        </a:rPr>
                        <a:t>11</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JUICE TRAY JAMMING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01:38:00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2289350"/>
                  </a:ext>
                </a:extLst>
              </a:tr>
              <a:tr h="172013">
                <a:tc>
                  <a:txBody>
                    <a:bodyPr/>
                    <a:lstStyle/>
                    <a:p>
                      <a:pPr algn="ctr" rtl="0" fontAlgn="ctr">
                        <a:buNone/>
                      </a:pPr>
                      <a:r>
                        <a:rPr lang="en-IN" sz="1200" u="none" strike="noStrike">
                          <a:effectLst/>
                        </a:rPr>
                        <a:t>12</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TURBINE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03:28:00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00:24:00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104990266"/>
                  </a:ext>
                </a:extLst>
              </a:tr>
              <a:tr h="172013">
                <a:tc>
                  <a:txBody>
                    <a:bodyPr/>
                    <a:lstStyle/>
                    <a:p>
                      <a:pPr algn="ctr" rtl="0" fontAlgn="ctr">
                        <a:buNone/>
                      </a:pPr>
                      <a:r>
                        <a:rPr lang="en-IN" sz="1200" u="none" strike="noStrike">
                          <a:effectLst/>
                        </a:rPr>
                        <a:t>13</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BOILING HOUSE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03:57:00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05:21:00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00:49:00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01:15:00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7113992"/>
                  </a:ext>
                </a:extLst>
              </a:tr>
              <a:tr h="172013">
                <a:tc>
                  <a:txBody>
                    <a:bodyPr/>
                    <a:lstStyle/>
                    <a:p>
                      <a:pPr algn="ctr" rtl="0" fontAlgn="ctr">
                        <a:buNone/>
                      </a:pPr>
                      <a:r>
                        <a:rPr lang="en-IN" sz="1200" u="none" strike="noStrike">
                          <a:effectLst/>
                        </a:rPr>
                        <a:t> 14</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a:t>
                      </a:r>
                      <a:r>
                        <a:rPr lang="en-IN" sz="1200" b="1" u="none" strike="noStrike" dirty="0">
                          <a:effectLst/>
                        </a:rPr>
                        <a:t>TOTAL MACHENICAL (MILL &amp; BH) </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rPr>
                        <a:t>115:47:00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a:solidFill>
                            <a:srgbClr val="000000"/>
                          </a:solidFill>
                          <a:effectLst/>
                          <a:latin typeface="Segoe UI" panose="020B0502040204020203" pitchFamily="34" charset="0"/>
                        </a:rPr>
                        <a:t>53:06:00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a:solidFill>
                            <a:srgbClr val="000000"/>
                          </a:solidFill>
                          <a:effectLst/>
                          <a:latin typeface="Segoe UI" panose="020B0502040204020203" pitchFamily="34" charset="0"/>
                        </a:rPr>
                        <a:t>48:52:00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a:solidFill>
                            <a:srgbClr val="000000"/>
                          </a:solidFill>
                          <a:effectLst/>
                          <a:latin typeface="Segoe UI" panose="020B0502040204020203" pitchFamily="34" charset="0"/>
                        </a:rPr>
                        <a:t>61:20:00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a:solidFill>
                            <a:srgbClr val="000000"/>
                          </a:solidFill>
                          <a:effectLst/>
                          <a:latin typeface="Segoe UI" panose="020B0502040204020203" pitchFamily="34" charset="0"/>
                        </a:rPr>
                        <a:t>133:54:00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a:solidFill>
                            <a:srgbClr val="000000"/>
                          </a:solidFill>
                          <a:effectLst/>
                          <a:latin typeface="Segoe UI" panose="020B0502040204020203" pitchFamily="34" charset="0"/>
                        </a:rPr>
                        <a:t>12:36:00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dirty="0">
                          <a:solidFill>
                            <a:srgbClr val="000000"/>
                          </a:solidFill>
                          <a:effectLst/>
                          <a:latin typeface="Segoe UI" panose="020B0502040204020203" pitchFamily="34" charset="0"/>
                        </a:rPr>
                        <a:t>13:24:00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568001961"/>
                  </a:ext>
                </a:extLst>
              </a:tr>
              <a:tr h="168783">
                <a:tc>
                  <a:txBody>
                    <a:bodyPr/>
                    <a:lstStyle/>
                    <a:p>
                      <a:pPr algn="ctr" rtl="0" fontAlgn="ctr">
                        <a:buNone/>
                      </a:pPr>
                      <a:r>
                        <a:rPr lang="en-IN" sz="1200" b="1" u="none" strike="noStrike" dirty="0">
                          <a:effectLst/>
                        </a:rPr>
                        <a:t>B</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b="1" u="none" strike="noStrike" dirty="0">
                          <a:effectLst/>
                        </a:rPr>
                        <a:t>TOTAL STOPPAGE DETAILS</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dirty="0">
                        <a:solidFill>
                          <a:srgbClr val="000000"/>
                        </a:solidFill>
                        <a:effectLst/>
                        <a:latin typeface="Segoe UI" panose="020B0502040204020203" pitchFamily="34" charset="0"/>
                      </a:endParaRPr>
                    </a:p>
                  </a:txBody>
                  <a:tcPr marL="5912" marR="5912" marT="59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dirty="0">
                        <a:solidFill>
                          <a:srgbClr val="000000"/>
                        </a:solidFill>
                        <a:effectLst/>
                        <a:latin typeface="Segoe UI" panose="020B0502040204020203" pitchFamily="34" charset="0"/>
                      </a:endParaRPr>
                    </a:p>
                  </a:txBody>
                  <a:tcPr marL="5912" marR="5912" marT="59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a:solidFill>
                          <a:srgbClr val="000000"/>
                        </a:solidFill>
                        <a:effectLst/>
                        <a:latin typeface="Segoe UI" panose="020B0502040204020203" pitchFamily="34" charset="0"/>
                      </a:endParaRPr>
                    </a:p>
                  </a:txBody>
                  <a:tcPr marL="5912" marR="5912" marT="59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a:solidFill>
                          <a:srgbClr val="000000"/>
                        </a:solidFill>
                        <a:effectLst/>
                        <a:latin typeface="Segoe UI" panose="020B0502040204020203" pitchFamily="34" charset="0"/>
                      </a:endParaRPr>
                    </a:p>
                  </a:txBody>
                  <a:tcPr marL="5912" marR="5912" marT="59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dirty="0">
                        <a:solidFill>
                          <a:srgbClr val="000000"/>
                        </a:solidFill>
                        <a:effectLst/>
                        <a:latin typeface="Segoe UI" panose="020B0502040204020203" pitchFamily="34" charset="0"/>
                      </a:endParaRPr>
                    </a:p>
                  </a:txBody>
                  <a:tcPr marL="5912" marR="5912" marT="59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a:solidFill>
                          <a:srgbClr val="000000"/>
                        </a:solidFill>
                        <a:effectLst/>
                        <a:latin typeface="Segoe UI" panose="020B0502040204020203" pitchFamily="34" charset="0"/>
                      </a:endParaRPr>
                    </a:p>
                  </a:txBody>
                  <a:tcPr marL="5912" marR="5912" marT="59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dirty="0">
                        <a:solidFill>
                          <a:srgbClr val="000000"/>
                        </a:solidFill>
                        <a:effectLst/>
                        <a:latin typeface="Segoe UI" panose="020B0502040204020203" pitchFamily="34" charset="0"/>
                      </a:endParaRPr>
                    </a:p>
                  </a:txBody>
                  <a:tcPr marL="5912" marR="5912" marT="59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1692302"/>
                  </a:ext>
                </a:extLst>
              </a:tr>
              <a:tr h="172013">
                <a:tc>
                  <a:txBody>
                    <a:bodyPr/>
                    <a:lstStyle/>
                    <a:p>
                      <a:pPr algn="ctr" rtl="0" fontAlgn="ctr">
                        <a:buNone/>
                      </a:pPr>
                      <a:r>
                        <a:rPr lang="en-IN" sz="1200" u="none" strike="noStrike">
                          <a:effectLst/>
                        </a:rPr>
                        <a:t>1</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rPr>
                        <a:t> NO CANE   </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dirty="0">
                          <a:solidFill>
                            <a:srgbClr val="000000"/>
                          </a:solidFill>
                          <a:effectLst/>
                          <a:latin typeface="Segoe UI" panose="020B0502040204020203" pitchFamily="34" charset="0"/>
                        </a:rPr>
                        <a:t>162:44:00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101:22:00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63:23:00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43:36:00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42:40:00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32:55:00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8861459"/>
                  </a:ext>
                </a:extLst>
              </a:tr>
              <a:tr h="172013">
                <a:tc>
                  <a:txBody>
                    <a:bodyPr/>
                    <a:lstStyle/>
                    <a:p>
                      <a:pPr algn="ctr" rtl="0" fontAlgn="ctr">
                        <a:buNone/>
                      </a:pPr>
                      <a:r>
                        <a:rPr lang="en-IN" sz="1200" u="none" strike="noStrike">
                          <a:effectLst/>
                        </a:rPr>
                        <a:t>2</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WEATHER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20:39:00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9978655"/>
                  </a:ext>
                </a:extLst>
              </a:tr>
              <a:tr h="172013">
                <a:tc>
                  <a:txBody>
                    <a:bodyPr/>
                    <a:lstStyle/>
                    <a:p>
                      <a:pPr algn="ctr" rtl="0" fontAlgn="ctr">
                        <a:buNone/>
                      </a:pPr>
                      <a:r>
                        <a:rPr lang="en-IN" sz="1200" u="none" strike="noStrike">
                          <a:effectLst/>
                        </a:rPr>
                        <a:t>3</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CRUSH REDUCE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01:51:00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02:43:00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04:05:00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15:55:00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5112241"/>
                  </a:ext>
                </a:extLst>
              </a:tr>
              <a:tr h="172013">
                <a:tc>
                  <a:txBody>
                    <a:bodyPr/>
                    <a:lstStyle/>
                    <a:p>
                      <a:pPr algn="ctr" rtl="0" fontAlgn="ctr">
                        <a:buNone/>
                      </a:pPr>
                      <a:r>
                        <a:rPr lang="en-IN" sz="1200" u="none" strike="noStrike">
                          <a:effectLst/>
                        </a:rPr>
                        <a:t>4</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rPr>
                        <a:t> MECHANICAL </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115:47:00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53:10:00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48:52:00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61:20:00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135:54:00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12:36:00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8:59:00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3798787"/>
                  </a:ext>
                </a:extLst>
              </a:tr>
              <a:tr h="172013">
                <a:tc>
                  <a:txBody>
                    <a:bodyPr/>
                    <a:lstStyle/>
                    <a:p>
                      <a:pPr algn="ctr" rtl="0" fontAlgn="ctr">
                        <a:buNone/>
                      </a:pPr>
                      <a:r>
                        <a:rPr lang="en-IN" sz="1200" u="none" strike="noStrike">
                          <a:effectLst/>
                        </a:rPr>
                        <a:t>5</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PROCESS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00:24:00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066166"/>
                  </a:ext>
                </a:extLst>
              </a:tr>
              <a:tr h="172013">
                <a:tc>
                  <a:txBody>
                    <a:bodyPr/>
                    <a:lstStyle/>
                    <a:p>
                      <a:pPr algn="ctr" rtl="0" fontAlgn="ctr">
                        <a:buNone/>
                      </a:pPr>
                      <a:r>
                        <a:rPr lang="en-IN" sz="1200" u="none" strike="noStrike">
                          <a:effectLst/>
                        </a:rPr>
                        <a:t>6</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GENERAL CLEANING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41:31:00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45:05:00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54:09:00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97:53:00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58:04:00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35:15:00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dirty="0">
                          <a:solidFill>
                            <a:srgbClr val="000000"/>
                          </a:solidFill>
                          <a:effectLst/>
                          <a:latin typeface="Segoe UI" panose="020B0502040204020203" pitchFamily="34" charset="0"/>
                        </a:rPr>
                        <a:t>4:20:00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992166"/>
                  </a:ext>
                </a:extLst>
              </a:tr>
              <a:tr h="172013">
                <a:tc>
                  <a:txBody>
                    <a:bodyPr/>
                    <a:lstStyle/>
                    <a:p>
                      <a:pPr algn="ctr" rtl="0" fontAlgn="ctr">
                        <a:buNone/>
                      </a:pPr>
                      <a:r>
                        <a:rPr lang="en-IN" sz="1200" u="none" strike="noStrike">
                          <a:effectLst/>
                        </a:rPr>
                        <a:t>7</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GROWER STRIKE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56:48:00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0571598"/>
                  </a:ext>
                </a:extLst>
              </a:tr>
              <a:tr h="172013">
                <a:tc>
                  <a:txBody>
                    <a:bodyPr/>
                    <a:lstStyle/>
                    <a:p>
                      <a:pPr algn="ctr" rtl="0" fontAlgn="ctr">
                        <a:buNone/>
                      </a:pPr>
                      <a:r>
                        <a:rPr lang="en-IN" sz="1200" u="none" strike="noStrike">
                          <a:effectLst/>
                        </a:rPr>
                        <a:t>8</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MISE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20:39:00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00:55:00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00:45:00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02:41:00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4:37:00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6:04:00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6923019"/>
                  </a:ext>
                </a:extLst>
              </a:tr>
              <a:tr h="172013">
                <a:tc>
                  <a:txBody>
                    <a:bodyPr/>
                    <a:lstStyle/>
                    <a:p>
                      <a:pPr algn="ctr" rtl="0" fontAlgn="ctr">
                        <a:buNone/>
                      </a:pPr>
                      <a:r>
                        <a:rPr lang="en-IN" sz="1200" u="none" strike="noStrike">
                          <a:effectLst/>
                        </a:rPr>
                        <a:t>9</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ELECTRICAL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05:29:00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04:45:00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03:00:00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11:33:00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02:13:00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9:12:00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0837012"/>
                  </a:ext>
                </a:extLst>
              </a:tr>
              <a:tr h="172013">
                <a:tc>
                  <a:txBody>
                    <a:bodyPr/>
                    <a:lstStyle/>
                    <a:p>
                      <a:pPr algn="ctr" rtl="0" fontAlgn="ctr">
                        <a:buNone/>
                      </a:pPr>
                      <a:r>
                        <a:rPr lang="en-IN" sz="1200" u="none" strike="noStrike">
                          <a:effectLst/>
                        </a:rPr>
                        <a:t>10</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BOILER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23:00:00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11:59:00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06:23:00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29:48:00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00:26:00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2:53:00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2:10:00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869280"/>
                  </a:ext>
                </a:extLst>
              </a:tr>
              <a:tr h="172013">
                <a:tc>
                  <a:txBody>
                    <a:bodyPr/>
                    <a:lstStyle/>
                    <a:p>
                      <a:pPr algn="ctr" rtl="0" fontAlgn="ctr">
                        <a:buNone/>
                      </a:pPr>
                      <a:r>
                        <a:rPr lang="en-IN" sz="1200" u="none" strike="noStrike">
                          <a:effectLst/>
                        </a:rPr>
                        <a:t>11</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INSTRUMENT </a:t>
                      </a:r>
                      <a:endParaRPr lang="en-IN" sz="1200" b="0"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00:56:00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00:30:00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02:04:00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9739346"/>
                  </a:ext>
                </a:extLst>
              </a:tr>
              <a:tr h="172013">
                <a:tc>
                  <a:txBody>
                    <a:bodyPr/>
                    <a:lstStyle/>
                    <a:p>
                      <a:pPr algn="ctr" rtl="0" fontAlgn="ctr">
                        <a:buNone/>
                      </a:pPr>
                      <a:r>
                        <a:rPr lang="en-IN" sz="1200" u="none" strike="noStrike">
                          <a:effectLst/>
                        </a:rPr>
                        <a:t> 12</a:t>
                      </a:r>
                      <a:endParaRPr lang="en-IN" sz="1200" b="0"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dirty="0">
                          <a:effectLst/>
                        </a:rPr>
                        <a:t> TOTAL STOPPAGE  </a:t>
                      </a:r>
                      <a:endParaRPr lang="en-IN" sz="1200" b="1" i="0" u="none" strike="noStrike" dirty="0">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rPr>
                        <a:t>427:34:00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dirty="0">
                          <a:solidFill>
                            <a:srgbClr val="000000"/>
                          </a:solidFill>
                          <a:effectLst/>
                          <a:latin typeface="Segoe UI" panose="020B0502040204020203" pitchFamily="34" charset="0"/>
                        </a:rPr>
                        <a:t>232:01:00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rPr>
                        <a:t>203:49:00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rPr>
                        <a:t>249:12:00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rPr>
                        <a:t>259:57:00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rPr>
                        <a:t>97:46:00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dirty="0">
                          <a:solidFill>
                            <a:srgbClr val="000000"/>
                          </a:solidFill>
                          <a:effectLst/>
                          <a:latin typeface="Segoe UI" panose="020B0502040204020203" pitchFamily="34" charset="0"/>
                        </a:rPr>
                        <a:t>21:53:00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8242433"/>
                  </a:ext>
                </a:extLst>
              </a:tr>
            </a:tbl>
          </a:graphicData>
        </a:graphic>
      </p:graphicFrame>
    </p:spTree>
    <p:extLst>
      <p:ext uri="{BB962C8B-B14F-4D97-AF65-F5344CB8AC3E}">
        <p14:creationId xmlns:p14="http://schemas.microsoft.com/office/powerpoint/2010/main" val="1442011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B97ED-2A19-26C6-2C4E-FDB968AB1FFF}"/>
              </a:ext>
            </a:extLst>
          </p:cNvPr>
          <p:cNvSpPr>
            <a:spLocks noGrp="1"/>
          </p:cNvSpPr>
          <p:nvPr>
            <p:ph type="sldNum" sz="quarter" idx="12"/>
          </p:nvPr>
        </p:nvSpPr>
        <p:spPr/>
        <p:txBody>
          <a:bodyPr/>
          <a:lstStyle/>
          <a:p>
            <a:fld id="{B76B49FA-22BB-44F5-8EFA-E5C56FA3907E}" type="slidenum">
              <a:rPr lang="en-US" smtClean="0"/>
              <a:pPr/>
              <a:t>51</a:t>
            </a:fld>
            <a:endParaRPr lang="en-US" dirty="0"/>
          </a:p>
        </p:txBody>
      </p:sp>
      <p:sp>
        <p:nvSpPr>
          <p:cNvPr id="4" name="Title 2">
            <a:extLst>
              <a:ext uri="{FF2B5EF4-FFF2-40B4-BE49-F238E27FC236}">
                <a16:creationId xmlns:a16="http://schemas.microsoft.com/office/drawing/2014/main" id="{40CC0AED-6F37-7EA8-2D71-3C7AAC3506CA}"/>
              </a:ext>
            </a:extLst>
          </p:cNvPr>
          <p:cNvSpPr txBox="1">
            <a:spLocks/>
          </p:cNvSpPr>
          <p:nvPr/>
        </p:nvSpPr>
        <p:spPr>
          <a:xfrm>
            <a:off x="2133600" y="228599"/>
            <a:ext cx="8382000" cy="473173"/>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400" dirty="0"/>
              <a:t>Monthly Comparative Data (Season 2023-24 to 2025-26)</a:t>
            </a:r>
          </a:p>
        </p:txBody>
      </p:sp>
      <p:graphicFrame>
        <p:nvGraphicFramePr>
          <p:cNvPr id="5" name="Table 4">
            <a:extLst>
              <a:ext uri="{FF2B5EF4-FFF2-40B4-BE49-F238E27FC236}">
                <a16:creationId xmlns:a16="http://schemas.microsoft.com/office/drawing/2014/main" id="{7EC5CF73-F4A9-035F-DF84-0A97F66E31BA}"/>
              </a:ext>
            </a:extLst>
          </p:cNvPr>
          <p:cNvGraphicFramePr>
            <a:graphicFrameLocks noGrp="1"/>
          </p:cNvGraphicFramePr>
          <p:nvPr/>
        </p:nvGraphicFramePr>
        <p:xfrm>
          <a:off x="533400" y="939041"/>
          <a:ext cx="11173214" cy="5469533"/>
        </p:xfrm>
        <a:graphic>
          <a:graphicData uri="http://schemas.openxmlformats.org/drawingml/2006/table">
            <a:tbl>
              <a:tblPr>
                <a:tableStyleId>{5C22544A-7EE6-4342-B048-85BDC9FD1C3A}</a:tableStyleId>
              </a:tblPr>
              <a:tblGrid>
                <a:gridCol w="374015">
                  <a:extLst>
                    <a:ext uri="{9D8B030D-6E8A-4147-A177-3AD203B41FA5}">
                      <a16:colId xmlns:a16="http://schemas.microsoft.com/office/drawing/2014/main" val="4090624348"/>
                    </a:ext>
                  </a:extLst>
                </a:gridCol>
                <a:gridCol w="3386383">
                  <a:extLst>
                    <a:ext uri="{9D8B030D-6E8A-4147-A177-3AD203B41FA5}">
                      <a16:colId xmlns:a16="http://schemas.microsoft.com/office/drawing/2014/main" val="2108869067"/>
                    </a:ext>
                  </a:extLst>
                </a:gridCol>
                <a:gridCol w="492125">
                  <a:extLst>
                    <a:ext uri="{9D8B030D-6E8A-4147-A177-3AD203B41FA5}">
                      <a16:colId xmlns:a16="http://schemas.microsoft.com/office/drawing/2014/main" val="3620868336"/>
                    </a:ext>
                  </a:extLst>
                </a:gridCol>
                <a:gridCol w="1691077">
                  <a:extLst>
                    <a:ext uri="{9D8B030D-6E8A-4147-A177-3AD203B41FA5}">
                      <a16:colId xmlns:a16="http://schemas.microsoft.com/office/drawing/2014/main" val="4155433297"/>
                    </a:ext>
                  </a:extLst>
                </a:gridCol>
                <a:gridCol w="1566863">
                  <a:extLst>
                    <a:ext uri="{9D8B030D-6E8A-4147-A177-3AD203B41FA5}">
                      <a16:colId xmlns:a16="http://schemas.microsoft.com/office/drawing/2014/main" val="539349874"/>
                    </a:ext>
                  </a:extLst>
                </a:gridCol>
                <a:gridCol w="1681551">
                  <a:extLst>
                    <a:ext uri="{9D8B030D-6E8A-4147-A177-3AD203B41FA5}">
                      <a16:colId xmlns:a16="http://schemas.microsoft.com/office/drawing/2014/main" val="793122286"/>
                    </a:ext>
                  </a:extLst>
                </a:gridCol>
                <a:gridCol w="1981200">
                  <a:extLst>
                    <a:ext uri="{9D8B030D-6E8A-4147-A177-3AD203B41FA5}">
                      <a16:colId xmlns:a16="http://schemas.microsoft.com/office/drawing/2014/main" val="3824389622"/>
                    </a:ext>
                  </a:extLst>
                </a:gridCol>
              </a:tblGrid>
              <a:tr h="455573">
                <a:tc rowSpan="2">
                  <a:txBody>
                    <a:bodyPr/>
                    <a:lstStyle/>
                    <a:p>
                      <a:pPr algn="ctr" rtl="0" fontAlgn="ctr"/>
                      <a:r>
                        <a:rPr lang="en-IN" sz="1400" b="1" u="none" strike="noStrike" dirty="0">
                          <a:solidFill>
                            <a:schemeClr val="tx1"/>
                          </a:solidFill>
                          <a:effectLst/>
                          <a:latin typeface="Segoe UI" panose="020B0502040204020203" pitchFamily="34" charset="0"/>
                          <a:cs typeface="Segoe UI" panose="020B0502040204020203" pitchFamily="34" charset="0"/>
                        </a:rPr>
                        <a:t>Sr No</a:t>
                      </a: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rowSpan="2">
                  <a:txBody>
                    <a:bodyPr/>
                    <a:lstStyle/>
                    <a:p>
                      <a:pPr algn="ctr" rtl="0" fontAlgn="ctr"/>
                      <a:r>
                        <a:rPr lang="en-IN" sz="1400" b="1" u="none" strike="noStrike" dirty="0">
                          <a:solidFill>
                            <a:schemeClr val="tx1"/>
                          </a:solidFill>
                          <a:effectLst/>
                          <a:latin typeface="Segoe UI" panose="020B0502040204020203" pitchFamily="34" charset="0"/>
                          <a:cs typeface="Segoe UI" panose="020B0502040204020203" pitchFamily="34" charset="0"/>
                        </a:rPr>
                        <a:t> Particulars </a:t>
                      </a: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rowSpan="2">
                  <a:txBody>
                    <a:bodyPr/>
                    <a:lstStyle/>
                    <a:p>
                      <a:pPr algn="ctr" rtl="0" fontAlgn="ctr"/>
                      <a:r>
                        <a:rPr lang="en-IN" sz="1400" b="1" u="none" strike="noStrike" dirty="0">
                          <a:solidFill>
                            <a:schemeClr val="tx1"/>
                          </a:solidFill>
                          <a:effectLst/>
                          <a:latin typeface="Segoe UI" panose="020B0502040204020203" pitchFamily="34" charset="0"/>
                          <a:cs typeface="Segoe UI" panose="020B0502040204020203" pitchFamily="34" charset="0"/>
                        </a:rPr>
                        <a:t>Unit</a:t>
                      </a: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u="none" strike="noStrike" dirty="0">
                          <a:solidFill>
                            <a:schemeClr val="tx1"/>
                          </a:solidFill>
                          <a:effectLst/>
                          <a:latin typeface="Segoe UI" panose="020B0502040204020203" pitchFamily="34" charset="0"/>
                          <a:cs typeface="Segoe UI" panose="020B0502040204020203" pitchFamily="34" charset="0"/>
                        </a:rPr>
                        <a:t>Season 2025-26</a:t>
                      </a:r>
                      <a:endParaRPr lang="en-IN" sz="16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rtl="0" fontAlgn="ctr"/>
                      <a:r>
                        <a:rPr lang="en-IN" sz="1600" b="1" u="none" strike="noStrike" dirty="0">
                          <a:solidFill>
                            <a:schemeClr val="tx1"/>
                          </a:solidFill>
                          <a:effectLst/>
                          <a:latin typeface="Segoe UI" panose="020B0502040204020203" pitchFamily="34" charset="0"/>
                          <a:cs typeface="Segoe UI" panose="020B0502040204020203" pitchFamily="34" charset="0"/>
                        </a:rPr>
                        <a:t>Season 2024-25</a:t>
                      </a:r>
                      <a:endParaRPr lang="en-IN" sz="16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u="none" strike="noStrike" dirty="0">
                          <a:solidFill>
                            <a:schemeClr val="tx1"/>
                          </a:solidFill>
                          <a:effectLst/>
                          <a:latin typeface="Segoe UI" panose="020B0502040204020203" pitchFamily="34" charset="0"/>
                          <a:cs typeface="Segoe UI" panose="020B0502040204020203" pitchFamily="34" charset="0"/>
                        </a:rPr>
                        <a:t>Season 2025-26</a:t>
                      </a:r>
                      <a:endParaRPr lang="en-IN" sz="16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u="none" strike="noStrike" dirty="0">
                          <a:solidFill>
                            <a:schemeClr val="tx1"/>
                          </a:solidFill>
                          <a:effectLst/>
                          <a:latin typeface="Segoe UI" panose="020B0502040204020203" pitchFamily="34" charset="0"/>
                          <a:cs typeface="Segoe UI" panose="020B0502040204020203" pitchFamily="34" charset="0"/>
                        </a:rPr>
                        <a:t>Season 2024-25</a:t>
                      </a:r>
                      <a:endParaRPr lang="en-IN" sz="16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611688647"/>
                  </a:ext>
                </a:extLst>
              </a:tr>
              <a:tr h="21174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u="none" strike="noStrike" dirty="0">
                          <a:solidFill>
                            <a:schemeClr val="tx1"/>
                          </a:solidFill>
                          <a:effectLst/>
                          <a:latin typeface="Segoe UI" panose="020B0502040204020203" pitchFamily="34" charset="0"/>
                          <a:cs typeface="Segoe UI" panose="020B0502040204020203" pitchFamily="34" charset="0"/>
                        </a:rPr>
                        <a:t>November</a:t>
                      </a: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rtl="0" fontAlgn="ctr"/>
                      <a:r>
                        <a:rPr lang="en-IN" sz="1400" b="1" u="none" strike="noStrike" dirty="0">
                          <a:solidFill>
                            <a:schemeClr val="tx1"/>
                          </a:solidFill>
                          <a:effectLst/>
                          <a:latin typeface="Segoe UI" panose="020B0502040204020203" pitchFamily="34" charset="0"/>
                          <a:cs typeface="Segoe UI" panose="020B0502040204020203" pitchFamily="34" charset="0"/>
                        </a:rPr>
                        <a:t>November</a:t>
                      </a: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u="none" strike="noStrike" dirty="0">
                          <a:solidFill>
                            <a:schemeClr val="tx1"/>
                          </a:solidFill>
                          <a:effectLst/>
                          <a:latin typeface="Segoe UI" panose="020B0502040204020203" pitchFamily="34" charset="0"/>
                          <a:cs typeface="Segoe UI" panose="020B0502040204020203" pitchFamily="34" charset="0"/>
                        </a:rPr>
                        <a:t>December </a:t>
                      </a:r>
                      <a:endParaRPr lang="en-IN" sz="1400" b="1" i="0" u="none" strike="noStrike" dirty="0">
                        <a:solidFill>
                          <a:schemeClr val="tx1"/>
                        </a:solidFill>
                        <a:effectLst/>
                        <a:highlight>
                          <a:srgbClr val="00FF00"/>
                        </a:highligh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en-IN" sz="1400" b="1" i="0" u="none" strike="noStrike" dirty="0">
                          <a:solidFill>
                            <a:schemeClr val="tx1"/>
                          </a:solidFill>
                          <a:effectLst/>
                          <a:latin typeface="Segoe UI" panose="020B0502040204020203" pitchFamily="34" charset="0"/>
                          <a:cs typeface="Segoe UI" panose="020B0502040204020203" pitchFamily="34" charset="0"/>
                        </a:rPr>
                        <a:t>December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3019564"/>
                  </a:ext>
                </a:extLst>
              </a:tr>
              <a:tr h="221050">
                <a:tc>
                  <a:txBody>
                    <a:bodyPr/>
                    <a:lstStyle/>
                    <a:p>
                      <a:pPr algn="ctr" rtl="0" fontAlgn="ctr"/>
                      <a:r>
                        <a:rPr lang="en-IN" sz="1500" u="none" strike="noStrike" dirty="0">
                          <a:solidFill>
                            <a:schemeClr val="tx1"/>
                          </a:solidFill>
                          <a:effectLst/>
                          <a:latin typeface="Segoe UI" panose="020B0502040204020203" pitchFamily="34" charset="0"/>
                          <a:cs typeface="Segoe UI" panose="020B0502040204020203" pitchFamily="34" charset="0"/>
                        </a:rPr>
                        <a:t>1</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Total Cane Crushed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 Qtls </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rgbClr val="009A46"/>
                          </a:solidFill>
                          <a:effectLst/>
                          <a:latin typeface="Segoe UI" panose="020B0502040204020203" pitchFamily="34" charset="0"/>
                          <a:ea typeface="+mn-ea"/>
                          <a:cs typeface="Segoe UI" panose="020B0502040204020203" pitchFamily="34" charset="0"/>
                        </a:rPr>
                        <a:t>3055700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rtl="0" fontAlgn="ctr"/>
                      <a:r>
                        <a:rPr lang="en-IN" sz="1500" b="1" u="none" strike="noStrike" dirty="0">
                          <a:solidFill>
                            <a:schemeClr val="tx1"/>
                          </a:solidFill>
                          <a:effectLst/>
                          <a:latin typeface="Segoe UI" panose="020B0502040204020203" pitchFamily="34" charset="0"/>
                          <a:cs typeface="Segoe UI" panose="020B0502040204020203" pitchFamily="34" charset="0"/>
                        </a:rPr>
                        <a:t>2777600</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highlight>
                            <a:srgbClr val="00FF00"/>
                          </a:highlight>
                          <a:latin typeface="Segoe UI" panose="020B0502040204020203" pitchFamily="34" charset="0"/>
                        </a:rPr>
                        <a:t>3247100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3062400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84719222"/>
                  </a:ext>
                </a:extLst>
              </a:tr>
              <a:tr h="221050">
                <a:tc>
                  <a:txBody>
                    <a:bodyPr/>
                    <a:lstStyle/>
                    <a:p>
                      <a:pPr algn="ctr" rtl="0" fontAlgn="ctr"/>
                      <a:r>
                        <a:rPr lang="en-IN" sz="1500" u="none" strike="noStrike" dirty="0">
                          <a:solidFill>
                            <a:schemeClr val="tx1"/>
                          </a:solidFill>
                          <a:effectLst/>
                          <a:latin typeface="Segoe UI" panose="020B0502040204020203" pitchFamily="34" charset="0"/>
                          <a:cs typeface="Segoe UI" panose="020B0502040204020203" pitchFamily="34" charset="0"/>
                        </a:rPr>
                        <a:t>2</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Gross Season Days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en-IN" sz="1500" u="none" strike="noStrike" dirty="0">
                          <a:solidFill>
                            <a:schemeClr val="tx1"/>
                          </a:solidFill>
                          <a:effectLst/>
                          <a:latin typeface="Segoe UI" panose="020B0502040204020203" pitchFamily="34" charset="0"/>
                          <a:cs typeface="Segoe UI" panose="020B0502040204020203" pitchFamily="34" charset="0"/>
                        </a:rPr>
                        <a:t> Nos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en-IN" sz="1500" b="1" u="none" strike="noStrike" dirty="0">
                          <a:solidFill>
                            <a:schemeClr val="tx1"/>
                          </a:solidFill>
                          <a:effectLst/>
                          <a:latin typeface="Segoe UI" panose="020B0502040204020203" pitchFamily="34" charset="0"/>
                          <a:cs typeface="Segoe UI" panose="020B0502040204020203" pitchFamily="34" charset="0"/>
                        </a:rPr>
                        <a:t>30</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buNone/>
                      </a:pPr>
                      <a:r>
                        <a:rPr lang="en-IN" sz="1400" b="1" i="0" u="none" strike="noStrike" dirty="0">
                          <a:solidFill>
                            <a:srgbClr val="000000"/>
                          </a:solidFill>
                          <a:effectLst/>
                          <a:latin typeface="Segoe UI" panose="020B0502040204020203" pitchFamily="34"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528090018"/>
                  </a:ext>
                </a:extLst>
              </a:tr>
              <a:tr h="221050">
                <a:tc>
                  <a:txBody>
                    <a:bodyPr/>
                    <a:lstStyle/>
                    <a:p>
                      <a:pPr algn="ctr" rtl="0" fontAlgn="ctr"/>
                      <a:r>
                        <a:rPr lang="en-IN" sz="1500" u="none" strike="noStrike" dirty="0">
                          <a:solidFill>
                            <a:schemeClr val="tx1"/>
                          </a:solidFill>
                          <a:effectLst/>
                          <a:latin typeface="Segoe UI" panose="020B0502040204020203" pitchFamily="34" charset="0"/>
                          <a:cs typeface="Segoe UI" panose="020B0502040204020203" pitchFamily="34" charset="0"/>
                        </a:rPr>
                        <a:t>3</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Crushing rate Including Stoppage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 Qtls </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rgbClr val="009A46"/>
                          </a:solidFill>
                          <a:effectLst/>
                          <a:latin typeface="Segoe UI" panose="020B0502040204020203" pitchFamily="34" charset="0"/>
                          <a:ea typeface="+mn-ea"/>
                          <a:cs typeface="Segoe UI" panose="020B0502040204020203" pitchFamily="34" charset="0"/>
                        </a:rPr>
                        <a:t>101857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rtl="0" fontAlgn="ctr"/>
                      <a:r>
                        <a:rPr lang="en-IN" sz="1500" b="1" u="none" strike="noStrike" dirty="0">
                          <a:solidFill>
                            <a:schemeClr val="tx1"/>
                          </a:solidFill>
                          <a:effectLst/>
                          <a:latin typeface="Segoe UI" panose="020B0502040204020203" pitchFamily="34" charset="0"/>
                          <a:cs typeface="Segoe UI" panose="020B0502040204020203" pitchFamily="34" charset="0"/>
                        </a:rPr>
                        <a:t>92587</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highlight>
                            <a:srgbClr val="00FF00"/>
                          </a:highlight>
                          <a:latin typeface="Segoe UI" panose="020B0502040204020203" pitchFamily="34" charset="0"/>
                        </a:rPr>
                        <a:t>104745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98787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55783085"/>
                  </a:ext>
                </a:extLst>
              </a:tr>
              <a:tr h="221050">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4</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Crushing rate Excluding stoppage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 Qtls </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rgbClr val="009A46"/>
                          </a:solidFill>
                          <a:effectLst/>
                          <a:latin typeface="Segoe UI" panose="020B0502040204020203" pitchFamily="34" charset="0"/>
                          <a:ea typeface="+mn-ea"/>
                          <a:cs typeface="Segoe UI" panose="020B0502040204020203" pitchFamily="34" charset="0"/>
                        </a:rPr>
                        <a:t>103620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rtl="0" fontAlgn="ctr"/>
                      <a:r>
                        <a:rPr lang="en-IN" sz="1500" b="1" u="none" strike="noStrike" dirty="0">
                          <a:solidFill>
                            <a:schemeClr val="tx1"/>
                          </a:solidFill>
                          <a:effectLst/>
                          <a:latin typeface="Segoe UI" panose="020B0502040204020203" pitchFamily="34" charset="0"/>
                          <a:cs typeface="Segoe UI" panose="020B0502040204020203" pitchFamily="34" charset="0"/>
                        </a:rPr>
                        <a:t>93877</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buNone/>
                      </a:pPr>
                      <a:r>
                        <a:rPr lang="en-IN" sz="1400" b="1" i="0" u="none" strike="noStrike" dirty="0">
                          <a:solidFill>
                            <a:srgbClr val="000000"/>
                          </a:solidFill>
                          <a:effectLst/>
                          <a:highlight>
                            <a:srgbClr val="00FF00"/>
                          </a:highlight>
                          <a:latin typeface="Segoe UI" panose="020B0502040204020203" pitchFamily="34" charset="0"/>
                        </a:rPr>
                        <a:t>106419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a:solidFill>
                            <a:schemeClr val="tx1"/>
                          </a:solidFill>
                          <a:effectLst/>
                          <a:latin typeface="Segoe UI" panose="020B0502040204020203" pitchFamily="34" charset="0"/>
                          <a:ea typeface="+mn-ea"/>
                          <a:cs typeface="Segoe UI" panose="020B0502040204020203" pitchFamily="34" charset="0"/>
                        </a:rPr>
                        <a:t>100877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942734"/>
                  </a:ext>
                </a:extLst>
              </a:tr>
              <a:tr h="221050">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5</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Total Hrs Available</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Hrs</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720:00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rtl="0" fontAlgn="ctr"/>
                      <a:r>
                        <a:rPr lang="en-IN" sz="1500" b="1" u="none" strike="noStrike" dirty="0">
                          <a:solidFill>
                            <a:schemeClr val="tx1"/>
                          </a:solidFill>
                          <a:effectLst/>
                          <a:latin typeface="Segoe UI" panose="020B0502040204020203" pitchFamily="34" charset="0"/>
                          <a:cs typeface="Segoe UI" panose="020B0502040204020203" pitchFamily="34" charset="0"/>
                        </a:rPr>
                        <a:t>720</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latin typeface="Segoe UI" panose="020B0502040204020203" pitchFamily="34" charset="0"/>
                        </a:rPr>
                        <a:t>744:00:00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744:00:00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12540424"/>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6</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Days Worked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dirty="0">
                          <a:solidFill>
                            <a:schemeClr val="tx1"/>
                          </a:solidFill>
                          <a:effectLst/>
                          <a:latin typeface="Segoe UI" panose="020B0502040204020203" pitchFamily="34" charset="0"/>
                          <a:cs typeface="Segoe UI" panose="020B0502040204020203" pitchFamily="34" charset="0"/>
                        </a:rPr>
                        <a:t>Nos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29.49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rtl="0" fontAlgn="ctr"/>
                      <a:r>
                        <a:rPr lang="en-IN" sz="1500" b="1" u="none" strike="noStrike" dirty="0">
                          <a:solidFill>
                            <a:schemeClr val="tx1"/>
                          </a:solidFill>
                          <a:effectLst/>
                          <a:latin typeface="Segoe UI" panose="020B0502040204020203" pitchFamily="34" charset="0"/>
                          <a:cs typeface="Segoe UI" panose="020B0502040204020203" pitchFamily="34" charset="0"/>
                        </a:rPr>
                        <a:t>29.59</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latin typeface="Segoe UI" panose="020B0502040204020203" pitchFamily="34" charset="0"/>
                        </a:rPr>
                        <a:t>30.51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30.36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31949396"/>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7</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Hrs Worked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Hrs</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707:45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rtl="0" fontAlgn="ctr"/>
                      <a:r>
                        <a:rPr lang="en-IN" sz="1500" b="1" u="none" strike="noStrike" dirty="0">
                          <a:solidFill>
                            <a:schemeClr val="tx1"/>
                          </a:solidFill>
                          <a:effectLst/>
                          <a:latin typeface="Segoe UI" panose="020B0502040204020203" pitchFamily="34" charset="0"/>
                          <a:cs typeface="Segoe UI" panose="020B0502040204020203" pitchFamily="34" charset="0"/>
                        </a:rPr>
                        <a:t>710.10</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a:solidFill>
                            <a:srgbClr val="000000"/>
                          </a:solidFill>
                          <a:effectLst/>
                          <a:latin typeface="Segoe UI" panose="020B0502040204020203" pitchFamily="34" charset="0"/>
                        </a:rPr>
                        <a:t>732:18:00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728:35:00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109357950"/>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8</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Capacity Utilization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dirty="0">
                          <a:solidFill>
                            <a:schemeClr val="tx1"/>
                          </a:solidFill>
                          <a:effectLst/>
                          <a:latin typeface="Segoe UI" panose="020B0502040204020203" pitchFamily="34" charset="0"/>
                          <a:cs typeface="Segoe UI" panose="020B0502040204020203" pitchFamily="34" charset="0"/>
                        </a:rPr>
                        <a:t> %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98.30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98.63</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buNone/>
                      </a:pPr>
                      <a:r>
                        <a:rPr lang="en-IN" sz="1400" b="1" i="0" u="none" strike="noStrike" dirty="0">
                          <a:solidFill>
                            <a:srgbClr val="000000"/>
                          </a:solidFill>
                          <a:effectLst/>
                          <a:latin typeface="Segoe UI" panose="020B0502040204020203" pitchFamily="34" charset="0"/>
                        </a:rPr>
                        <a:t>98.43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97.93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899062985"/>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9</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Total Stoppage Hours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dirty="0">
                          <a:solidFill>
                            <a:schemeClr val="tx1"/>
                          </a:solidFill>
                          <a:effectLst/>
                          <a:latin typeface="Segoe UI" panose="020B0502040204020203" pitchFamily="34" charset="0"/>
                          <a:cs typeface="Segoe UI" panose="020B0502040204020203" pitchFamily="34" charset="0"/>
                        </a:rPr>
                        <a:t> Hrs.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12:15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rtl="0" fontAlgn="ctr"/>
                      <a:r>
                        <a:rPr lang="en-IN" sz="1500" b="1" u="none" strike="noStrike" dirty="0">
                          <a:solidFill>
                            <a:schemeClr val="tx1"/>
                          </a:solidFill>
                          <a:effectLst/>
                          <a:latin typeface="Segoe UI" panose="020B0502040204020203" pitchFamily="34" charset="0"/>
                          <a:cs typeface="Segoe UI" panose="020B0502040204020203" pitchFamily="34" charset="0"/>
                        </a:rPr>
                        <a:t>9.50</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a:solidFill>
                            <a:srgbClr val="000000"/>
                          </a:solidFill>
                          <a:effectLst/>
                          <a:latin typeface="Segoe UI" panose="020B0502040204020203" pitchFamily="34" charset="0"/>
                        </a:rPr>
                        <a:t>11:42:00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a:solidFill>
                            <a:schemeClr val="tx1"/>
                          </a:solidFill>
                          <a:effectLst/>
                          <a:latin typeface="Segoe UI" panose="020B0502040204020203" pitchFamily="34" charset="0"/>
                          <a:ea typeface="+mn-ea"/>
                          <a:cs typeface="Segoe UI" panose="020B0502040204020203" pitchFamily="34" charset="0"/>
                        </a:rPr>
                        <a:t>15:25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9327385"/>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10</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500" u="none" strike="noStrike" dirty="0">
                          <a:solidFill>
                            <a:schemeClr val="tx1"/>
                          </a:solidFill>
                          <a:effectLst/>
                          <a:latin typeface="Segoe UI" panose="020B0502040204020203" pitchFamily="34" charset="0"/>
                          <a:cs typeface="Segoe UI" panose="020B0502040204020203" pitchFamily="34" charset="0"/>
                        </a:rPr>
                        <a:t>Above 100000 </a:t>
                      </a:r>
                      <a:r>
                        <a:rPr lang="en-US" sz="1500" u="none" strike="noStrike" dirty="0" err="1">
                          <a:solidFill>
                            <a:schemeClr val="tx1"/>
                          </a:solidFill>
                          <a:effectLst/>
                          <a:latin typeface="Segoe UI" panose="020B0502040204020203" pitchFamily="34" charset="0"/>
                          <a:cs typeface="Segoe UI" panose="020B0502040204020203" pitchFamily="34" charset="0"/>
                        </a:rPr>
                        <a:t>Qtls</a:t>
                      </a:r>
                      <a:r>
                        <a:rPr lang="en-US" sz="1500" u="none" strike="noStrike" dirty="0">
                          <a:solidFill>
                            <a:schemeClr val="tx1"/>
                          </a:solidFill>
                          <a:effectLst/>
                          <a:latin typeface="Segoe UI" panose="020B0502040204020203" pitchFamily="34" charset="0"/>
                          <a:cs typeface="Segoe UI" panose="020B0502040204020203" pitchFamily="34" charset="0"/>
                        </a:rPr>
                        <a:t>  Cane Crushing</a:t>
                      </a:r>
                      <a:endParaRPr lang="en-US"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Days</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19</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highlight>
                            <a:srgbClr val="00FF00"/>
                          </a:highlight>
                          <a:latin typeface="Segoe UI" panose="020B0502040204020203" pitchFamily="34"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051828502"/>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11</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500" u="none" strike="noStrike" dirty="0">
                          <a:solidFill>
                            <a:schemeClr val="tx1"/>
                          </a:solidFill>
                          <a:effectLst/>
                          <a:latin typeface="Segoe UI" panose="020B0502040204020203" pitchFamily="34" charset="0"/>
                          <a:cs typeface="Segoe UI" panose="020B0502040204020203" pitchFamily="34" charset="0"/>
                        </a:rPr>
                        <a:t>Highest Cane Crushing in Days</a:t>
                      </a:r>
                      <a:endParaRPr lang="en-US"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dirty="0" err="1">
                          <a:solidFill>
                            <a:schemeClr val="tx1"/>
                          </a:solidFill>
                          <a:effectLst/>
                          <a:latin typeface="Segoe UI" panose="020B0502040204020203" pitchFamily="34" charset="0"/>
                          <a:cs typeface="Segoe UI" panose="020B0502040204020203" pitchFamily="34" charset="0"/>
                        </a:rPr>
                        <a:t>Qtls</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rgbClr val="009A46"/>
                          </a:solidFill>
                          <a:effectLst/>
                          <a:latin typeface="Segoe UI" panose="020B0502040204020203" pitchFamily="34" charset="0"/>
                          <a:ea typeface="+mn-ea"/>
                          <a:cs typeface="Segoe UI" panose="020B0502040204020203" pitchFamily="34" charset="0"/>
                        </a:rPr>
                        <a:t>108500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102000</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highlight>
                            <a:srgbClr val="00FF00"/>
                          </a:highlight>
                          <a:latin typeface="Segoe UI" panose="020B0502040204020203" pitchFamily="34" charset="0"/>
                        </a:rPr>
                        <a:t>110000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104000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77701346"/>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12</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Mill Extraction ( ME)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 % </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95.61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95.38</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latin typeface="Segoe UI" panose="020B0502040204020203" pitchFamily="34" charset="0"/>
                        </a:rPr>
                        <a:t>96.26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a:solidFill>
                            <a:schemeClr val="tx1"/>
                          </a:solidFill>
                          <a:effectLst/>
                          <a:latin typeface="Segoe UI" panose="020B0502040204020203" pitchFamily="34" charset="0"/>
                          <a:ea typeface="+mn-ea"/>
                          <a:cs typeface="Segoe UI" panose="020B0502040204020203" pitchFamily="34" charset="0"/>
                        </a:rPr>
                        <a:t>96.31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605066094"/>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13</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Reduced mill Extraction (RME)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 % </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71.74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95.77</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latin typeface="Segoe UI" panose="020B0502040204020203" pitchFamily="34" charset="0"/>
                        </a:rPr>
                        <a:t>71.61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96.46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149284808"/>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14</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Bagasse % Cane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dirty="0">
                          <a:solidFill>
                            <a:schemeClr val="tx1"/>
                          </a:solidFill>
                          <a:effectLst/>
                          <a:latin typeface="Segoe UI" panose="020B0502040204020203" pitchFamily="34" charset="0"/>
                          <a:cs typeface="Segoe UI" panose="020B0502040204020203" pitchFamily="34" charset="0"/>
                        </a:rPr>
                        <a:t> %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27.83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28.12</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a:solidFill>
                            <a:srgbClr val="000000"/>
                          </a:solidFill>
                          <a:effectLst/>
                          <a:latin typeface="Segoe UI" panose="020B0502040204020203" pitchFamily="34" charset="0"/>
                        </a:rPr>
                        <a:t>27.95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a:solidFill>
                            <a:schemeClr val="tx1"/>
                          </a:solidFill>
                          <a:effectLst/>
                          <a:latin typeface="Segoe UI" panose="020B0502040204020203" pitchFamily="34" charset="0"/>
                          <a:ea typeface="+mn-ea"/>
                          <a:cs typeface="Segoe UI" panose="020B0502040204020203" pitchFamily="34" charset="0"/>
                        </a:rPr>
                        <a:t>27.04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56059922"/>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15</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Pol % Bagasse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 % </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rgbClr val="009A46"/>
                          </a:solidFill>
                          <a:effectLst/>
                          <a:latin typeface="Segoe UI" panose="020B0502040204020203" pitchFamily="34" charset="0"/>
                          <a:ea typeface="+mn-ea"/>
                          <a:cs typeface="Segoe UI" panose="020B0502040204020203" pitchFamily="34" charset="0"/>
                        </a:rPr>
                        <a:t>1.76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1.80</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latin typeface="Segoe UI" panose="020B0502040204020203" pitchFamily="34" charset="0"/>
                        </a:rPr>
                        <a:t>1.71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a:solidFill>
                            <a:schemeClr val="tx1"/>
                          </a:solidFill>
                          <a:effectLst/>
                          <a:latin typeface="Segoe UI" panose="020B0502040204020203" pitchFamily="34" charset="0"/>
                          <a:ea typeface="+mn-ea"/>
                          <a:cs typeface="Segoe UI" panose="020B0502040204020203" pitchFamily="34" charset="0"/>
                        </a:rPr>
                        <a:t>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18966818"/>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16</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Moisture % Bagasse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 % </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50.18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50.34</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a:solidFill>
                            <a:srgbClr val="000000"/>
                          </a:solidFill>
                          <a:effectLst/>
                          <a:latin typeface="Segoe UI" panose="020B0502040204020203" pitchFamily="34" charset="0"/>
                        </a:rPr>
                        <a:t>50.05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49.73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39511231"/>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17</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Imbibition % Cane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dirty="0">
                          <a:solidFill>
                            <a:schemeClr val="tx1"/>
                          </a:solidFill>
                          <a:effectLst/>
                          <a:latin typeface="Segoe UI" panose="020B0502040204020203" pitchFamily="34" charset="0"/>
                          <a:cs typeface="Segoe UI" panose="020B0502040204020203" pitchFamily="34" charset="0"/>
                        </a:rPr>
                        <a:t> %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35.63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37.05</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latin typeface="Segoe UI" panose="020B0502040204020203" pitchFamily="34" charset="0"/>
                        </a:rPr>
                        <a:t>38.15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a:solidFill>
                            <a:schemeClr val="tx1"/>
                          </a:solidFill>
                          <a:effectLst/>
                          <a:latin typeface="Segoe UI" panose="020B0502040204020203" pitchFamily="34" charset="0"/>
                          <a:ea typeface="+mn-ea"/>
                          <a:cs typeface="Segoe UI" panose="020B0502040204020203" pitchFamily="34" charset="0"/>
                        </a:rPr>
                        <a:t>38.24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9716076"/>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18</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Imbibition % Fibre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 % </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270.47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268.78</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latin typeface="Segoe UI" panose="020B0502040204020203" pitchFamily="34" charset="0"/>
                        </a:rPr>
                        <a:t>286.85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295.45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246838985"/>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19</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IN" sz="1500" u="none" strike="noStrike" dirty="0">
                          <a:solidFill>
                            <a:schemeClr val="tx1"/>
                          </a:solidFill>
                          <a:effectLst/>
                          <a:latin typeface="Segoe UI" panose="020B0502040204020203" pitchFamily="34" charset="0"/>
                          <a:cs typeface="Segoe UI" panose="020B0502040204020203" pitchFamily="34" charset="0"/>
                        </a:rPr>
                        <a:t>Dry Milling Factor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 % </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71.74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71.44</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latin typeface="Segoe UI" panose="020B0502040204020203" pitchFamily="34" charset="0"/>
                        </a:rPr>
                        <a:t>71.61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72.52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847931955"/>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20</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500" u="none" strike="noStrike" dirty="0">
                          <a:solidFill>
                            <a:schemeClr val="tx1"/>
                          </a:solidFill>
                          <a:effectLst/>
                          <a:latin typeface="Segoe UI" panose="020B0502040204020203" pitchFamily="34" charset="0"/>
                          <a:cs typeface="Segoe UI" panose="020B0502040204020203" pitchFamily="34" charset="0"/>
                        </a:rPr>
                        <a:t>Grease &amp; Lubricants Kg/100 </a:t>
                      </a:r>
                      <a:r>
                        <a:rPr lang="en-US" sz="1500" u="none" strike="noStrike" dirty="0" err="1">
                          <a:solidFill>
                            <a:schemeClr val="tx1"/>
                          </a:solidFill>
                          <a:effectLst/>
                          <a:latin typeface="Segoe UI" panose="020B0502040204020203" pitchFamily="34" charset="0"/>
                          <a:cs typeface="Segoe UI" panose="020B0502040204020203" pitchFamily="34" charset="0"/>
                        </a:rPr>
                        <a:t>Qtls</a:t>
                      </a:r>
                      <a:r>
                        <a:rPr lang="en-US" sz="1500" u="none" strike="noStrike" dirty="0">
                          <a:solidFill>
                            <a:schemeClr val="tx1"/>
                          </a:solidFill>
                          <a:effectLst/>
                          <a:latin typeface="Segoe UI" panose="020B0502040204020203" pitchFamily="34" charset="0"/>
                          <a:cs typeface="Segoe UI" panose="020B0502040204020203" pitchFamily="34" charset="0"/>
                        </a:rPr>
                        <a:t> Cane </a:t>
                      </a:r>
                      <a:endParaRPr lang="en-US"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a:solidFill>
                            <a:schemeClr val="tx1"/>
                          </a:solidFill>
                          <a:effectLst/>
                          <a:latin typeface="Segoe UI" panose="020B0502040204020203" pitchFamily="34" charset="0"/>
                          <a:cs typeface="Segoe UI" panose="020B0502040204020203" pitchFamily="34" charset="0"/>
                        </a:rPr>
                        <a:t> % </a:t>
                      </a:r>
                      <a:endParaRPr lang="en-IN" sz="1500" b="0"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0.04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0.04</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latin typeface="Segoe UI" panose="020B0502040204020203" pitchFamily="34" charset="0"/>
                        </a:rPr>
                        <a:t>0.06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0.04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66429481"/>
                  </a:ext>
                </a:extLst>
              </a:tr>
              <a:tr h="221050">
                <a:tc>
                  <a:txBody>
                    <a:bodyPr/>
                    <a:lstStyle/>
                    <a:p>
                      <a:pPr algn="ctr" rtl="0" fontAlgn="ctr"/>
                      <a:r>
                        <a:rPr lang="en-US" sz="1500" b="0" i="0" u="none" strike="noStrike" dirty="0">
                          <a:solidFill>
                            <a:schemeClr val="tx1"/>
                          </a:solidFill>
                          <a:effectLst/>
                          <a:latin typeface="Segoe UI" panose="020B0502040204020203" pitchFamily="34" charset="0"/>
                          <a:cs typeface="Segoe UI" panose="020B0502040204020203" pitchFamily="34" charset="0"/>
                        </a:rPr>
                        <a:t>21</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1500" u="none" strike="noStrike" dirty="0">
                          <a:solidFill>
                            <a:schemeClr val="tx1"/>
                          </a:solidFill>
                          <a:effectLst/>
                          <a:latin typeface="Segoe UI" panose="020B0502040204020203" pitchFamily="34" charset="0"/>
                          <a:cs typeface="Segoe UI" panose="020B0502040204020203" pitchFamily="34" charset="0"/>
                        </a:rPr>
                        <a:t>Power Consumption ( KW/T Cane) </a:t>
                      </a:r>
                      <a:endParaRPr lang="en-US" sz="1500" b="0"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500" u="none" strike="noStrike" dirty="0">
                          <a:solidFill>
                            <a:schemeClr val="tx1"/>
                          </a:solidFill>
                          <a:effectLst/>
                          <a:latin typeface="Segoe UI" panose="020B0502040204020203" pitchFamily="34" charset="0"/>
                          <a:cs typeface="Segoe UI" panose="020B0502040204020203" pitchFamily="34" charset="0"/>
                        </a:rPr>
                        <a:t> % </a:t>
                      </a:r>
                      <a:endParaRPr lang="en-IN" sz="1500" b="0"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32.21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500" b="1" u="none" strike="noStrike" dirty="0">
                          <a:solidFill>
                            <a:schemeClr val="tx1"/>
                          </a:solidFill>
                          <a:effectLst/>
                          <a:latin typeface="Segoe UI" panose="020B0502040204020203" pitchFamily="34" charset="0"/>
                          <a:cs typeface="Segoe UI" panose="020B0502040204020203" pitchFamily="34" charset="0"/>
                        </a:rPr>
                        <a:t>33.07</a:t>
                      </a:r>
                      <a:endParaRPr lang="en-IN" sz="15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buNone/>
                      </a:pPr>
                      <a:r>
                        <a:rPr lang="en-IN" sz="1400" b="1" i="0" u="none" strike="noStrike" dirty="0">
                          <a:solidFill>
                            <a:srgbClr val="000000"/>
                          </a:solidFill>
                          <a:effectLst/>
                          <a:latin typeface="Segoe UI" panose="020B0502040204020203" pitchFamily="34" charset="0"/>
                        </a:rPr>
                        <a:t>32.05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ctr" defTabSz="914400" rtl="0" eaLnBrk="1" fontAlgn="ctr" latinLnBrk="0" hangingPunct="1">
                        <a:buNone/>
                      </a:pPr>
                      <a:r>
                        <a:rPr lang="en-IN" sz="1500" b="1" u="none" strike="noStrike" kern="1200" dirty="0">
                          <a:solidFill>
                            <a:schemeClr val="tx1"/>
                          </a:solidFill>
                          <a:effectLst/>
                          <a:latin typeface="Segoe UI" panose="020B0502040204020203" pitchFamily="34" charset="0"/>
                          <a:ea typeface="+mn-ea"/>
                          <a:cs typeface="Segoe UI" panose="020B0502040204020203" pitchFamily="34" charset="0"/>
                        </a:rPr>
                        <a:t>32.71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54577538"/>
                  </a:ext>
                </a:extLst>
              </a:tr>
            </a:tbl>
          </a:graphicData>
        </a:graphic>
      </p:graphicFrame>
    </p:spTree>
    <p:extLst>
      <p:ext uri="{BB962C8B-B14F-4D97-AF65-F5344CB8AC3E}">
        <p14:creationId xmlns:p14="http://schemas.microsoft.com/office/powerpoint/2010/main" val="1462566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36621-6BBA-93FE-8516-ECDDBA4926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4F8D36-979C-1656-A6C8-B6DDD3AAA727}"/>
              </a:ext>
            </a:extLst>
          </p:cNvPr>
          <p:cNvSpPr>
            <a:spLocks noGrp="1"/>
          </p:cNvSpPr>
          <p:nvPr>
            <p:ph type="sldNum" sz="quarter" idx="12"/>
          </p:nvPr>
        </p:nvSpPr>
        <p:spPr/>
        <p:txBody>
          <a:bodyPr/>
          <a:lstStyle/>
          <a:p>
            <a:fld id="{B76B49FA-22BB-44F5-8EFA-E5C56FA3907E}" type="slidenum">
              <a:rPr lang="en-US" smtClean="0"/>
              <a:pPr/>
              <a:t>52</a:t>
            </a:fld>
            <a:endParaRPr lang="en-US" dirty="0"/>
          </a:p>
        </p:txBody>
      </p:sp>
      <p:sp>
        <p:nvSpPr>
          <p:cNvPr id="5" name="Title 4">
            <a:extLst>
              <a:ext uri="{FF2B5EF4-FFF2-40B4-BE49-F238E27FC236}">
                <a16:creationId xmlns:a16="http://schemas.microsoft.com/office/drawing/2014/main" id="{39E9FDF8-23DA-03F1-A2E2-E7660FD1DCB6}"/>
              </a:ext>
            </a:extLst>
          </p:cNvPr>
          <p:cNvSpPr>
            <a:spLocks noGrp="1"/>
          </p:cNvSpPr>
          <p:nvPr>
            <p:ph type="title"/>
          </p:nvPr>
        </p:nvSpPr>
        <p:spPr>
          <a:xfrm>
            <a:off x="2819400" y="43934"/>
            <a:ext cx="6337300" cy="870468"/>
          </a:xfrm>
        </p:spPr>
        <p:txBody>
          <a:bodyPr>
            <a:normAutofit fontScale="90000"/>
          </a:bodyPr>
          <a:lstStyle/>
          <a:p>
            <a:r>
              <a:rPr lang="en-US" sz="2400" dirty="0"/>
              <a:t>Sugar Power Consumption Breakup ( MWH)</a:t>
            </a:r>
            <a:br>
              <a:rPr lang="en-US" sz="2400" dirty="0"/>
            </a:br>
            <a:r>
              <a:rPr lang="en-US" sz="2400" dirty="0"/>
              <a:t>03.12.2025 to 27.12.2025</a:t>
            </a:r>
            <a:endParaRPr lang="en-IN" sz="2400" dirty="0"/>
          </a:p>
        </p:txBody>
      </p:sp>
      <p:sp>
        <p:nvSpPr>
          <p:cNvPr id="7" name="Rectangle 5">
            <a:extLst>
              <a:ext uri="{FF2B5EF4-FFF2-40B4-BE49-F238E27FC236}">
                <a16:creationId xmlns:a16="http://schemas.microsoft.com/office/drawing/2014/main" id="{10E74A5E-DD70-8AC4-C698-867D54977584}"/>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8" name="Table 7">
            <a:extLst>
              <a:ext uri="{FF2B5EF4-FFF2-40B4-BE49-F238E27FC236}">
                <a16:creationId xmlns:a16="http://schemas.microsoft.com/office/drawing/2014/main" id="{44587C5D-62B1-77DB-078D-AC4FF3880BC8}"/>
              </a:ext>
            </a:extLst>
          </p:cNvPr>
          <p:cNvGraphicFramePr>
            <a:graphicFrameLocks noGrp="1"/>
          </p:cNvGraphicFramePr>
          <p:nvPr/>
        </p:nvGraphicFramePr>
        <p:xfrm>
          <a:off x="457200" y="990600"/>
          <a:ext cx="11353799" cy="5809901"/>
        </p:xfrm>
        <a:graphic>
          <a:graphicData uri="http://schemas.openxmlformats.org/drawingml/2006/table">
            <a:tbl>
              <a:tblPr/>
              <a:tblGrid>
                <a:gridCol w="1101487">
                  <a:extLst>
                    <a:ext uri="{9D8B030D-6E8A-4147-A177-3AD203B41FA5}">
                      <a16:colId xmlns:a16="http://schemas.microsoft.com/office/drawing/2014/main" val="3504389016"/>
                    </a:ext>
                  </a:extLst>
                </a:gridCol>
                <a:gridCol w="1336913">
                  <a:extLst>
                    <a:ext uri="{9D8B030D-6E8A-4147-A177-3AD203B41FA5}">
                      <a16:colId xmlns:a16="http://schemas.microsoft.com/office/drawing/2014/main" val="1521947356"/>
                    </a:ext>
                  </a:extLst>
                </a:gridCol>
                <a:gridCol w="1131087">
                  <a:extLst>
                    <a:ext uri="{9D8B030D-6E8A-4147-A177-3AD203B41FA5}">
                      <a16:colId xmlns:a16="http://schemas.microsoft.com/office/drawing/2014/main" val="3546029906"/>
                    </a:ext>
                  </a:extLst>
                </a:gridCol>
                <a:gridCol w="242001">
                  <a:extLst>
                    <a:ext uri="{9D8B030D-6E8A-4147-A177-3AD203B41FA5}">
                      <a16:colId xmlns:a16="http://schemas.microsoft.com/office/drawing/2014/main" val="2214646531"/>
                    </a:ext>
                  </a:extLst>
                </a:gridCol>
                <a:gridCol w="967998">
                  <a:extLst>
                    <a:ext uri="{9D8B030D-6E8A-4147-A177-3AD203B41FA5}">
                      <a16:colId xmlns:a16="http://schemas.microsoft.com/office/drawing/2014/main" val="2875682052"/>
                    </a:ext>
                  </a:extLst>
                </a:gridCol>
                <a:gridCol w="967998">
                  <a:extLst>
                    <a:ext uri="{9D8B030D-6E8A-4147-A177-3AD203B41FA5}">
                      <a16:colId xmlns:a16="http://schemas.microsoft.com/office/drawing/2014/main" val="13042930"/>
                    </a:ext>
                  </a:extLst>
                </a:gridCol>
                <a:gridCol w="927665">
                  <a:extLst>
                    <a:ext uri="{9D8B030D-6E8A-4147-A177-3AD203B41FA5}">
                      <a16:colId xmlns:a16="http://schemas.microsoft.com/office/drawing/2014/main" val="1218221135"/>
                    </a:ext>
                  </a:extLst>
                </a:gridCol>
                <a:gridCol w="907499">
                  <a:extLst>
                    <a:ext uri="{9D8B030D-6E8A-4147-A177-3AD203B41FA5}">
                      <a16:colId xmlns:a16="http://schemas.microsoft.com/office/drawing/2014/main" val="4204884443"/>
                    </a:ext>
                  </a:extLst>
                </a:gridCol>
                <a:gridCol w="867163">
                  <a:extLst>
                    <a:ext uri="{9D8B030D-6E8A-4147-A177-3AD203B41FA5}">
                      <a16:colId xmlns:a16="http://schemas.microsoft.com/office/drawing/2014/main" val="332046940"/>
                    </a:ext>
                  </a:extLst>
                </a:gridCol>
                <a:gridCol w="867163">
                  <a:extLst>
                    <a:ext uri="{9D8B030D-6E8A-4147-A177-3AD203B41FA5}">
                      <a16:colId xmlns:a16="http://schemas.microsoft.com/office/drawing/2014/main" val="2855724343"/>
                    </a:ext>
                  </a:extLst>
                </a:gridCol>
                <a:gridCol w="1008329">
                  <a:extLst>
                    <a:ext uri="{9D8B030D-6E8A-4147-A177-3AD203B41FA5}">
                      <a16:colId xmlns:a16="http://schemas.microsoft.com/office/drawing/2014/main" val="4155393908"/>
                    </a:ext>
                  </a:extLst>
                </a:gridCol>
                <a:gridCol w="1028496">
                  <a:extLst>
                    <a:ext uri="{9D8B030D-6E8A-4147-A177-3AD203B41FA5}">
                      <a16:colId xmlns:a16="http://schemas.microsoft.com/office/drawing/2014/main" val="76890621"/>
                    </a:ext>
                  </a:extLst>
                </a:gridCol>
              </a:tblGrid>
              <a:tr h="371029">
                <a:tc gridSpan="12">
                  <a:txBody>
                    <a:bodyPr/>
                    <a:lstStyle/>
                    <a:p>
                      <a:pPr algn="ctr" fontAlgn="b">
                        <a:buNone/>
                      </a:pPr>
                      <a:r>
                        <a:rPr lang="en-US" sz="1200" b="1" i="0" u="none" strike="noStrike">
                          <a:solidFill>
                            <a:srgbClr val="000000"/>
                          </a:solidFill>
                          <a:effectLst/>
                          <a:latin typeface="Segoe UI" panose="020B0502040204020203" pitchFamily="34" charset="0"/>
                          <a:cs typeface="Segoe UI" panose="020B0502040204020203" pitchFamily="34" charset="0"/>
                        </a:rPr>
                        <a:t>Comparative data for Cane Crushed , Power Generation , Export and SPE Division Power Consumption of Year 24-25 Vs 25-26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02732883"/>
                  </a:ext>
                </a:extLst>
              </a:tr>
              <a:tr h="176964">
                <a:tc rowSpan="3">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Date</a:t>
                      </a:r>
                    </a:p>
                  </a:txBody>
                  <a:tcPr marL="4834" marR="4834" marT="48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rowSpan="2" gridSpan="2">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Cane Crushed (MT)</a:t>
                      </a:r>
                    </a:p>
                  </a:txBody>
                  <a:tcPr marL="4834" marR="4834" marT="48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rowSpan="2" hMerge="1">
                  <a:txBody>
                    <a:bodyPr/>
                    <a:lstStyle/>
                    <a:p>
                      <a:endParaRPr lang="en-IN"/>
                    </a:p>
                  </a:txBody>
                  <a:tcPr/>
                </a:tc>
                <a:tc rowSpan="28">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 </a:t>
                      </a:r>
                    </a:p>
                  </a:txBody>
                  <a:tcPr marL="4834" marR="4834" marT="48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66FFFF"/>
                    </a:solidFill>
                  </a:tcPr>
                </a:tc>
                <a:tc gridSpan="8">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Sugar Power Consumption Breakup</a:t>
                      </a:r>
                    </a:p>
                  </a:txBody>
                  <a:tcPr marL="4834" marR="4834" marT="48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6FFFF"/>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91617664"/>
                  </a:ext>
                </a:extLst>
              </a:tr>
              <a:tr h="261135">
                <a:tc vMerge="1">
                  <a:txBody>
                    <a:bodyPr/>
                    <a:lstStyle/>
                    <a:p>
                      <a:endParaRPr lang="en-IN"/>
                    </a:p>
                  </a:txBody>
                  <a:tcPr/>
                </a:tc>
                <a:tc gridSpan="2" vMerge="1">
                  <a:txBody>
                    <a:bodyPr/>
                    <a:lstStyle/>
                    <a:p>
                      <a:endParaRPr lang="en-IN"/>
                    </a:p>
                  </a:txBody>
                  <a:tcPr/>
                </a:tc>
                <a:tc hMerge="1" vMerge="1">
                  <a:txBody>
                    <a:bodyPr/>
                    <a:lstStyle/>
                    <a:p>
                      <a:endParaRPr lang="en-IN"/>
                    </a:p>
                  </a:txBody>
                  <a:tcPr/>
                </a:tc>
                <a:tc vMerge="1">
                  <a:txBody>
                    <a:bodyPr/>
                    <a:lstStyle/>
                    <a:p>
                      <a:endParaRPr lang="en-IN"/>
                    </a:p>
                  </a:txBody>
                  <a:tcPr/>
                </a:tc>
                <a:tc gridSpan="2">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SHREDDER-1&amp;2 (MW/Hrs.)</a:t>
                      </a:r>
                    </a:p>
                  </a:txBody>
                  <a:tcPr marL="4834" marR="4834" marT="48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tc gridSpan="2">
                  <a:txBody>
                    <a:bodyPr/>
                    <a:lstStyle/>
                    <a:p>
                      <a:pPr algn="ctr" fontAlgn="ctr">
                        <a:buNone/>
                      </a:pPr>
                      <a:r>
                        <a:rPr lang="en-US" sz="1200" b="1" i="0" u="none" strike="noStrike">
                          <a:solidFill>
                            <a:srgbClr val="000000"/>
                          </a:solidFill>
                          <a:effectLst/>
                          <a:latin typeface="Segoe UI" panose="020B0502040204020203" pitchFamily="34" charset="0"/>
                          <a:cs typeface="Segoe UI" panose="020B0502040204020203" pitchFamily="34" charset="0"/>
                        </a:rPr>
                        <a:t>Zero &amp; 4th Mill   (MW/Hrs.)</a:t>
                      </a:r>
                    </a:p>
                  </a:txBody>
                  <a:tcPr marL="4834" marR="4834" marT="48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tc gridSpan="2">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DS House  (MW/Hrs.)</a:t>
                      </a:r>
                    </a:p>
                  </a:txBody>
                  <a:tcPr marL="4834" marR="4834" marT="48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tc gridSpan="2">
                  <a:txBody>
                    <a:bodyPr/>
                    <a:lstStyle/>
                    <a:p>
                      <a:pPr algn="ctr" fontAlgn="ctr">
                        <a:buNone/>
                      </a:pPr>
                      <a:r>
                        <a:rPr lang="en-US" sz="1200" b="1" i="0" u="none" strike="noStrike">
                          <a:solidFill>
                            <a:srgbClr val="000000"/>
                          </a:solidFill>
                          <a:effectLst/>
                          <a:latin typeface="Segoe UI" panose="020B0502040204020203" pitchFamily="34" charset="0"/>
                          <a:cs typeface="Segoe UI" panose="020B0502040204020203" pitchFamily="34" charset="0"/>
                        </a:rPr>
                        <a:t>Raw &amp; Ref. House   (MW/Hrs.)</a:t>
                      </a:r>
                    </a:p>
                  </a:txBody>
                  <a:tcPr marL="4834" marR="4834" marT="48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2200141916"/>
                  </a:ext>
                </a:extLst>
              </a:tr>
              <a:tr h="176964">
                <a:tc vMerge="1">
                  <a:txBody>
                    <a:bodyPr/>
                    <a:lstStyle/>
                    <a:p>
                      <a:endParaRPr lang="en-IN"/>
                    </a:p>
                  </a:txBody>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24-25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25-26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vMerge="1">
                  <a:txBody>
                    <a:bodyPr/>
                    <a:lstStyle/>
                    <a:p>
                      <a:endParaRPr lang="en-IN"/>
                    </a:p>
                  </a:txBody>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24-25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25-26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24-25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25-26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24-25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25-26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24-25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25-26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5365831"/>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3-Dec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10080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7550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3.67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2.18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0.69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1.88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1.88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609281454"/>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4-Dec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10100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10500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3.67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2.82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4152052645"/>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5-Dec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9750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10550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3.69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2.87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817021909"/>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6-Dec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9720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10550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3.58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2.96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414338558"/>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7-Dec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9600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10500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3.65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3.00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721516255"/>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8-Dec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10100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10450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3.55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3.07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dirty="0">
                          <a:solidFill>
                            <a:srgbClr val="000000"/>
                          </a:solidFill>
                          <a:effectLst/>
                          <a:latin typeface="Segoe UI" panose="020B0502040204020203" pitchFamily="34" charset="0"/>
                          <a:cs typeface="Segoe UI" panose="020B0502040204020203" pitchFamily="34" charset="0"/>
                        </a:rPr>
                        <a:t>0.84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2.43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2644627242"/>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9-Dec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10100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10550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3.72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3.20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0.90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424872364"/>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9500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10550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3.87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3.35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0.92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3122378576"/>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11-Dec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10020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10600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3.55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3.46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386758986"/>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12-Dec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6500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10300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3.78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3.49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0.91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1.80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1.83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685652012"/>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13-Dec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10020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10700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1.88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3.62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0.58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2.19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2480316212"/>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14-Dec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10100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10600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2.98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3.80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537687028"/>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15-Dec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10140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10550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3.06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3.71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2696860540"/>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16-Dec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9810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10750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3.07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3.81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664754109"/>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17-Dec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9310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10600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2.96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3.86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0.76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951402512"/>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18-Dec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10000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10600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3.21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3.79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492153955"/>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19-Dec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10150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10650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3.25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3.92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469255428"/>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20-Dec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10170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10600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3.38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3.89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0.74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2.42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2.42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442516644"/>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21-Dec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10110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10650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3.32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3.95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1.13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2.49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2.18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2.46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2.23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3998797435"/>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22-Dec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10170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10750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3.51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4.04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3055580569"/>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10150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10700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3.49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4.02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2.47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2.27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863516413"/>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10320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11000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3.65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4.14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36587644"/>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25-Dec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9380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10700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3.46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4.11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2.32</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2.38</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2.21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3095596190"/>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26-Dec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10220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10550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3.70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4.14</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2.40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2.45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722262331"/>
                  </a:ext>
                </a:extLst>
              </a:tr>
              <a:tr h="176964">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27-Dec</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10340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10750</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vMerge="1">
                  <a:txBody>
                    <a:bodyPr/>
                    <a:lstStyle/>
                    <a:p>
                      <a:endParaRPr lang="en-IN"/>
                    </a:p>
                  </a:txBody>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3.75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FF0000"/>
                          </a:solidFill>
                          <a:effectLst/>
                          <a:latin typeface="Segoe UI" panose="020B0502040204020203" pitchFamily="34" charset="0"/>
                          <a:cs typeface="Segoe UI" panose="020B0502040204020203" pitchFamily="34" charset="0"/>
                        </a:rPr>
                        <a:t>4.11</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0.87</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0.93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2.39</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a:solidFill>
                            <a:srgbClr val="000000"/>
                          </a:solidFill>
                          <a:effectLst/>
                          <a:latin typeface="Segoe UI" panose="020B0502040204020203" pitchFamily="34" charset="0"/>
                          <a:cs typeface="Segoe UI" panose="020B0502040204020203" pitchFamily="34" charset="0"/>
                        </a:rPr>
                        <a:t>2.36</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buNone/>
                      </a:pPr>
                      <a:r>
                        <a:rPr lang="en-IN" sz="1200" b="0" i="0" u="none" strike="noStrike">
                          <a:solidFill>
                            <a:srgbClr val="000000"/>
                          </a:solidFill>
                          <a:effectLst/>
                          <a:latin typeface="Segoe UI" panose="020B0502040204020203" pitchFamily="34" charset="0"/>
                          <a:cs typeface="Segoe UI" panose="020B0502040204020203" pitchFamily="34" charset="0"/>
                        </a:rPr>
                        <a:t>2.45</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b">
                        <a:buNone/>
                      </a:pPr>
                      <a:r>
                        <a:rPr lang="en-IN" sz="1200" b="1" i="0" u="none" strike="noStrike" dirty="0">
                          <a:solidFill>
                            <a:srgbClr val="000000"/>
                          </a:solidFill>
                          <a:effectLst/>
                          <a:latin typeface="Segoe UI" panose="020B0502040204020203" pitchFamily="34" charset="0"/>
                          <a:cs typeface="Segoe UI" panose="020B0502040204020203" pitchFamily="34" charset="0"/>
                        </a:rPr>
                        <a:t>2.43</a:t>
                      </a:r>
                    </a:p>
                  </a:txBody>
                  <a:tcPr marL="4834" marR="4834" marT="48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192594193"/>
                  </a:ext>
                </a:extLst>
              </a:tr>
            </a:tbl>
          </a:graphicData>
        </a:graphic>
      </p:graphicFrame>
    </p:spTree>
    <p:extLst>
      <p:ext uri="{BB962C8B-B14F-4D97-AF65-F5344CB8AC3E}">
        <p14:creationId xmlns:p14="http://schemas.microsoft.com/office/powerpoint/2010/main" val="922896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57761-98FB-9125-0C65-8C0B6B6FB9E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E9AC05-3DCA-6669-2D4D-1C7374860C17}"/>
              </a:ext>
            </a:extLst>
          </p:cNvPr>
          <p:cNvSpPr>
            <a:spLocks noGrp="1"/>
          </p:cNvSpPr>
          <p:nvPr>
            <p:ph type="sldNum" sz="quarter" idx="12"/>
          </p:nvPr>
        </p:nvSpPr>
        <p:spPr/>
        <p:txBody>
          <a:bodyPr/>
          <a:lstStyle/>
          <a:p>
            <a:fld id="{B76B49FA-22BB-44F5-8EFA-E5C56FA3907E}" type="slidenum">
              <a:rPr lang="en-US" smtClean="0"/>
              <a:pPr/>
              <a:t>53</a:t>
            </a:fld>
            <a:endParaRPr lang="en-US" dirty="0"/>
          </a:p>
        </p:txBody>
      </p:sp>
      <p:sp>
        <p:nvSpPr>
          <p:cNvPr id="5" name="Title 4">
            <a:extLst>
              <a:ext uri="{FF2B5EF4-FFF2-40B4-BE49-F238E27FC236}">
                <a16:creationId xmlns:a16="http://schemas.microsoft.com/office/drawing/2014/main" id="{272589A1-5FB8-2B22-01AE-FA159E1C2AA3}"/>
              </a:ext>
            </a:extLst>
          </p:cNvPr>
          <p:cNvSpPr>
            <a:spLocks noGrp="1"/>
          </p:cNvSpPr>
          <p:nvPr>
            <p:ph type="title"/>
          </p:nvPr>
        </p:nvSpPr>
        <p:spPr>
          <a:xfrm>
            <a:off x="2819400" y="43934"/>
            <a:ext cx="6337300" cy="870468"/>
          </a:xfrm>
        </p:spPr>
        <p:txBody>
          <a:bodyPr>
            <a:normAutofit fontScale="90000"/>
          </a:bodyPr>
          <a:lstStyle/>
          <a:p>
            <a:r>
              <a:rPr lang="en-US" sz="2400" dirty="0"/>
              <a:t>Sugar Power Consumption Breakup ( MWH)</a:t>
            </a:r>
            <a:br>
              <a:rPr lang="en-US" sz="2400" dirty="0"/>
            </a:br>
            <a:r>
              <a:rPr lang="en-US" sz="2400" dirty="0"/>
              <a:t>Week 21.12.2025 to 27.12.2025</a:t>
            </a:r>
            <a:endParaRPr lang="en-IN" sz="2400" dirty="0"/>
          </a:p>
        </p:txBody>
      </p:sp>
      <p:sp>
        <p:nvSpPr>
          <p:cNvPr id="7" name="Rectangle 5">
            <a:extLst>
              <a:ext uri="{FF2B5EF4-FFF2-40B4-BE49-F238E27FC236}">
                <a16:creationId xmlns:a16="http://schemas.microsoft.com/office/drawing/2014/main" id="{590A0F4D-F9F1-7538-12A8-8A2BBB69450C}"/>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6" name="Table 5">
            <a:extLst>
              <a:ext uri="{FF2B5EF4-FFF2-40B4-BE49-F238E27FC236}">
                <a16:creationId xmlns:a16="http://schemas.microsoft.com/office/drawing/2014/main" id="{A1CFD38E-EC64-FAB7-918F-21BA728CA5C8}"/>
              </a:ext>
            </a:extLst>
          </p:cNvPr>
          <p:cNvGraphicFramePr>
            <a:graphicFrameLocks noGrp="1"/>
          </p:cNvGraphicFramePr>
          <p:nvPr/>
        </p:nvGraphicFramePr>
        <p:xfrm>
          <a:off x="533400" y="914402"/>
          <a:ext cx="11201400" cy="5410199"/>
        </p:xfrm>
        <a:graphic>
          <a:graphicData uri="http://schemas.openxmlformats.org/drawingml/2006/table">
            <a:tbl>
              <a:tblPr/>
              <a:tblGrid>
                <a:gridCol w="939010">
                  <a:extLst>
                    <a:ext uri="{9D8B030D-6E8A-4147-A177-3AD203B41FA5}">
                      <a16:colId xmlns:a16="http://schemas.microsoft.com/office/drawing/2014/main" val="1009660440"/>
                    </a:ext>
                  </a:extLst>
                </a:gridCol>
                <a:gridCol w="939009">
                  <a:extLst>
                    <a:ext uri="{9D8B030D-6E8A-4147-A177-3AD203B41FA5}">
                      <a16:colId xmlns:a16="http://schemas.microsoft.com/office/drawing/2014/main" val="2254857013"/>
                    </a:ext>
                  </a:extLst>
                </a:gridCol>
                <a:gridCol w="1118874">
                  <a:extLst>
                    <a:ext uri="{9D8B030D-6E8A-4147-A177-3AD203B41FA5}">
                      <a16:colId xmlns:a16="http://schemas.microsoft.com/office/drawing/2014/main" val="1311319321"/>
                    </a:ext>
                  </a:extLst>
                </a:gridCol>
                <a:gridCol w="745342">
                  <a:extLst>
                    <a:ext uri="{9D8B030D-6E8A-4147-A177-3AD203B41FA5}">
                      <a16:colId xmlns:a16="http://schemas.microsoft.com/office/drawing/2014/main" val="2012934693"/>
                    </a:ext>
                  </a:extLst>
                </a:gridCol>
                <a:gridCol w="745342">
                  <a:extLst>
                    <a:ext uri="{9D8B030D-6E8A-4147-A177-3AD203B41FA5}">
                      <a16:colId xmlns:a16="http://schemas.microsoft.com/office/drawing/2014/main" val="3490930956"/>
                    </a:ext>
                  </a:extLst>
                </a:gridCol>
                <a:gridCol w="833477">
                  <a:extLst>
                    <a:ext uri="{9D8B030D-6E8A-4147-A177-3AD203B41FA5}">
                      <a16:colId xmlns:a16="http://schemas.microsoft.com/office/drawing/2014/main" val="4219498207"/>
                    </a:ext>
                  </a:extLst>
                </a:gridCol>
                <a:gridCol w="813808">
                  <a:extLst>
                    <a:ext uri="{9D8B030D-6E8A-4147-A177-3AD203B41FA5}">
                      <a16:colId xmlns:a16="http://schemas.microsoft.com/office/drawing/2014/main" val="697791949"/>
                    </a:ext>
                  </a:extLst>
                </a:gridCol>
                <a:gridCol w="876409">
                  <a:extLst>
                    <a:ext uri="{9D8B030D-6E8A-4147-A177-3AD203B41FA5}">
                      <a16:colId xmlns:a16="http://schemas.microsoft.com/office/drawing/2014/main" val="2263753435"/>
                    </a:ext>
                  </a:extLst>
                </a:gridCol>
                <a:gridCol w="708614">
                  <a:extLst>
                    <a:ext uri="{9D8B030D-6E8A-4147-A177-3AD203B41FA5}">
                      <a16:colId xmlns:a16="http://schemas.microsoft.com/office/drawing/2014/main" val="4260848684"/>
                    </a:ext>
                  </a:extLst>
                </a:gridCol>
                <a:gridCol w="832536">
                  <a:extLst>
                    <a:ext uri="{9D8B030D-6E8A-4147-A177-3AD203B41FA5}">
                      <a16:colId xmlns:a16="http://schemas.microsoft.com/office/drawing/2014/main" val="1478652196"/>
                    </a:ext>
                  </a:extLst>
                </a:gridCol>
                <a:gridCol w="832536">
                  <a:extLst>
                    <a:ext uri="{9D8B030D-6E8A-4147-A177-3AD203B41FA5}">
                      <a16:colId xmlns:a16="http://schemas.microsoft.com/office/drawing/2014/main" val="3949126681"/>
                    </a:ext>
                  </a:extLst>
                </a:gridCol>
                <a:gridCol w="908222">
                  <a:extLst>
                    <a:ext uri="{9D8B030D-6E8A-4147-A177-3AD203B41FA5}">
                      <a16:colId xmlns:a16="http://schemas.microsoft.com/office/drawing/2014/main" val="1238922502"/>
                    </a:ext>
                  </a:extLst>
                </a:gridCol>
                <a:gridCol w="908221">
                  <a:extLst>
                    <a:ext uri="{9D8B030D-6E8A-4147-A177-3AD203B41FA5}">
                      <a16:colId xmlns:a16="http://schemas.microsoft.com/office/drawing/2014/main" val="2789798786"/>
                    </a:ext>
                  </a:extLst>
                </a:gridCol>
              </a:tblGrid>
              <a:tr h="451065">
                <a:tc gridSpan="13">
                  <a:txBody>
                    <a:bodyPr/>
                    <a:lstStyle/>
                    <a:p>
                      <a:pPr algn="ctr" fontAlgn="b">
                        <a:buNone/>
                      </a:pPr>
                      <a:r>
                        <a:rPr lang="en-US" sz="1400" b="1" i="0" u="none" strike="noStrike" dirty="0">
                          <a:solidFill>
                            <a:srgbClr val="000000"/>
                          </a:solidFill>
                          <a:effectLst/>
                          <a:latin typeface="Segoe UI" panose="020B0502040204020203" pitchFamily="34" charset="0"/>
                          <a:cs typeface="Segoe UI" panose="020B0502040204020203" pitchFamily="34" charset="0"/>
                        </a:rPr>
                        <a:t>Comparative data for Cane Crushed , Power Generation , Export and SPE Division Power Consumption of Year 24-25 Vs 25-26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hMerge="1">
                  <a:txBody>
                    <a:bodyPr/>
                    <a:lstStyle/>
                    <a:p>
                      <a:endParaRPr lang="en-IN"/>
                    </a:p>
                  </a:txBody>
                  <a:tcPr/>
                </a:tc>
                <a:tc hMerge="1">
                  <a:txBody>
                    <a:bodyPr/>
                    <a:lstStyle/>
                    <a:p>
                      <a:endParaRPr lang="en-IN"/>
                    </a:p>
                  </a:txBody>
                  <a:tcPr/>
                </a:tc>
                <a:tc hMerge="1">
                  <a:txBody>
                    <a:bodyPr/>
                    <a:lstStyle/>
                    <a:p>
                      <a:endParaRPr lang="en-IN"/>
                    </a:p>
                  </a:txBody>
                  <a:tcPr>
                    <a:lnL w="6350" cap="flat" cmpd="sng" algn="ctr">
                      <a:solidFill>
                        <a:srgbClr val="000000"/>
                      </a:solidFill>
                      <a:prstDash val="solid"/>
                      <a:round/>
                      <a:headEnd type="none" w="med" len="med"/>
                      <a:tailEnd type="none" w="med" len="med"/>
                    </a:ln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b">
                        <a:buNone/>
                      </a:pP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rgbClr val="99FF99"/>
                    </a:solidFill>
                  </a:tcPr>
                </a:tc>
                <a:tc hMerge="1">
                  <a:txBody>
                    <a:bodyPr/>
                    <a:lstStyle/>
                    <a:p>
                      <a:pPr algn="ctr" fontAlgn="b">
                        <a:buNone/>
                      </a:pP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solidFill>
                      <a:srgbClr val="99FF99"/>
                    </a:solidFill>
                  </a:tcPr>
                </a:tc>
                <a:extLst>
                  <a:ext uri="{0D108BD9-81ED-4DB2-BD59-A6C34878D82A}">
                    <a16:rowId xmlns:a16="http://schemas.microsoft.com/office/drawing/2014/main" val="1735701175"/>
                  </a:ext>
                </a:extLst>
              </a:tr>
              <a:tr h="406814">
                <a:tc rowSpan="3">
                  <a:txBody>
                    <a:bodyPr/>
                    <a:lstStyle/>
                    <a:p>
                      <a:pPr algn="ctr" fontAlgn="ctr">
                        <a:buNone/>
                      </a:pPr>
                      <a:r>
                        <a:rPr lang="en-IN" sz="1400" b="1" i="0" u="none" strike="noStrike" dirty="0">
                          <a:solidFill>
                            <a:srgbClr val="000000"/>
                          </a:solidFill>
                          <a:effectLst/>
                          <a:latin typeface="Segoe UI" panose="020B0502040204020203" pitchFamily="34" charset="0"/>
                          <a:cs typeface="Segoe UI" panose="020B0502040204020203" pitchFamily="34" charset="0"/>
                        </a:rPr>
                        <a:t>Date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rowSpan="2" gridSpan="2">
                  <a:txBody>
                    <a:bodyPr/>
                    <a:lstStyle/>
                    <a:p>
                      <a:pPr algn="ctr" fontAlgn="ctr">
                        <a:buNone/>
                      </a:pPr>
                      <a:r>
                        <a:rPr lang="en-IN" sz="1400" b="1" i="0" u="none" strike="noStrike" dirty="0">
                          <a:solidFill>
                            <a:srgbClr val="000000"/>
                          </a:solidFill>
                          <a:effectLst/>
                          <a:latin typeface="Segoe UI" panose="020B0502040204020203" pitchFamily="34" charset="0"/>
                          <a:cs typeface="Segoe UI" panose="020B0502040204020203" pitchFamily="34" charset="0"/>
                        </a:rPr>
                        <a:t>Cane Crushed (MT)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rowSpan="2" hMerge="1">
                  <a:txBody>
                    <a:bodyPr/>
                    <a:lstStyle/>
                    <a:p>
                      <a:endParaRPr lang="en-IN"/>
                    </a:p>
                  </a:txBody>
                  <a:tcPr/>
                </a:tc>
                <a:tc gridSpan="10">
                  <a:txBody>
                    <a:bodyPr/>
                    <a:lstStyle/>
                    <a:p>
                      <a:pPr algn="ctr" fontAlgn="ctr">
                        <a:buNone/>
                      </a:pPr>
                      <a:r>
                        <a:rPr lang="en-IN" sz="1400" b="1" i="0" u="none" strike="noStrike" dirty="0">
                          <a:solidFill>
                            <a:srgbClr val="000000"/>
                          </a:solidFill>
                          <a:effectLst/>
                          <a:latin typeface="Segoe UI" panose="020B0502040204020203" pitchFamily="34" charset="0"/>
                          <a:cs typeface="Segoe UI" panose="020B0502040204020203" pitchFamily="34" charset="0"/>
                        </a:rPr>
                        <a:t>Sugar Power Consumption Breakup</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FFFF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buNone/>
                      </a:pPr>
                      <a:endParaRPr lang="en-IN" sz="12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66FFFF"/>
                    </a:solidFill>
                  </a:tcPr>
                </a:tc>
                <a:tc hMerge="1">
                  <a:txBody>
                    <a:bodyPr/>
                    <a:lstStyle/>
                    <a:p>
                      <a:pPr algn="ctr" fontAlgn="ctr">
                        <a:buNone/>
                      </a:pPr>
                      <a:endParaRPr lang="en-IN" sz="12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66FFFF"/>
                    </a:solidFill>
                  </a:tcPr>
                </a:tc>
                <a:extLst>
                  <a:ext uri="{0D108BD9-81ED-4DB2-BD59-A6C34878D82A}">
                    <a16:rowId xmlns:a16="http://schemas.microsoft.com/office/drawing/2014/main" val="384628031"/>
                  </a:ext>
                </a:extLst>
              </a:tr>
              <a:tr h="597020">
                <a:tc vMerge="1">
                  <a:txBody>
                    <a:bodyPr/>
                    <a:lstStyle/>
                    <a:p>
                      <a:endParaRPr lang="en-IN"/>
                    </a:p>
                  </a:txBody>
                  <a:tcPr/>
                </a:tc>
                <a:tc gridSpan="2" vMerge="1">
                  <a:txBody>
                    <a:bodyPr/>
                    <a:lstStyle/>
                    <a:p>
                      <a:endParaRPr lang="en-IN"/>
                    </a:p>
                  </a:txBody>
                  <a:tcPr/>
                </a:tc>
                <a:tc hMerge="1" vMerge="1">
                  <a:txBody>
                    <a:bodyPr/>
                    <a:lstStyle/>
                    <a:p>
                      <a:endParaRPr lang="en-IN"/>
                    </a:p>
                  </a:txBody>
                  <a:tcPr/>
                </a:tc>
                <a:tc gridSpan="2">
                  <a:txBody>
                    <a:bodyPr/>
                    <a:lstStyle/>
                    <a:p>
                      <a:pPr algn="ctr" fontAlgn="ctr">
                        <a:buNone/>
                      </a:pPr>
                      <a:r>
                        <a:rPr lang="en-IN" sz="1400" b="1" i="0" u="none" strike="noStrike" dirty="0">
                          <a:solidFill>
                            <a:srgbClr val="000000"/>
                          </a:solidFill>
                          <a:effectLst/>
                          <a:latin typeface="Segoe UI" panose="020B0502040204020203" pitchFamily="34" charset="0"/>
                          <a:cs typeface="Segoe UI" panose="020B0502040204020203" pitchFamily="34" charset="0"/>
                        </a:rPr>
                        <a:t>SHREDDER-1&amp;2 (MW/Hrs.)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buNone/>
                      </a:pPr>
                      <a:r>
                        <a:rPr lang="en-US" sz="1400" b="1" i="0" u="none" strike="noStrike" dirty="0">
                          <a:solidFill>
                            <a:srgbClr val="000000"/>
                          </a:solidFill>
                          <a:effectLst/>
                          <a:latin typeface="Segoe UI" panose="020B0502040204020203" pitchFamily="34" charset="0"/>
                          <a:cs typeface="Segoe UI" panose="020B0502040204020203" pitchFamily="34" charset="0"/>
                        </a:rPr>
                        <a:t>Zero &amp; 4th Mill   (MW/Hrs.)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buNone/>
                      </a:pPr>
                      <a:r>
                        <a:rPr lang="en-IN" sz="1400" b="1" i="0" u="none" strike="noStrike" dirty="0">
                          <a:solidFill>
                            <a:srgbClr val="000000"/>
                          </a:solidFill>
                          <a:effectLst/>
                          <a:latin typeface="Segoe UI" panose="020B0502040204020203" pitchFamily="34" charset="0"/>
                          <a:cs typeface="Segoe UI" panose="020B0502040204020203" pitchFamily="34" charset="0"/>
                        </a:rPr>
                        <a:t>DS House  (MW/Hrs.)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buNone/>
                      </a:pPr>
                      <a:r>
                        <a:rPr lang="en-US" sz="1400" b="1" i="0" u="none" strike="noStrike" dirty="0">
                          <a:solidFill>
                            <a:srgbClr val="000000"/>
                          </a:solidFill>
                          <a:effectLst/>
                          <a:latin typeface="Segoe UI" panose="020B0502040204020203" pitchFamily="34" charset="0"/>
                          <a:cs typeface="Segoe UI" panose="020B0502040204020203" pitchFamily="34" charset="0"/>
                        </a:rPr>
                        <a:t>Raw &amp; Ref. House   (MW/Hrs.)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marL="0" algn="ctr" defTabSz="914400" rtl="0" eaLnBrk="1" fontAlgn="ctr" latinLnBrk="0" hangingPunct="1">
                        <a:buNone/>
                      </a:pPr>
                      <a:r>
                        <a:rPr lang="en-IN" sz="1400" b="1" i="0" u="none" strike="noStrike" kern="1200" dirty="0">
                          <a:solidFill>
                            <a:srgbClr val="000000"/>
                          </a:solidFill>
                          <a:effectLst/>
                          <a:latin typeface="Segoe UI" panose="020B0502040204020203" pitchFamily="34" charset="0"/>
                          <a:ea typeface="+mn-ea"/>
                          <a:cs typeface="Segoe UI" panose="020B0502040204020203" pitchFamily="34" charset="0"/>
                        </a:rPr>
                        <a:t>Total Power   Consumption-Sugar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77404041"/>
                  </a:ext>
                </a:extLst>
              </a:tr>
              <a:tr h="451065">
                <a:tc vMerge="1">
                  <a:txBody>
                    <a:bodyPr/>
                    <a:lstStyle/>
                    <a:p>
                      <a:endParaRPr lang="en-IN"/>
                    </a:p>
                  </a:txBody>
                  <a:tcPr/>
                </a:tc>
                <a:tc>
                  <a:txBody>
                    <a:bodyPr/>
                    <a:lstStyle/>
                    <a:p>
                      <a:pPr algn="ctr" fontAlgn="b">
                        <a:buNone/>
                      </a:pPr>
                      <a:r>
                        <a:rPr lang="en-IN" sz="1400" b="1" i="0" u="none" strike="noStrike" dirty="0">
                          <a:solidFill>
                            <a:srgbClr val="000000"/>
                          </a:solidFill>
                          <a:effectLst/>
                          <a:latin typeface="Segoe UI" panose="020B0502040204020203" pitchFamily="34" charset="0"/>
                          <a:cs typeface="Segoe UI" panose="020B0502040204020203" pitchFamily="34" charset="0"/>
                        </a:rPr>
                        <a:t>24-25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buNone/>
                      </a:pPr>
                      <a:r>
                        <a:rPr lang="en-IN" sz="1400" b="1" i="0" u="none" strike="noStrike" dirty="0">
                          <a:solidFill>
                            <a:srgbClr val="000000"/>
                          </a:solidFill>
                          <a:effectLst/>
                          <a:latin typeface="Segoe UI" panose="020B0502040204020203" pitchFamily="34" charset="0"/>
                          <a:cs typeface="Segoe UI" panose="020B0502040204020203" pitchFamily="34" charset="0"/>
                        </a:rPr>
                        <a:t>25-26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fontAlgn="b">
                        <a:buNone/>
                      </a:pPr>
                      <a:r>
                        <a:rPr lang="en-IN" sz="1400" b="1" i="0" u="none" strike="noStrike" dirty="0">
                          <a:solidFill>
                            <a:srgbClr val="000000"/>
                          </a:solidFill>
                          <a:effectLst/>
                          <a:latin typeface="Segoe UI" panose="020B0502040204020203" pitchFamily="34" charset="0"/>
                          <a:cs typeface="Segoe UI" panose="020B0502040204020203" pitchFamily="34" charset="0"/>
                        </a:rPr>
                        <a:t>24-25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buNone/>
                      </a:pPr>
                      <a:r>
                        <a:rPr lang="en-IN" sz="1400" b="1" i="0" u="none" strike="noStrike" dirty="0">
                          <a:solidFill>
                            <a:srgbClr val="000000"/>
                          </a:solidFill>
                          <a:effectLst/>
                          <a:latin typeface="Segoe UI" panose="020B0502040204020203" pitchFamily="34" charset="0"/>
                          <a:cs typeface="Segoe UI" panose="020B0502040204020203" pitchFamily="34" charset="0"/>
                        </a:rPr>
                        <a:t>25-26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fontAlgn="b">
                        <a:buNone/>
                      </a:pPr>
                      <a:r>
                        <a:rPr lang="en-IN" sz="1400" b="1" i="0" u="none" strike="noStrike" dirty="0">
                          <a:solidFill>
                            <a:srgbClr val="000000"/>
                          </a:solidFill>
                          <a:effectLst/>
                          <a:latin typeface="Segoe UI" panose="020B0502040204020203" pitchFamily="34" charset="0"/>
                          <a:cs typeface="Segoe UI" panose="020B0502040204020203" pitchFamily="34" charset="0"/>
                        </a:rPr>
                        <a:t>24-25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buNone/>
                      </a:pPr>
                      <a:r>
                        <a:rPr lang="en-IN" sz="1400" b="1" i="0" u="none" strike="noStrike" dirty="0">
                          <a:solidFill>
                            <a:srgbClr val="000000"/>
                          </a:solidFill>
                          <a:effectLst/>
                          <a:latin typeface="Segoe UI" panose="020B0502040204020203" pitchFamily="34" charset="0"/>
                          <a:cs typeface="Segoe UI" panose="020B0502040204020203" pitchFamily="34" charset="0"/>
                        </a:rPr>
                        <a:t>25-26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fontAlgn="b">
                        <a:buNone/>
                      </a:pPr>
                      <a:r>
                        <a:rPr lang="en-IN" sz="1400" b="1" i="0" u="none" strike="noStrike" dirty="0">
                          <a:solidFill>
                            <a:srgbClr val="000000"/>
                          </a:solidFill>
                          <a:effectLst/>
                          <a:latin typeface="Segoe UI" panose="020B0502040204020203" pitchFamily="34" charset="0"/>
                          <a:cs typeface="Segoe UI" panose="020B0502040204020203" pitchFamily="34" charset="0"/>
                        </a:rPr>
                        <a:t>24-25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buNone/>
                      </a:pPr>
                      <a:r>
                        <a:rPr lang="en-IN" sz="1400" b="1" i="0" u="none" strike="noStrike" dirty="0">
                          <a:solidFill>
                            <a:srgbClr val="000000"/>
                          </a:solidFill>
                          <a:effectLst/>
                          <a:latin typeface="Segoe UI" panose="020B0502040204020203" pitchFamily="34" charset="0"/>
                          <a:cs typeface="Segoe UI" panose="020B0502040204020203" pitchFamily="34" charset="0"/>
                        </a:rPr>
                        <a:t>25-26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fontAlgn="b">
                        <a:buNone/>
                      </a:pPr>
                      <a:r>
                        <a:rPr lang="en-IN" sz="1400" b="1" i="0" u="none" strike="noStrike" dirty="0">
                          <a:solidFill>
                            <a:srgbClr val="000000"/>
                          </a:solidFill>
                          <a:effectLst/>
                          <a:latin typeface="Segoe UI" panose="020B0502040204020203" pitchFamily="34" charset="0"/>
                          <a:cs typeface="Segoe UI" panose="020B0502040204020203" pitchFamily="34" charset="0"/>
                        </a:rPr>
                        <a:t>24-25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buNone/>
                      </a:pPr>
                      <a:r>
                        <a:rPr lang="en-IN" sz="1400" b="1" i="0" u="none" strike="noStrike" dirty="0">
                          <a:solidFill>
                            <a:srgbClr val="000000"/>
                          </a:solidFill>
                          <a:effectLst/>
                          <a:latin typeface="Segoe UI" panose="020B0502040204020203" pitchFamily="34" charset="0"/>
                          <a:cs typeface="Segoe UI" panose="020B0502040204020203" pitchFamily="34" charset="0"/>
                        </a:rPr>
                        <a:t>25-26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buNone/>
                      </a:pPr>
                      <a:r>
                        <a:rPr lang="en-IN" sz="1400" b="1" i="0" u="none" strike="noStrike" kern="1200" dirty="0">
                          <a:solidFill>
                            <a:srgbClr val="000000"/>
                          </a:solidFill>
                          <a:effectLst/>
                          <a:latin typeface="Segoe UI" panose="020B0502040204020203" pitchFamily="34" charset="0"/>
                          <a:ea typeface="+mn-ea"/>
                          <a:cs typeface="Segoe UI" panose="020B0502040204020203" pitchFamily="34" charset="0"/>
                        </a:rPr>
                        <a:t>24-25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buNone/>
                      </a:pPr>
                      <a:r>
                        <a:rPr lang="en-IN" sz="1400" b="1" i="0" u="none" strike="noStrike" dirty="0">
                          <a:solidFill>
                            <a:srgbClr val="000000"/>
                          </a:solidFill>
                          <a:effectLst/>
                          <a:latin typeface="Segoe UI" panose="020B0502040204020203" pitchFamily="34" charset="0"/>
                          <a:cs typeface="Segoe UI" panose="020B0502040204020203" pitchFamily="34" charset="0"/>
                        </a:rPr>
                        <a:t>25-26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329038326"/>
                  </a:ext>
                </a:extLst>
              </a:tr>
              <a:tr h="500605">
                <a:tc>
                  <a:txBody>
                    <a:bodyPr/>
                    <a:lstStyle/>
                    <a:p>
                      <a:pPr algn="r" rtl="0"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28-Dec</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buNone/>
                      </a:pPr>
                      <a:r>
                        <a:rPr lang="en-IN" sz="1600" b="1" i="0" u="none" strike="noStrike" dirty="0">
                          <a:solidFill>
                            <a:srgbClr val="000000"/>
                          </a:solidFill>
                          <a:effectLst/>
                          <a:latin typeface="Segoe UI" panose="020B0502040204020203" pitchFamily="34" charset="0"/>
                          <a:cs typeface="Segoe UI" panose="020B0502040204020203" pitchFamily="34" charset="0"/>
                        </a:rPr>
                        <a:t>102300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100000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3.75</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3.97</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0.86</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0.90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2.22</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2.09</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2.27</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2.43</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11.26</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11.64</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828747771"/>
                  </a:ext>
                </a:extLst>
              </a:tr>
              <a:tr h="500605">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29-Dec</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buNone/>
                      </a:pPr>
                      <a:r>
                        <a:rPr lang="en-IN" sz="1600" b="1" i="0" u="none" strike="noStrike" dirty="0">
                          <a:solidFill>
                            <a:srgbClr val="000000"/>
                          </a:solidFill>
                          <a:effectLst/>
                          <a:latin typeface="Segoe UI" panose="020B0502040204020203" pitchFamily="34" charset="0"/>
                          <a:cs typeface="Segoe UI" panose="020B0502040204020203" pitchFamily="34" charset="0"/>
                        </a:rPr>
                        <a:t>102000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106000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3.83</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4.06</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0.86</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0.88</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2.19</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2.36</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2.29</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2.36</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11.22</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11.96</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50797019"/>
                  </a:ext>
                </a:extLst>
              </a:tr>
              <a:tr h="500605">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30-Dec</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buNone/>
                      </a:pPr>
                      <a:r>
                        <a:rPr lang="en-IN" sz="1600" b="1" i="0" u="none" strike="noStrike" dirty="0">
                          <a:solidFill>
                            <a:srgbClr val="000000"/>
                          </a:solidFill>
                          <a:effectLst/>
                          <a:latin typeface="Segoe UI" panose="020B0502040204020203" pitchFamily="34" charset="0"/>
                          <a:cs typeface="Segoe UI" panose="020B0502040204020203" pitchFamily="34" charset="0"/>
                        </a:rPr>
                        <a:t>102300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108000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3.79</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4.27</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0.87</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0.90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2.19</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2.35</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2.32</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2.36</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11.39</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12.12</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278486585"/>
                  </a:ext>
                </a:extLst>
              </a:tr>
              <a:tr h="500605">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31-Dec</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buNone/>
                      </a:pPr>
                      <a:r>
                        <a:rPr lang="en-IN" sz="1600" b="1" i="0" u="none" strike="noStrike" dirty="0">
                          <a:solidFill>
                            <a:srgbClr val="000000"/>
                          </a:solidFill>
                          <a:effectLst/>
                          <a:latin typeface="Segoe UI" panose="020B0502040204020203" pitchFamily="34" charset="0"/>
                          <a:cs typeface="Segoe UI" panose="020B0502040204020203" pitchFamily="34" charset="0"/>
                        </a:rPr>
                        <a:t>92200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100000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3.43</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4.08</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0.79</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0.85</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2.14</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2.30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2.28</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2.31</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10.73</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11.85</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447508942"/>
                  </a:ext>
                </a:extLst>
              </a:tr>
              <a:tr h="500605">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01-Jan</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buNone/>
                      </a:pPr>
                      <a:r>
                        <a:rPr lang="en-IN" sz="1600" b="1" i="0" u="none" strike="noStrike">
                          <a:solidFill>
                            <a:srgbClr val="000000"/>
                          </a:solidFill>
                          <a:effectLst/>
                          <a:latin typeface="Segoe UI" panose="020B0502040204020203" pitchFamily="34" charset="0"/>
                          <a:cs typeface="Segoe UI" panose="020B0502040204020203" pitchFamily="34" charset="0"/>
                        </a:rPr>
                        <a:t>100200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106500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3.70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4.35</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0.86</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0.90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2.19</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2.28</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2.23</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2.27</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11.10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12.01</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420123331"/>
                  </a:ext>
                </a:extLst>
              </a:tr>
              <a:tr h="500605">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02-Jan</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buNone/>
                      </a:pPr>
                      <a:r>
                        <a:rPr lang="en-IN" sz="1600" b="1" i="0" u="none" strike="noStrike">
                          <a:solidFill>
                            <a:srgbClr val="000000"/>
                          </a:solidFill>
                          <a:effectLst/>
                          <a:latin typeface="Segoe UI" panose="020B0502040204020203" pitchFamily="34" charset="0"/>
                          <a:cs typeface="Segoe UI" panose="020B0502040204020203" pitchFamily="34" charset="0"/>
                        </a:rPr>
                        <a:t>94200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101500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3.70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4.14</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0.87</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0.84</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2.01</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2.30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2.02</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2.36</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10.71</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11.83</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64427715"/>
                  </a:ext>
                </a:extLst>
              </a:tr>
              <a:tr h="500605">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03-Jan</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buNone/>
                      </a:pPr>
                      <a:r>
                        <a:rPr lang="en-IN" sz="1600" b="1" i="0" u="none" strike="noStrike">
                          <a:solidFill>
                            <a:srgbClr val="000000"/>
                          </a:solidFill>
                          <a:effectLst/>
                          <a:latin typeface="Segoe UI" panose="020B0502040204020203" pitchFamily="34" charset="0"/>
                          <a:cs typeface="Segoe UI" panose="020B0502040204020203" pitchFamily="34" charset="0"/>
                        </a:rPr>
                        <a:t>61400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69500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1.58</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2.07</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0.51</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0.60</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1.79</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1.87</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rtl="0" fontAlgn="b">
                        <a:buNone/>
                      </a:pPr>
                      <a:r>
                        <a:rPr lang="en-IN" sz="1600" b="1" i="0" u="none" strike="noStrike">
                          <a:solidFill>
                            <a:srgbClr val="000000"/>
                          </a:solidFill>
                          <a:effectLst/>
                          <a:latin typeface="Segoe UI" panose="020B0502040204020203" pitchFamily="34" charset="0"/>
                          <a:cs typeface="Segoe UI" panose="020B0502040204020203" pitchFamily="34" charset="0"/>
                        </a:rPr>
                        <a:t>1.86</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1.87</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7.52</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r" fontAlgn="b">
                        <a:buNone/>
                      </a:pPr>
                      <a:r>
                        <a:rPr lang="en-IN" sz="1600" b="1" i="0" u="none" strike="noStrike" dirty="0">
                          <a:solidFill>
                            <a:srgbClr val="000000"/>
                          </a:solidFill>
                          <a:effectLst/>
                          <a:latin typeface="Segoe UI" panose="020B0502040204020203" pitchFamily="34" charset="0"/>
                          <a:cs typeface="Segoe UI" panose="020B0502040204020203" pitchFamily="34" charset="0"/>
                        </a:rPr>
                        <a:t>8.18</a:t>
                      </a:r>
                    </a:p>
                  </a:txBody>
                  <a:tcPr marL="0" marR="85725"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600316529"/>
                  </a:ext>
                </a:extLst>
              </a:tr>
            </a:tbl>
          </a:graphicData>
        </a:graphic>
      </p:graphicFrame>
    </p:spTree>
    <p:extLst>
      <p:ext uri="{BB962C8B-B14F-4D97-AF65-F5344CB8AC3E}">
        <p14:creationId xmlns:p14="http://schemas.microsoft.com/office/powerpoint/2010/main" val="3864783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4CDBC-170A-6D44-F17A-94D74EB610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8AB80C-19BD-250B-BDC9-10495B44A1FA}"/>
              </a:ext>
            </a:extLst>
          </p:cNvPr>
          <p:cNvSpPr>
            <a:spLocks noGrp="1"/>
          </p:cNvSpPr>
          <p:nvPr>
            <p:ph type="sldNum" sz="quarter" idx="12"/>
          </p:nvPr>
        </p:nvSpPr>
        <p:spPr>
          <a:prstGeom prst="rect">
            <a:avLst/>
          </a:prstGeom>
        </p:spPr>
        <p:txBody>
          <a:bodyPr/>
          <a:lstStyle/>
          <a:p>
            <a:fld id="{B76B49FA-22BB-44F5-8EFA-E5C56FA3907E}" type="slidenum">
              <a:rPr lang="en-US" smtClean="0"/>
              <a:pPr/>
              <a:t>54</a:t>
            </a:fld>
            <a:endParaRPr lang="en-US" dirty="0"/>
          </a:p>
        </p:txBody>
      </p:sp>
      <p:sp>
        <p:nvSpPr>
          <p:cNvPr id="3" name="TextBox 4">
            <a:extLst>
              <a:ext uri="{FF2B5EF4-FFF2-40B4-BE49-F238E27FC236}">
                <a16:creationId xmlns:a16="http://schemas.microsoft.com/office/drawing/2014/main" id="{7A173721-559C-39C7-3B43-E84590435268}"/>
              </a:ext>
            </a:extLst>
          </p:cNvPr>
          <p:cNvSpPr txBox="1">
            <a:spLocks noChangeArrowheads="1"/>
          </p:cNvSpPr>
          <p:nvPr/>
        </p:nvSpPr>
        <p:spPr bwMode="auto">
          <a:xfrm>
            <a:off x="2209799" y="43934"/>
            <a:ext cx="7848600" cy="715779"/>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dirty="0"/>
              <a:t>Milling Data (28.12.2025 to 03.01.2026)</a:t>
            </a:r>
          </a:p>
        </p:txBody>
      </p:sp>
      <p:sp>
        <p:nvSpPr>
          <p:cNvPr id="7" name="Rectangle 5">
            <a:extLst>
              <a:ext uri="{FF2B5EF4-FFF2-40B4-BE49-F238E27FC236}">
                <a16:creationId xmlns:a16="http://schemas.microsoft.com/office/drawing/2014/main" id="{A50BBBD7-FCED-B8FA-39DE-1A684376BDBB}"/>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5" name="Table 4">
            <a:extLst>
              <a:ext uri="{FF2B5EF4-FFF2-40B4-BE49-F238E27FC236}">
                <a16:creationId xmlns:a16="http://schemas.microsoft.com/office/drawing/2014/main" id="{3971B68D-8D9E-3C56-33B8-2669D9580D51}"/>
              </a:ext>
            </a:extLst>
          </p:cNvPr>
          <p:cNvGraphicFramePr>
            <a:graphicFrameLocks noGrp="1"/>
          </p:cNvGraphicFramePr>
          <p:nvPr/>
        </p:nvGraphicFramePr>
        <p:xfrm>
          <a:off x="305434" y="914400"/>
          <a:ext cx="11733530" cy="5486399"/>
        </p:xfrm>
        <a:graphic>
          <a:graphicData uri="http://schemas.openxmlformats.org/drawingml/2006/table">
            <a:tbl>
              <a:tblPr>
                <a:tableStyleId>{5C22544A-7EE6-4342-B048-85BDC9FD1C3A}</a:tableStyleId>
              </a:tblPr>
              <a:tblGrid>
                <a:gridCol w="381000">
                  <a:extLst>
                    <a:ext uri="{9D8B030D-6E8A-4147-A177-3AD203B41FA5}">
                      <a16:colId xmlns:a16="http://schemas.microsoft.com/office/drawing/2014/main" val="2549682076"/>
                    </a:ext>
                  </a:extLst>
                </a:gridCol>
                <a:gridCol w="904875">
                  <a:extLst>
                    <a:ext uri="{9D8B030D-6E8A-4147-A177-3AD203B41FA5}">
                      <a16:colId xmlns:a16="http://schemas.microsoft.com/office/drawing/2014/main" val="3214623231"/>
                    </a:ext>
                  </a:extLst>
                </a:gridCol>
                <a:gridCol w="782320">
                  <a:extLst>
                    <a:ext uri="{9D8B030D-6E8A-4147-A177-3AD203B41FA5}">
                      <a16:colId xmlns:a16="http://schemas.microsoft.com/office/drawing/2014/main" val="1108654979"/>
                    </a:ext>
                  </a:extLst>
                </a:gridCol>
                <a:gridCol w="739775">
                  <a:extLst>
                    <a:ext uri="{9D8B030D-6E8A-4147-A177-3AD203B41FA5}">
                      <a16:colId xmlns:a16="http://schemas.microsoft.com/office/drawing/2014/main" val="2886036351"/>
                    </a:ext>
                  </a:extLst>
                </a:gridCol>
                <a:gridCol w="652463">
                  <a:extLst>
                    <a:ext uri="{9D8B030D-6E8A-4147-A177-3AD203B41FA5}">
                      <a16:colId xmlns:a16="http://schemas.microsoft.com/office/drawing/2014/main" val="3127131328"/>
                    </a:ext>
                  </a:extLst>
                </a:gridCol>
                <a:gridCol w="609600">
                  <a:extLst>
                    <a:ext uri="{9D8B030D-6E8A-4147-A177-3AD203B41FA5}">
                      <a16:colId xmlns:a16="http://schemas.microsoft.com/office/drawing/2014/main" val="3216222842"/>
                    </a:ext>
                  </a:extLst>
                </a:gridCol>
                <a:gridCol w="609283">
                  <a:extLst>
                    <a:ext uri="{9D8B030D-6E8A-4147-A177-3AD203B41FA5}">
                      <a16:colId xmlns:a16="http://schemas.microsoft.com/office/drawing/2014/main" val="1845360195"/>
                    </a:ext>
                  </a:extLst>
                </a:gridCol>
                <a:gridCol w="591828">
                  <a:extLst>
                    <a:ext uri="{9D8B030D-6E8A-4147-A177-3AD203B41FA5}">
                      <a16:colId xmlns:a16="http://schemas.microsoft.com/office/drawing/2014/main" val="3148407159"/>
                    </a:ext>
                  </a:extLst>
                </a:gridCol>
                <a:gridCol w="650875">
                  <a:extLst>
                    <a:ext uri="{9D8B030D-6E8A-4147-A177-3AD203B41FA5}">
                      <a16:colId xmlns:a16="http://schemas.microsoft.com/office/drawing/2014/main" val="2410570435"/>
                    </a:ext>
                  </a:extLst>
                </a:gridCol>
                <a:gridCol w="533400">
                  <a:extLst>
                    <a:ext uri="{9D8B030D-6E8A-4147-A177-3AD203B41FA5}">
                      <a16:colId xmlns:a16="http://schemas.microsoft.com/office/drawing/2014/main" val="770965537"/>
                    </a:ext>
                  </a:extLst>
                </a:gridCol>
                <a:gridCol w="457200">
                  <a:extLst>
                    <a:ext uri="{9D8B030D-6E8A-4147-A177-3AD203B41FA5}">
                      <a16:colId xmlns:a16="http://schemas.microsoft.com/office/drawing/2014/main" val="2500078490"/>
                    </a:ext>
                  </a:extLst>
                </a:gridCol>
                <a:gridCol w="533400">
                  <a:extLst>
                    <a:ext uri="{9D8B030D-6E8A-4147-A177-3AD203B41FA5}">
                      <a16:colId xmlns:a16="http://schemas.microsoft.com/office/drawing/2014/main" val="2443339203"/>
                    </a:ext>
                  </a:extLst>
                </a:gridCol>
                <a:gridCol w="533400">
                  <a:extLst>
                    <a:ext uri="{9D8B030D-6E8A-4147-A177-3AD203B41FA5}">
                      <a16:colId xmlns:a16="http://schemas.microsoft.com/office/drawing/2014/main" val="2518733467"/>
                    </a:ext>
                  </a:extLst>
                </a:gridCol>
                <a:gridCol w="533400">
                  <a:extLst>
                    <a:ext uri="{9D8B030D-6E8A-4147-A177-3AD203B41FA5}">
                      <a16:colId xmlns:a16="http://schemas.microsoft.com/office/drawing/2014/main" val="93178978"/>
                    </a:ext>
                  </a:extLst>
                </a:gridCol>
                <a:gridCol w="609600">
                  <a:extLst>
                    <a:ext uri="{9D8B030D-6E8A-4147-A177-3AD203B41FA5}">
                      <a16:colId xmlns:a16="http://schemas.microsoft.com/office/drawing/2014/main" val="3024256811"/>
                    </a:ext>
                  </a:extLst>
                </a:gridCol>
                <a:gridCol w="571500">
                  <a:extLst>
                    <a:ext uri="{9D8B030D-6E8A-4147-A177-3AD203B41FA5}">
                      <a16:colId xmlns:a16="http://schemas.microsoft.com/office/drawing/2014/main" val="1905324898"/>
                    </a:ext>
                  </a:extLst>
                </a:gridCol>
                <a:gridCol w="516247">
                  <a:extLst>
                    <a:ext uri="{9D8B030D-6E8A-4147-A177-3AD203B41FA5}">
                      <a16:colId xmlns:a16="http://schemas.microsoft.com/office/drawing/2014/main" val="2458547830"/>
                    </a:ext>
                  </a:extLst>
                </a:gridCol>
                <a:gridCol w="1523364">
                  <a:extLst>
                    <a:ext uri="{9D8B030D-6E8A-4147-A177-3AD203B41FA5}">
                      <a16:colId xmlns:a16="http://schemas.microsoft.com/office/drawing/2014/main" val="2815566806"/>
                    </a:ext>
                  </a:extLst>
                </a:gridCol>
              </a:tblGrid>
              <a:tr h="306531">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Crop Day</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Cane Crush in Qlts</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US" sz="1000" b="1" u="none" strike="noStrike" dirty="0">
                          <a:solidFill>
                            <a:schemeClr val="bg1"/>
                          </a:solidFill>
                          <a:effectLst/>
                          <a:latin typeface="Segoe UI" panose="020B0502040204020203" pitchFamily="34" charset="0"/>
                          <a:cs typeface="Segoe UI" panose="020B0502040204020203" pitchFamily="34" charset="0"/>
                        </a:rPr>
                        <a:t>Av Crush Rate      Excl  Stopp</a:t>
                      </a:r>
                      <a:endParaRPr lang="en-US"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Imbibition % Fiber</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Maceration % Cane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Bag Pol</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Bag Moisture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Power  kw / T Cane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Stoppage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2217202399"/>
                  </a:ext>
                </a:extLst>
              </a:tr>
              <a:tr h="306531">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 </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 </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On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To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On Day</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To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On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To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On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To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On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To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On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To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On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To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dirty="0">
                          <a:solidFill>
                            <a:schemeClr val="bg1"/>
                          </a:solidFill>
                          <a:effectLst/>
                          <a:latin typeface="Segoe UI" panose="020B0502040204020203" pitchFamily="34" charset="0"/>
                          <a:cs typeface="Segoe UI" panose="020B0502040204020203" pitchFamily="34" charset="0"/>
                        </a:rPr>
                        <a:t>To date</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US" sz="1000" b="1" i="0" u="none" strike="noStrike" dirty="0">
                          <a:solidFill>
                            <a:schemeClr val="bg1"/>
                          </a:solidFill>
                          <a:effectLst/>
                          <a:latin typeface="Segoe UI" panose="020B0502040204020203" pitchFamily="34" charset="0"/>
                          <a:cs typeface="Segoe UI" panose="020B0502040204020203" pitchFamily="34" charset="0"/>
                        </a:rPr>
                        <a:t>Remarks</a:t>
                      </a:r>
                      <a:endParaRPr lang="en-IN" sz="10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extLst>
                  <a:ext uri="{0D108BD9-81ED-4DB2-BD59-A6C34878D82A}">
                    <a16:rowId xmlns:a16="http://schemas.microsoft.com/office/drawing/2014/main" val="4186282665"/>
                  </a:ext>
                </a:extLst>
              </a:tr>
              <a:tr h="183919">
                <a:tc>
                  <a:txBody>
                    <a:bodyPr/>
                    <a:lstStyle/>
                    <a:p>
                      <a:pPr algn="ctr" fontAlgn="ctr">
                        <a:buNone/>
                      </a:pPr>
                      <a:endParaRPr lang="en-IN" sz="1200" b="1" i="0" u="none" strike="noStrike" dirty="0">
                        <a:solidFill>
                          <a:srgbClr val="FFFF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fontAlgn="ctr">
                        <a:buNone/>
                      </a:pPr>
                      <a:r>
                        <a:rPr lang="en-IN" sz="1200" b="1" u="none" strike="noStrike" dirty="0">
                          <a:effectLst/>
                          <a:latin typeface="Segoe UI" panose="020B0502040204020203" pitchFamily="34" charset="0"/>
                          <a:cs typeface="Segoe UI" panose="020B0502040204020203" pitchFamily="34" charset="0"/>
                        </a:rPr>
                        <a:t>Target</a:t>
                      </a: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fontAlgn="ctr">
                        <a:buNone/>
                      </a:pPr>
                      <a:r>
                        <a:rPr lang="en-IN" sz="1200" b="1" u="none" strike="noStrike" dirty="0">
                          <a:effectLst/>
                          <a:latin typeface="Segoe UI" panose="020B0502040204020203" pitchFamily="34" charset="0"/>
                          <a:cs typeface="Segoe UI" panose="020B0502040204020203" pitchFamily="34" charset="0"/>
                        </a:rPr>
                        <a:t>93229</a:t>
                      </a: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fontAlgn="ctr">
                        <a:buNone/>
                      </a:pPr>
                      <a:r>
                        <a:rPr lang="en-IN" sz="1200" b="1" u="none" strike="noStrike" dirty="0">
                          <a:effectLst/>
                          <a:latin typeface="Segoe UI" panose="020B0502040204020203" pitchFamily="34" charset="0"/>
                          <a:cs typeface="Segoe UI" panose="020B0502040204020203" pitchFamily="34" charset="0"/>
                        </a:rPr>
                        <a:t>17900000</a:t>
                      </a: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fontAlgn="ctr">
                        <a:buNone/>
                      </a:pP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2">
                        <a:lumMod val="20000"/>
                        <a:lumOff val="80000"/>
                      </a:schemeClr>
                    </a:solidFill>
                  </a:tcPr>
                </a:tc>
                <a:tc>
                  <a:txBody>
                    <a:bodyPr/>
                    <a:lstStyle/>
                    <a:p>
                      <a:pPr algn="ctr" fontAlgn="ctr">
                        <a:buNone/>
                      </a:pP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gridSpan="2">
                  <a:txBody>
                    <a:bodyPr/>
                    <a:lstStyle/>
                    <a:p>
                      <a:pPr algn="ctr" fontAlgn="ctr">
                        <a:buNone/>
                      </a:pPr>
                      <a:r>
                        <a:rPr lang="en-IN" sz="1200" b="1" u="none" strike="noStrike" dirty="0">
                          <a:effectLst/>
                          <a:latin typeface="Segoe UI" panose="020B0502040204020203" pitchFamily="34" charset="0"/>
                          <a:cs typeface="Segoe UI" panose="020B0502040204020203" pitchFamily="34" charset="0"/>
                        </a:rPr>
                        <a:t>290-295</a:t>
                      </a: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buNone/>
                      </a:pPr>
                      <a:r>
                        <a:rPr lang="en-IN" sz="1200" b="1" u="none" strike="noStrike" dirty="0">
                          <a:effectLst/>
                          <a:latin typeface="Segoe UI" panose="020B0502040204020203" pitchFamily="34" charset="0"/>
                          <a:cs typeface="Segoe UI" panose="020B0502040204020203" pitchFamily="34" charset="0"/>
                        </a:rPr>
                        <a:t>40% Max</a:t>
                      </a: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buNone/>
                      </a:pPr>
                      <a:r>
                        <a:rPr lang="en-IN" sz="1200" b="1" u="none" strike="noStrike" dirty="0">
                          <a:effectLst/>
                          <a:latin typeface="Segoe UI" panose="020B0502040204020203" pitchFamily="34" charset="0"/>
                          <a:cs typeface="Segoe UI" panose="020B0502040204020203" pitchFamily="34" charset="0"/>
                        </a:rPr>
                        <a:t>1.65-1.70</a:t>
                      </a: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buNone/>
                      </a:pPr>
                      <a:r>
                        <a:rPr lang="en-IN" sz="1200" b="1" u="none" strike="noStrike" dirty="0">
                          <a:effectLst/>
                          <a:latin typeface="Segoe UI" panose="020B0502040204020203" pitchFamily="34" charset="0"/>
                          <a:cs typeface="Segoe UI" panose="020B0502040204020203" pitchFamily="34" charset="0"/>
                        </a:rPr>
                        <a:t>49.00-49.5</a:t>
                      </a: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buNone/>
                      </a:pPr>
                      <a:r>
                        <a:rPr lang="en-IN" sz="1200" b="1" u="none" strike="noStrike" dirty="0">
                          <a:effectLst/>
                          <a:latin typeface="Segoe UI" panose="020B0502040204020203" pitchFamily="34" charset="0"/>
                          <a:cs typeface="Segoe UI" panose="020B0502040204020203" pitchFamily="34" charset="0"/>
                        </a:rPr>
                        <a:t>31.50-32.00</a:t>
                      </a: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hMerge="1">
                  <a:txBody>
                    <a:bodyPr/>
                    <a:lstStyle/>
                    <a:p>
                      <a:endParaRPr lang="en-IN"/>
                    </a:p>
                  </a:txBody>
                  <a:tcPr/>
                </a:tc>
                <a:tc>
                  <a:txBody>
                    <a:bodyPr/>
                    <a:lstStyle/>
                    <a:p>
                      <a:pPr algn="ctr" fontAlgn="ctr">
                        <a:buNone/>
                      </a:pPr>
                      <a:r>
                        <a:rPr lang="en-IN" sz="1200" b="1" u="none" strike="noStrike" dirty="0">
                          <a:effectLst/>
                          <a:latin typeface="Segoe UI" panose="020B0502040204020203" pitchFamily="34" charset="0"/>
                          <a:cs typeface="Segoe UI" panose="020B0502040204020203" pitchFamily="34" charset="0"/>
                        </a:rPr>
                        <a:t>72</a:t>
                      </a: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fontAlgn="ctr">
                        <a:buNone/>
                      </a:pP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extLst>
                  <a:ext uri="{0D108BD9-81ED-4DB2-BD59-A6C34878D82A}">
                    <a16:rowId xmlns:a16="http://schemas.microsoft.com/office/drawing/2014/main" val="1591469306"/>
                  </a:ext>
                </a:extLst>
              </a:tr>
              <a:tr h="1011552">
                <a:tc>
                  <a:txBody>
                    <a:bodyPr/>
                    <a:lstStyle/>
                    <a:p>
                      <a:pPr algn="r" fontAlgn="ctr">
                        <a:buNone/>
                      </a:pPr>
                      <a:r>
                        <a:rPr lang="en-IN" sz="1100" b="0" i="0" u="none" strike="noStrike" dirty="0">
                          <a:solidFill>
                            <a:srgbClr val="000000"/>
                          </a:solidFill>
                          <a:effectLst/>
                          <a:latin typeface="Segoe UI" panose="020B0502040204020203" pitchFamily="34" charset="0"/>
                        </a:rPr>
                        <a:t>64</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28/12/2025</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1" i="0" u="none" strike="noStrike" dirty="0">
                          <a:solidFill>
                            <a:srgbClr val="000000"/>
                          </a:solidFill>
                          <a:effectLst/>
                          <a:latin typeface="Segoe UI" panose="020B0502040204020203" pitchFamily="34" charset="0"/>
                        </a:rPr>
                        <a:t>100000</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66"/>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6414200</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107946</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101825</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288.45</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277.02</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38.68</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36.60</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1.68</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1.75</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50.02</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50.14</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34.04</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32.06</a:t>
                      </a: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rowSpan="7">
                  <a:txBody>
                    <a:bodyPr/>
                    <a:lstStyle/>
                    <a:p>
                      <a:pPr algn="r" fontAlgn="ctr">
                        <a:buNone/>
                      </a:pPr>
                      <a:r>
                        <a:rPr lang="en-US" sz="1200" b="0" i="0" u="none" strike="noStrike" dirty="0">
                          <a:solidFill>
                            <a:srgbClr val="000000"/>
                          </a:solidFill>
                          <a:effectLst/>
                          <a:latin typeface="Segoe UI" panose="020B0502040204020203" pitchFamily="34" charset="0"/>
                        </a:rPr>
                        <a:t>34:18</a:t>
                      </a:r>
                      <a:endParaRPr lang="en-IN" sz="1200" b="0" i="0" u="none" strike="noStrike" dirty="0">
                        <a:solidFill>
                          <a:srgbClr val="000000"/>
                        </a:solidFill>
                        <a:effectLst/>
                        <a:latin typeface="Segoe UI" panose="020B0502040204020203" pitchFamily="34" charset="0"/>
                      </a:endParaRPr>
                    </a:p>
                  </a:txBody>
                  <a:tcPr marL="0" marR="85725"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100" b="0" i="0" u="none" strike="noStrike" dirty="0">
                          <a:solidFill>
                            <a:srgbClr val="000000"/>
                          </a:solidFill>
                          <a:effectLst/>
                          <a:latin typeface="Segoe UI" panose="020B0502040204020203" pitchFamily="34" charset="0"/>
                        </a:rPr>
                        <a:t>MCC tripped due to overload, IRC no-4 overload due to Donnelly chute level high &amp; IRC No-1tripp due to high load</a:t>
                      </a:r>
                    </a:p>
                  </a:txBody>
                  <a:tcPr marL="85725"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700673120"/>
                  </a:ext>
                </a:extLst>
              </a:tr>
              <a:tr h="842960">
                <a:tc>
                  <a:txBody>
                    <a:bodyPr/>
                    <a:lstStyle/>
                    <a:p>
                      <a:pPr algn="r" fontAlgn="ctr">
                        <a:buNone/>
                      </a:pPr>
                      <a:r>
                        <a:rPr lang="en-IN" sz="1100" b="0" i="0" u="none" strike="noStrike">
                          <a:solidFill>
                            <a:srgbClr val="000000"/>
                          </a:solidFill>
                          <a:effectLst/>
                          <a:latin typeface="Segoe UI" panose="020B0502040204020203" pitchFamily="34" charset="0"/>
                        </a:rPr>
                        <a:t>65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29/12/2025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1" i="0" u="none" strike="noStrike" dirty="0">
                          <a:solidFill>
                            <a:srgbClr val="000000"/>
                          </a:solidFill>
                          <a:effectLst/>
                          <a:latin typeface="Segoe UI" panose="020B0502040204020203" pitchFamily="34" charset="0"/>
                        </a:rPr>
                        <a:t>106000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6520200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107191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100" b="0" i="0" u="none" strike="noStrike">
                          <a:solidFill>
                            <a:srgbClr val="000000"/>
                          </a:solidFill>
                          <a:effectLst/>
                          <a:latin typeface="Segoe UI" panose="020B0502040204020203" pitchFamily="34" charset="0"/>
                        </a:rPr>
                        <a:t>101909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287.84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277.21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38.81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36.64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1.69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1.75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50.17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50.14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32.76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32.07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100" b="0" i="0" u="none" strike="noStrike">
                          <a:solidFill>
                            <a:srgbClr val="000000"/>
                          </a:solidFill>
                          <a:effectLst/>
                          <a:latin typeface="Segoe UI" panose="020B0502040204020203" pitchFamily="34" charset="0"/>
                        </a:rPr>
                        <a:t>Mil No-4 Donnelly chute level high &amp; IRC No-4 Scrapper Extended (as xisting foundwear out)</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7233925"/>
                  </a:ext>
                </a:extLst>
              </a:tr>
              <a:tr h="505776">
                <a:tc>
                  <a:txBody>
                    <a:bodyPr/>
                    <a:lstStyle/>
                    <a:p>
                      <a:pPr algn="r" fontAlgn="ctr">
                        <a:buNone/>
                      </a:pPr>
                      <a:r>
                        <a:rPr lang="en-IN" sz="1100" b="0" i="0" u="none" strike="noStrike">
                          <a:solidFill>
                            <a:srgbClr val="000000"/>
                          </a:solidFill>
                          <a:effectLst/>
                          <a:latin typeface="Segoe UI" panose="020B0502040204020203" pitchFamily="34" charset="0"/>
                        </a:rPr>
                        <a:t>66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30/12/2025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1" i="0" u="none" strike="noStrike" dirty="0">
                          <a:solidFill>
                            <a:srgbClr val="000000"/>
                          </a:solidFill>
                          <a:effectLst/>
                          <a:latin typeface="Segoe UI" panose="020B0502040204020203" pitchFamily="34" charset="0"/>
                        </a:rPr>
                        <a:t>108000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6628200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108226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100" b="0" i="0" u="none" strike="noStrike">
                          <a:solidFill>
                            <a:srgbClr val="000000"/>
                          </a:solidFill>
                          <a:effectLst/>
                          <a:latin typeface="Segoe UI" panose="020B0502040204020203" pitchFamily="34" charset="0"/>
                        </a:rPr>
                        <a:t>102006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285.04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277.34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38.71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36.67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1.71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1.75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49.88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50.13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32.50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32.08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100" b="0" i="0" u="none" strike="noStrike">
                          <a:solidFill>
                            <a:srgbClr val="000000"/>
                          </a:solidFill>
                          <a:effectLst/>
                          <a:latin typeface="Segoe UI" panose="020B0502040204020203" pitchFamily="34" charset="0"/>
                        </a:rPr>
                        <a:t>Main Cane Carrier motor stalled due to overload</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5948358"/>
                  </a:ext>
                </a:extLst>
              </a:tr>
              <a:tr h="842960">
                <a:tc>
                  <a:txBody>
                    <a:bodyPr/>
                    <a:lstStyle/>
                    <a:p>
                      <a:pPr algn="r" fontAlgn="ctr">
                        <a:buNone/>
                      </a:pPr>
                      <a:r>
                        <a:rPr lang="en-IN" sz="1100" b="0" i="0" u="none" strike="noStrike">
                          <a:solidFill>
                            <a:srgbClr val="000000"/>
                          </a:solidFill>
                          <a:effectLst/>
                          <a:latin typeface="Segoe UI" panose="020B0502040204020203" pitchFamily="34" charset="0"/>
                        </a:rPr>
                        <a:t>67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31/12/2025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1" i="0" u="none" strike="noStrike" dirty="0">
                          <a:solidFill>
                            <a:srgbClr val="000000"/>
                          </a:solidFill>
                          <a:effectLst/>
                          <a:latin typeface="Segoe UI" panose="020B0502040204020203" pitchFamily="34" charset="0"/>
                        </a:rPr>
                        <a:t>100000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100" b="0" i="0" u="none" strike="noStrike">
                          <a:solidFill>
                            <a:srgbClr val="000000"/>
                          </a:solidFill>
                          <a:effectLst/>
                          <a:latin typeface="Segoe UI" panose="020B0502040204020203" pitchFamily="34" charset="0"/>
                        </a:rPr>
                        <a:t>6728200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105960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100" b="0" i="0" u="none" strike="noStrike">
                          <a:solidFill>
                            <a:srgbClr val="000000"/>
                          </a:solidFill>
                          <a:effectLst/>
                          <a:latin typeface="Segoe UI" panose="020B0502040204020203" pitchFamily="34" charset="0"/>
                        </a:rPr>
                        <a:t>102061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286.65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277.45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38.79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36.70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1.70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1.75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49.92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50.11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34.53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32.11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100" b="0" i="0" u="none" strike="noStrike">
                          <a:solidFill>
                            <a:srgbClr val="000000"/>
                          </a:solidFill>
                          <a:effectLst/>
                          <a:latin typeface="Segoe UI" panose="020B0502040204020203" pitchFamily="34" charset="0"/>
                        </a:rPr>
                        <a:t>Main Cane Carrier motor stalled due to overload Broken bolt replaced of Shtrdder Coupling </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137932"/>
                  </a:ext>
                </a:extLst>
              </a:tr>
              <a:tr h="168592">
                <a:tc>
                  <a:txBody>
                    <a:bodyPr/>
                    <a:lstStyle/>
                    <a:p>
                      <a:pPr algn="r" fontAlgn="ctr">
                        <a:buNone/>
                      </a:pPr>
                      <a:r>
                        <a:rPr lang="en-IN" sz="1100" b="0" i="0" u="none" strike="noStrike">
                          <a:solidFill>
                            <a:srgbClr val="000000"/>
                          </a:solidFill>
                          <a:effectLst/>
                          <a:latin typeface="Segoe UI" panose="020B0502040204020203" pitchFamily="34" charset="0"/>
                        </a:rPr>
                        <a:t>68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01/01/2026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1" i="0" u="none" strike="noStrike" dirty="0">
                          <a:solidFill>
                            <a:srgbClr val="000000"/>
                          </a:solidFill>
                          <a:effectLst/>
                          <a:latin typeface="Segoe UI" panose="020B0502040204020203" pitchFamily="34" charset="0"/>
                        </a:rPr>
                        <a:t>106500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100" b="0" i="0" u="none" strike="noStrike">
                          <a:solidFill>
                            <a:srgbClr val="000000"/>
                          </a:solidFill>
                          <a:effectLst/>
                          <a:latin typeface="Segoe UI" panose="020B0502040204020203" pitchFamily="34" charset="0"/>
                        </a:rPr>
                        <a:t>6834700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106500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100" b="0" i="0" u="none" strike="noStrike">
                          <a:solidFill>
                            <a:srgbClr val="000000"/>
                          </a:solidFill>
                          <a:effectLst/>
                          <a:latin typeface="Segoe UI" panose="020B0502040204020203" pitchFamily="34" charset="0"/>
                        </a:rPr>
                        <a:t>102128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288.89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277.66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39.07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36.74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1.70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1.75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50.05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50.13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32.66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32.12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tc>
                  <a:txBody>
                    <a:bodyPr/>
                    <a:lstStyle/>
                    <a:p>
                      <a:pPr algn="l" fontAlgn="ctr">
                        <a:buNone/>
                      </a:pPr>
                      <a:r>
                        <a:rPr lang="en-IN" sz="1100" b="0" i="0" u="none" strike="noStrike">
                          <a:solidFill>
                            <a:srgbClr val="000000"/>
                          </a:solidFill>
                          <a:effectLst/>
                          <a:latin typeface="Segoe UI" panose="020B0502040204020203" pitchFamily="34" charset="0"/>
                        </a:rPr>
                        <a:t>0</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1798105"/>
                  </a:ext>
                </a:extLst>
              </a:tr>
              <a:tr h="842960">
                <a:tc>
                  <a:txBody>
                    <a:bodyPr/>
                    <a:lstStyle/>
                    <a:p>
                      <a:pPr algn="r" fontAlgn="ctr">
                        <a:buNone/>
                      </a:pPr>
                      <a:r>
                        <a:rPr lang="en-IN" sz="1100" b="0" i="0" u="none" strike="noStrike">
                          <a:solidFill>
                            <a:srgbClr val="000000"/>
                          </a:solidFill>
                          <a:effectLst/>
                          <a:latin typeface="Segoe UI" panose="020B0502040204020203" pitchFamily="34" charset="0"/>
                        </a:rPr>
                        <a:t>69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02/01/2026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1" i="0" u="none" strike="noStrike" dirty="0">
                          <a:solidFill>
                            <a:srgbClr val="000000"/>
                          </a:solidFill>
                          <a:effectLst/>
                          <a:latin typeface="Segoe UI" panose="020B0502040204020203" pitchFamily="34" charset="0"/>
                        </a:rPr>
                        <a:t>101500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100" b="0" i="0" u="none" strike="noStrike">
                          <a:solidFill>
                            <a:srgbClr val="000000"/>
                          </a:solidFill>
                          <a:effectLst/>
                          <a:latin typeface="Segoe UI" panose="020B0502040204020203" pitchFamily="34" charset="0"/>
                        </a:rPr>
                        <a:t>6936200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103440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100" b="0" i="0" u="none" strike="noStrike">
                          <a:solidFill>
                            <a:srgbClr val="000000"/>
                          </a:solidFill>
                          <a:effectLst/>
                          <a:latin typeface="Segoe UI" panose="020B0502040204020203" pitchFamily="34" charset="0"/>
                        </a:rPr>
                        <a:t>102147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288.38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277.82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39.21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36.78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1.70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1.75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50.20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50.13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33.95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32.15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100" b="0" i="0" u="none" strike="noStrike">
                          <a:solidFill>
                            <a:srgbClr val="000000"/>
                          </a:solidFill>
                          <a:effectLst/>
                          <a:latin typeface="Segoe UI" panose="020B0502040204020203" pitchFamily="34" charset="0"/>
                        </a:rPr>
                        <a:t>Main Cane Carrier motor stalled due to overload &amp; Shredder motor tripped due to lub oil pressure low. </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5945594"/>
                  </a:ext>
                </a:extLst>
              </a:tr>
              <a:tr h="474618">
                <a:tc>
                  <a:txBody>
                    <a:bodyPr/>
                    <a:lstStyle/>
                    <a:p>
                      <a:pPr algn="r" fontAlgn="ctr">
                        <a:buNone/>
                      </a:pPr>
                      <a:r>
                        <a:rPr lang="en-IN" sz="1100" b="0" i="0" u="none" strike="noStrike">
                          <a:solidFill>
                            <a:srgbClr val="000000"/>
                          </a:solidFill>
                          <a:effectLst/>
                          <a:latin typeface="Segoe UI" panose="020B0502040204020203" pitchFamily="34" charset="0"/>
                        </a:rPr>
                        <a:t>70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03/01/2026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1" i="0" u="none" strike="noStrike" dirty="0">
                          <a:solidFill>
                            <a:srgbClr val="000000"/>
                          </a:solidFill>
                          <a:effectLst/>
                          <a:latin typeface="Segoe UI" panose="020B0502040204020203" pitchFamily="34" charset="0"/>
                        </a:rPr>
                        <a:t>69500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100" b="0" i="0" u="none" strike="noStrike">
                          <a:solidFill>
                            <a:srgbClr val="000000"/>
                          </a:solidFill>
                          <a:effectLst/>
                          <a:latin typeface="Segoe UI" panose="020B0502040204020203" pitchFamily="34" charset="0"/>
                        </a:rPr>
                        <a:t>7005700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104250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100" b="0" i="0" u="none" strike="noStrike">
                          <a:solidFill>
                            <a:srgbClr val="000000"/>
                          </a:solidFill>
                          <a:effectLst/>
                          <a:latin typeface="Segoe UI" panose="020B0502040204020203" pitchFamily="34" charset="0"/>
                        </a:rPr>
                        <a:t>102168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292.37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277.95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38.73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36.79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1.76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1.75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50.42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50.13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a:solidFill>
                            <a:srgbClr val="000000"/>
                          </a:solidFill>
                          <a:effectLst/>
                          <a:latin typeface="Segoe UI" panose="020B0502040204020203" pitchFamily="34" charset="0"/>
                        </a:rPr>
                        <a:t>36.41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100" b="0" i="0" u="none" strike="noStrike" dirty="0">
                          <a:solidFill>
                            <a:srgbClr val="000000"/>
                          </a:solidFill>
                          <a:effectLst/>
                          <a:latin typeface="Segoe UI" panose="020B0502040204020203" pitchFamily="34" charset="0"/>
                        </a:rPr>
                        <a:t>32.19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tc>
                  <a:txBody>
                    <a:bodyPr/>
                    <a:lstStyle/>
                    <a:p>
                      <a:pPr algn="l" fontAlgn="ctr">
                        <a:buNone/>
                      </a:pPr>
                      <a:r>
                        <a:rPr lang="en-US" sz="1100" b="0" i="0" u="none" strike="noStrike" dirty="0">
                          <a:solidFill>
                            <a:srgbClr val="000000"/>
                          </a:solidFill>
                          <a:effectLst/>
                          <a:latin typeface="Segoe UI" panose="020B0502040204020203" pitchFamily="34" charset="0"/>
                        </a:rPr>
                        <a:t>Shredder Tip Replaced by New.</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5339400"/>
                  </a:ext>
                </a:extLst>
              </a:tr>
            </a:tbl>
          </a:graphicData>
        </a:graphic>
      </p:graphicFrame>
    </p:spTree>
    <p:extLst>
      <p:ext uri="{BB962C8B-B14F-4D97-AF65-F5344CB8AC3E}">
        <p14:creationId xmlns:p14="http://schemas.microsoft.com/office/powerpoint/2010/main" val="1240826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3B281-BF87-3707-243B-3A5ED858B99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A7CCB1-ABAD-67FE-D8EA-217904E1F242}"/>
              </a:ext>
            </a:extLst>
          </p:cNvPr>
          <p:cNvSpPr>
            <a:spLocks noGrp="1"/>
          </p:cNvSpPr>
          <p:nvPr>
            <p:ph type="sldNum" sz="quarter" idx="12"/>
          </p:nvPr>
        </p:nvSpPr>
        <p:spPr>
          <a:prstGeom prst="rect">
            <a:avLst/>
          </a:prstGeom>
        </p:spPr>
        <p:txBody>
          <a:bodyPr/>
          <a:lstStyle/>
          <a:p>
            <a:fld id="{B76B49FA-22BB-44F5-8EFA-E5C56FA3907E}" type="slidenum">
              <a:rPr lang="en-US" smtClean="0"/>
              <a:pPr/>
              <a:t>55</a:t>
            </a:fld>
            <a:endParaRPr lang="en-US" dirty="0"/>
          </a:p>
        </p:txBody>
      </p:sp>
      <p:sp>
        <p:nvSpPr>
          <p:cNvPr id="3" name="TextBox 4">
            <a:extLst>
              <a:ext uri="{FF2B5EF4-FFF2-40B4-BE49-F238E27FC236}">
                <a16:creationId xmlns:a16="http://schemas.microsoft.com/office/drawing/2014/main" id="{697F84D9-142E-516B-FCF4-6AB70E8FA4D7}"/>
              </a:ext>
            </a:extLst>
          </p:cNvPr>
          <p:cNvSpPr txBox="1">
            <a:spLocks noChangeArrowheads="1"/>
          </p:cNvSpPr>
          <p:nvPr/>
        </p:nvSpPr>
        <p:spPr bwMode="auto">
          <a:xfrm>
            <a:off x="1708733" y="348071"/>
            <a:ext cx="8964954" cy="492443"/>
          </a:xfrm>
          <a:prstGeom prst="rect">
            <a:avLst/>
          </a:prstGeom>
        </p:spPr>
        <p:txBody>
          <a:bodyPr vert="horz" lIns="91440" tIns="45720" rIns="91440" bIns="45720" rtlCol="0" anchor="ctr">
            <a:normAutofit fontScale="75000" lnSpcReduction="200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dirty="0"/>
              <a:t>Vibration &amp; Motor Power Data for Shredder Rotor (28.12.2025 to 03.01.2026)</a:t>
            </a:r>
          </a:p>
        </p:txBody>
      </p:sp>
      <p:sp>
        <p:nvSpPr>
          <p:cNvPr id="7" name="Rectangle 5">
            <a:extLst>
              <a:ext uri="{FF2B5EF4-FFF2-40B4-BE49-F238E27FC236}">
                <a16:creationId xmlns:a16="http://schemas.microsoft.com/office/drawing/2014/main" id="{70340DC9-2144-C570-03CB-FDC662AAB17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5" name="Table 4">
            <a:extLst>
              <a:ext uri="{FF2B5EF4-FFF2-40B4-BE49-F238E27FC236}">
                <a16:creationId xmlns:a16="http://schemas.microsoft.com/office/drawing/2014/main" id="{D63BDDED-45A7-7448-37A6-CF2446E41DF5}"/>
              </a:ext>
            </a:extLst>
          </p:cNvPr>
          <p:cNvGraphicFramePr>
            <a:graphicFrameLocks noGrp="1"/>
          </p:cNvGraphicFramePr>
          <p:nvPr/>
        </p:nvGraphicFramePr>
        <p:xfrm>
          <a:off x="555766" y="914402"/>
          <a:ext cx="11302457" cy="5410201"/>
        </p:xfrm>
        <a:graphic>
          <a:graphicData uri="http://schemas.openxmlformats.org/drawingml/2006/table">
            <a:tbl>
              <a:tblPr>
                <a:tableStyleId>{5C22544A-7EE6-4342-B048-85BDC9FD1C3A}</a:tableStyleId>
              </a:tblPr>
              <a:tblGrid>
                <a:gridCol w="498240">
                  <a:extLst>
                    <a:ext uri="{9D8B030D-6E8A-4147-A177-3AD203B41FA5}">
                      <a16:colId xmlns:a16="http://schemas.microsoft.com/office/drawing/2014/main" val="3193904478"/>
                    </a:ext>
                  </a:extLst>
                </a:gridCol>
                <a:gridCol w="1090613">
                  <a:extLst>
                    <a:ext uri="{9D8B030D-6E8A-4147-A177-3AD203B41FA5}">
                      <a16:colId xmlns:a16="http://schemas.microsoft.com/office/drawing/2014/main" val="2222446581"/>
                    </a:ext>
                  </a:extLst>
                </a:gridCol>
                <a:gridCol w="971032">
                  <a:extLst>
                    <a:ext uri="{9D8B030D-6E8A-4147-A177-3AD203B41FA5}">
                      <a16:colId xmlns:a16="http://schemas.microsoft.com/office/drawing/2014/main" val="677514976"/>
                    </a:ext>
                  </a:extLst>
                </a:gridCol>
                <a:gridCol w="931863">
                  <a:extLst>
                    <a:ext uri="{9D8B030D-6E8A-4147-A177-3AD203B41FA5}">
                      <a16:colId xmlns:a16="http://schemas.microsoft.com/office/drawing/2014/main" val="282938854"/>
                    </a:ext>
                  </a:extLst>
                </a:gridCol>
                <a:gridCol w="847156">
                  <a:extLst>
                    <a:ext uri="{9D8B030D-6E8A-4147-A177-3AD203B41FA5}">
                      <a16:colId xmlns:a16="http://schemas.microsoft.com/office/drawing/2014/main" val="298029027"/>
                    </a:ext>
                  </a:extLst>
                </a:gridCol>
                <a:gridCol w="709509">
                  <a:extLst>
                    <a:ext uri="{9D8B030D-6E8A-4147-A177-3AD203B41FA5}">
                      <a16:colId xmlns:a16="http://schemas.microsoft.com/office/drawing/2014/main" val="2167528087"/>
                    </a:ext>
                  </a:extLst>
                </a:gridCol>
                <a:gridCol w="777747">
                  <a:extLst>
                    <a:ext uri="{9D8B030D-6E8A-4147-A177-3AD203B41FA5}">
                      <a16:colId xmlns:a16="http://schemas.microsoft.com/office/drawing/2014/main" val="1025024436"/>
                    </a:ext>
                  </a:extLst>
                </a:gridCol>
                <a:gridCol w="777747">
                  <a:extLst>
                    <a:ext uri="{9D8B030D-6E8A-4147-A177-3AD203B41FA5}">
                      <a16:colId xmlns:a16="http://schemas.microsoft.com/office/drawing/2014/main" val="2452950759"/>
                    </a:ext>
                  </a:extLst>
                </a:gridCol>
                <a:gridCol w="777747">
                  <a:extLst>
                    <a:ext uri="{9D8B030D-6E8A-4147-A177-3AD203B41FA5}">
                      <a16:colId xmlns:a16="http://schemas.microsoft.com/office/drawing/2014/main" val="3441474830"/>
                    </a:ext>
                  </a:extLst>
                </a:gridCol>
                <a:gridCol w="995517">
                  <a:extLst>
                    <a:ext uri="{9D8B030D-6E8A-4147-A177-3AD203B41FA5}">
                      <a16:colId xmlns:a16="http://schemas.microsoft.com/office/drawing/2014/main" val="3369104432"/>
                    </a:ext>
                  </a:extLst>
                </a:gridCol>
                <a:gridCol w="650395">
                  <a:extLst>
                    <a:ext uri="{9D8B030D-6E8A-4147-A177-3AD203B41FA5}">
                      <a16:colId xmlns:a16="http://schemas.microsoft.com/office/drawing/2014/main" val="745400566"/>
                    </a:ext>
                  </a:extLst>
                </a:gridCol>
                <a:gridCol w="616114">
                  <a:extLst>
                    <a:ext uri="{9D8B030D-6E8A-4147-A177-3AD203B41FA5}">
                      <a16:colId xmlns:a16="http://schemas.microsoft.com/office/drawing/2014/main" val="866674412"/>
                    </a:ext>
                  </a:extLst>
                </a:gridCol>
                <a:gridCol w="770142">
                  <a:extLst>
                    <a:ext uri="{9D8B030D-6E8A-4147-A177-3AD203B41FA5}">
                      <a16:colId xmlns:a16="http://schemas.microsoft.com/office/drawing/2014/main" val="3509897008"/>
                    </a:ext>
                  </a:extLst>
                </a:gridCol>
                <a:gridCol w="888635">
                  <a:extLst>
                    <a:ext uri="{9D8B030D-6E8A-4147-A177-3AD203B41FA5}">
                      <a16:colId xmlns:a16="http://schemas.microsoft.com/office/drawing/2014/main" val="2184400940"/>
                    </a:ext>
                  </a:extLst>
                </a:gridCol>
              </a:tblGrid>
              <a:tr h="453033">
                <a:tc rowSpan="2">
                  <a:txBody>
                    <a:bodyPr/>
                    <a:lstStyle/>
                    <a:p>
                      <a:pPr algn="ctr" fontAlgn="ctr"/>
                      <a:r>
                        <a:rPr lang="en-IN" sz="1100" b="1" i="0" u="none" strike="noStrike" dirty="0">
                          <a:solidFill>
                            <a:schemeClr val="bg1"/>
                          </a:solidFill>
                          <a:effectLst/>
                          <a:latin typeface="Segoe UI" panose="020B0502040204020203" pitchFamily="34" charset="0"/>
                        </a:rPr>
                        <a:t>Crop Day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rowSpan="2">
                  <a:txBody>
                    <a:bodyPr/>
                    <a:lstStyle/>
                    <a:p>
                      <a:pPr algn="ctr" fontAlgn="ctr"/>
                      <a:r>
                        <a:rPr lang="en-IN" sz="1100" b="1" i="0" u="none" strike="noStrike" dirty="0">
                          <a:solidFill>
                            <a:schemeClr val="bg1"/>
                          </a:solidFill>
                          <a:effectLst/>
                          <a:latin typeface="Segoe UI" panose="020B0502040204020203" pitchFamily="34" charset="0"/>
                        </a:rPr>
                        <a:t>Date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2">
                  <a:txBody>
                    <a:bodyPr/>
                    <a:lstStyle/>
                    <a:p>
                      <a:pPr algn="ctr" fontAlgn="ctr"/>
                      <a:r>
                        <a:rPr lang="en-IN" sz="1100" b="1" i="0" u="none" strike="noStrike" dirty="0">
                          <a:solidFill>
                            <a:schemeClr val="bg1"/>
                          </a:solidFill>
                          <a:effectLst/>
                          <a:latin typeface="Segoe UI" panose="020B0502040204020203" pitchFamily="34" charset="0"/>
                        </a:rPr>
                        <a:t>Crush</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ctr" fontAlgn="ctr"/>
                      <a:r>
                        <a:rPr lang="en-IN" sz="1100" b="1" i="0" u="none" strike="noStrike" dirty="0">
                          <a:solidFill>
                            <a:schemeClr val="bg1"/>
                          </a:solidFill>
                          <a:effectLst/>
                          <a:latin typeface="Segoe UI" panose="020B0502040204020203" pitchFamily="34" charset="0"/>
                        </a:rPr>
                        <a:t>Shredder   Vibration &amp; Bearing Temp ( LHS ) -1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ctr" fontAlgn="ctr"/>
                      <a:r>
                        <a:rPr lang="en-IN" sz="1100" b="1" i="0" u="none" strike="noStrike" dirty="0">
                          <a:solidFill>
                            <a:schemeClr val="bg1"/>
                          </a:solidFill>
                          <a:effectLst/>
                          <a:latin typeface="Segoe UI" panose="020B0502040204020203" pitchFamily="34" charset="0"/>
                        </a:rPr>
                        <a:t>Shredder   Vibration &amp; Bearing Temp   (RHS)-2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4905729"/>
                  </a:ext>
                </a:extLst>
              </a:tr>
              <a:tr h="642214">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100" b="1" i="0" u="none" strike="noStrike" dirty="0">
                          <a:solidFill>
                            <a:schemeClr val="bg1"/>
                          </a:solidFill>
                          <a:effectLst/>
                          <a:latin typeface="Segoe UI" panose="020B0502040204020203" pitchFamily="34" charset="0"/>
                        </a:rPr>
                        <a:t>On date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To date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Motor LHS     Power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Brg Temp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V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H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A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Motor RHS Power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Brg Temp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V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H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A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316814517"/>
                  </a:ext>
                </a:extLst>
              </a:tr>
              <a:tr h="616422">
                <a:tc>
                  <a:txBody>
                    <a:bodyPr/>
                    <a:lstStyle/>
                    <a:p>
                      <a:pPr algn="ctr" fontAlgn="ctr">
                        <a:buNone/>
                      </a:pPr>
                      <a:r>
                        <a:rPr lang="en-IN" sz="1600" b="0" i="0" u="none" strike="noStrike" dirty="0">
                          <a:solidFill>
                            <a:srgbClr val="000000"/>
                          </a:solidFill>
                          <a:effectLst/>
                          <a:latin typeface="Segoe UI" panose="020B0502040204020203" pitchFamily="34" charset="0"/>
                        </a:rPr>
                        <a:t>64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28/12/2025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6414200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107.38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58.92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105.63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54.62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7658152"/>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65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29/12/2025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106000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6520200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114.40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58.86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112.68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54.77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5151488"/>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30/12/2025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108000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dirty="0">
                          <a:solidFill>
                            <a:srgbClr val="000000"/>
                          </a:solidFill>
                          <a:effectLst/>
                          <a:latin typeface="Segoe UI" panose="020B0502040204020203" pitchFamily="34" charset="0"/>
                        </a:rPr>
                        <a:t>6628200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117.80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58.65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116.48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55.49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969869"/>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31/12/2025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6728200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115.46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dirty="0">
                          <a:solidFill>
                            <a:srgbClr val="000000"/>
                          </a:solidFill>
                          <a:effectLst/>
                          <a:latin typeface="Segoe UI" panose="020B0502040204020203" pitchFamily="34" charset="0"/>
                        </a:rPr>
                        <a:t>58.19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114.18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53.66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769220"/>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68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01/01/2026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106500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6834700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118.11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58.81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1.40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117.52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54.80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3280165"/>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02/01/2026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101500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6936200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115.30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57.25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115.26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dirty="0">
                          <a:solidFill>
                            <a:srgbClr val="000000"/>
                          </a:solidFill>
                          <a:effectLst/>
                          <a:latin typeface="Segoe UI" panose="020B0502040204020203" pitchFamily="34" charset="0"/>
                        </a:rPr>
                        <a:t>53.67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1.41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032122"/>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03/01/2026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69500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7005700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56.17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45.06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56.02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44.96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0.79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2.31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8339090"/>
                  </a:ext>
                </a:extLst>
              </a:tr>
            </a:tbl>
          </a:graphicData>
        </a:graphic>
      </p:graphicFrame>
    </p:spTree>
    <p:extLst>
      <p:ext uri="{BB962C8B-B14F-4D97-AF65-F5344CB8AC3E}">
        <p14:creationId xmlns:p14="http://schemas.microsoft.com/office/powerpoint/2010/main" val="2278578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ECE7E-4118-F857-DAFB-EFFA4D2D306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95A375-EC0D-4E65-C234-C784AEF11198}"/>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56</a:t>
            </a:fld>
            <a:endParaRPr lang="en-US" dirty="0"/>
          </a:p>
        </p:txBody>
      </p:sp>
      <p:sp>
        <p:nvSpPr>
          <p:cNvPr id="3" name="TextBox 4">
            <a:extLst>
              <a:ext uri="{FF2B5EF4-FFF2-40B4-BE49-F238E27FC236}">
                <a16:creationId xmlns:a16="http://schemas.microsoft.com/office/drawing/2014/main" id="{F057B143-7919-EF75-30B7-1A254F45C971}"/>
              </a:ext>
            </a:extLst>
          </p:cNvPr>
          <p:cNvSpPr txBox="1">
            <a:spLocks noChangeArrowheads="1"/>
          </p:cNvSpPr>
          <p:nvPr/>
        </p:nvSpPr>
        <p:spPr bwMode="auto">
          <a:xfrm>
            <a:off x="2433851" y="295255"/>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General Cleaning Major Jobs</a:t>
            </a:r>
            <a:endParaRPr lang="en-IN" dirty="0"/>
          </a:p>
        </p:txBody>
      </p:sp>
      <p:sp>
        <p:nvSpPr>
          <p:cNvPr id="19" name="Title 1">
            <a:extLst>
              <a:ext uri="{FF2B5EF4-FFF2-40B4-BE49-F238E27FC236}">
                <a16:creationId xmlns:a16="http://schemas.microsoft.com/office/drawing/2014/main" id="{184A3367-B3E8-11F2-243C-EFA9C59B4FC4}"/>
              </a:ext>
            </a:extLst>
          </p:cNvPr>
          <p:cNvSpPr txBox="1">
            <a:spLocks/>
          </p:cNvSpPr>
          <p:nvPr/>
        </p:nvSpPr>
        <p:spPr>
          <a:xfrm>
            <a:off x="2667000" y="914400"/>
            <a:ext cx="6248400" cy="459203"/>
          </a:xfrm>
          <a:prstGeom prst="rect">
            <a:avLst/>
          </a:prstGeom>
          <a:solidFill>
            <a:srgbClr val="9EF18B"/>
          </a:solidFill>
          <a:ln w="28575">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2000" dirty="0">
                <a:latin typeface="Segoe UI" panose="020B0502040204020203" pitchFamily="34" charset="0"/>
                <a:cs typeface="Segoe UI" panose="020B0502040204020203" pitchFamily="34" charset="0"/>
              </a:rPr>
              <a:t>Shredder Hammer &amp; Tips Condition</a:t>
            </a:r>
          </a:p>
        </p:txBody>
      </p:sp>
      <p:sp>
        <p:nvSpPr>
          <p:cNvPr id="23" name="Title 1">
            <a:extLst>
              <a:ext uri="{FF2B5EF4-FFF2-40B4-BE49-F238E27FC236}">
                <a16:creationId xmlns:a16="http://schemas.microsoft.com/office/drawing/2014/main" id="{855C5C7A-0722-4EF6-16FF-79B1CEC66486}"/>
              </a:ext>
            </a:extLst>
          </p:cNvPr>
          <p:cNvSpPr txBox="1">
            <a:spLocks/>
          </p:cNvSpPr>
          <p:nvPr/>
        </p:nvSpPr>
        <p:spPr>
          <a:xfrm>
            <a:off x="2667000" y="5867400"/>
            <a:ext cx="6437271" cy="492443"/>
          </a:xfrm>
          <a:prstGeom prst="rect">
            <a:avLst/>
          </a:prstGeom>
          <a:ln w="28575">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1600" dirty="0">
                <a:latin typeface="Segoe UI" panose="020B0502040204020203" pitchFamily="34" charset="0"/>
                <a:cs typeface="Segoe UI" panose="020B0502040204020203" pitchFamily="34" charset="0"/>
              </a:rPr>
              <a:t>All Tips Replaced with New (proposed extended life) and 08 nos. side hammer replaced including one intermediate hammer</a:t>
            </a:r>
          </a:p>
        </p:txBody>
      </p:sp>
      <p:sp>
        <p:nvSpPr>
          <p:cNvPr id="7" name="AutoShape 4">
            <a:extLst>
              <a:ext uri="{FF2B5EF4-FFF2-40B4-BE49-F238E27FC236}">
                <a16:creationId xmlns:a16="http://schemas.microsoft.com/office/drawing/2014/main" id="{5D5A413C-F7E7-5E32-BF97-9C2A879427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1209CAFE-C485-428E-E0D3-86CC6AC06857}"/>
              </a:ext>
            </a:extLst>
          </p:cNvPr>
          <p:cNvPicPr>
            <a:picLocks noChangeAspect="1"/>
          </p:cNvPicPr>
          <p:nvPr/>
        </p:nvPicPr>
        <p:blipFill>
          <a:blip r:embed="rId2"/>
          <a:stretch>
            <a:fillRect/>
          </a:stretch>
        </p:blipFill>
        <p:spPr>
          <a:xfrm>
            <a:off x="152401" y="1373603"/>
            <a:ext cx="2438400" cy="4800600"/>
          </a:xfrm>
          <a:prstGeom prst="rect">
            <a:avLst/>
          </a:prstGeom>
        </p:spPr>
      </p:pic>
      <p:pic>
        <p:nvPicPr>
          <p:cNvPr id="11" name="Picture 10">
            <a:extLst>
              <a:ext uri="{FF2B5EF4-FFF2-40B4-BE49-F238E27FC236}">
                <a16:creationId xmlns:a16="http://schemas.microsoft.com/office/drawing/2014/main" id="{15789974-7533-B86D-4410-14E97E757E11}"/>
              </a:ext>
            </a:extLst>
          </p:cNvPr>
          <p:cNvPicPr>
            <a:picLocks noChangeAspect="1"/>
          </p:cNvPicPr>
          <p:nvPr/>
        </p:nvPicPr>
        <p:blipFill>
          <a:blip r:embed="rId3"/>
          <a:stretch>
            <a:fillRect/>
          </a:stretch>
        </p:blipFill>
        <p:spPr>
          <a:xfrm>
            <a:off x="2624733" y="1379369"/>
            <a:ext cx="2023468" cy="2202031"/>
          </a:xfrm>
          <a:prstGeom prst="rect">
            <a:avLst/>
          </a:prstGeom>
        </p:spPr>
      </p:pic>
      <p:pic>
        <p:nvPicPr>
          <p:cNvPr id="12" name="Picture 11">
            <a:extLst>
              <a:ext uri="{FF2B5EF4-FFF2-40B4-BE49-F238E27FC236}">
                <a16:creationId xmlns:a16="http://schemas.microsoft.com/office/drawing/2014/main" id="{189D76E4-A77E-00F0-AD28-2D0D154514E4}"/>
              </a:ext>
            </a:extLst>
          </p:cNvPr>
          <p:cNvPicPr>
            <a:picLocks noChangeAspect="1"/>
          </p:cNvPicPr>
          <p:nvPr/>
        </p:nvPicPr>
        <p:blipFill>
          <a:blip r:embed="rId4"/>
          <a:stretch>
            <a:fillRect/>
          </a:stretch>
        </p:blipFill>
        <p:spPr>
          <a:xfrm>
            <a:off x="4704081" y="1378683"/>
            <a:ext cx="2023468" cy="2202031"/>
          </a:xfrm>
          <a:prstGeom prst="rect">
            <a:avLst/>
          </a:prstGeom>
        </p:spPr>
      </p:pic>
      <p:pic>
        <p:nvPicPr>
          <p:cNvPr id="13" name="Picture 12">
            <a:extLst>
              <a:ext uri="{FF2B5EF4-FFF2-40B4-BE49-F238E27FC236}">
                <a16:creationId xmlns:a16="http://schemas.microsoft.com/office/drawing/2014/main" id="{78D52DB5-027A-3ED0-32FC-9993364A5FFF}"/>
              </a:ext>
            </a:extLst>
          </p:cNvPr>
          <p:cNvPicPr>
            <a:picLocks noChangeAspect="1"/>
          </p:cNvPicPr>
          <p:nvPr/>
        </p:nvPicPr>
        <p:blipFill>
          <a:blip r:embed="rId5"/>
          <a:stretch>
            <a:fillRect/>
          </a:stretch>
        </p:blipFill>
        <p:spPr>
          <a:xfrm>
            <a:off x="4704081" y="3639283"/>
            <a:ext cx="2023468" cy="2092960"/>
          </a:xfrm>
          <a:prstGeom prst="rect">
            <a:avLst/>
          </a:prstGeom>
        </p:spPr>
      </p:pic>
      <p:pic>
        <p:nvPicPr>
          <p:cNvPr id="15" name="Picture 14">
            <a:extLst>
              <a:ext uri="{FF2B5EF4-FFF2-40B4-BE49-F238E27FC236}">
                <a16:creationId xmlns:a16="http://schemas.microsoft.com/office/drawing/2014/main" id="{3BCC6D4D-8618-048D-6653-E1AD1DF60F2B}"/>
              </a:ext>
            </a:extLst>
          </p:cNvPr>
          <p:cNvPicPr>
            <a:picLocks noChangeAspect="1"/>
          </p:cNvPicPr>
          <p:nvPr/>
        </p:nvPicPr>
        <p:blipFill>
          <a:blip r:embed="rId6"/>
          <a:stretch>
            <a:fillRect/>
          </a:stretch>
        </p:blipFill>
        <p:spPr>
          <a:xfrm>
            <a:off x="6761481" y="1378683"/>
            <a:ext cx="2342790" cy="2202031"/>
          </a:xfrm>
          <a:prstGeom prst="rect">
            <a:avLst/>
          </a:prstGeom>
        </p:spPr>
      </p:pic>
      <p:pic>
        <p:nvPicPr>
          <p:cNvPr id="16" name="Picture 15">
            <a:extLst>
              <a:ext uri="{FF2B5EF4-FFF2-40B4-BE49-F238E27FC236}">
                <a16:creationId xmlns:a16="http://schemas.microsoft.com/office/drawing/2014/main" id="{A82E17DF-2538-E7F4-A601-55C57A5E0F22}"/>
              </a:ext>
            </a:extLst>
          </p:cNvPr>
          <p:cNvPicPr>
            <a:picLocks noChangeAspect="1"/>
          </p:cNvPicPr>
          <p:nvPr/>
        </p:nvPicPr>
        <p:blipFill>
          <a:blip r:embed="rId7"/>
          <a:stretch>
            <a:fillRect/>
          </a:stretch>
        </p:blipFill>
        <p:spPr>
          <a:xfrm>
            <a:off x="6761482" y="3638597"/>
            <a:ext cx="2342790" cy="2092961"/>
          </a:xfrm>
          <a:prstGeom prst="rect">
            <a:avLst/>
          </a:prstGeom>
        </p:spPr>
      </p:pic>
      <p:pic>
        <p:nvPicPr>
          <p:cNvPr id="17" name="Picture 16">
            <a:extLst>
              <a:ext uri="{FF2B5EF4-FFF2-40B4-BE49-F238E27FC236}">
                <a16:creationId xmlns:a16="http://schemas.microsoft.com/office/drawing/2014/main" id="{5C3EFAB5-F3C2-92ED-D7FF-318C6817ED5D}"/>
              </a:ext>
            </a:extLst>
          </p:cNvPr>
          <p:cNvPicPr>
            <a:picLocks noChangeAspect="1"/>
          </p:cNvPicPr>
          <p:nvPr/>
        </p:nvPicPr>
        <p:blipFill>
          <a:blip r:embed="rId8"/>
          <a:stretch>
            <a:fillRect/>
          </a:stretch>
        </p:blipFill>
        <p:spPr>
          <a:xfrm>
            <a:off x="9138203" y="1358363"/>
            <a:ext cx="2977597" cy="2222351"/>
          </a:xfrm>
          <a:prstGeom prst="rect">
            <a:avLst/>
          </a:prstGeom>
        </p:spPr>
      </p:pic>
      <p:pic>
        <p:nvPicPr>
          <p:cNvPr id="18" name="Picture 17">
            <a:extLst>
              <a:ext uri="{FF2B5EF4-FFF2-40B4-BE49-F238E27FC236}">
                <a16:creationId xmlns:a16="http://schemas.microsoft.com/office/drawing/2014/main" id="{96D46CED-6ABF-5C14-5BC7-067380089AE8}"/>
              </a:ext>
            </a:extLst>
          </p:cNvPr>
          <p:cNvPicPr>
            <a:picLocks noChangeAspect="1"/>
          </p:cNvPicPr>
          <p:nvPr/>
        </p:nvPicPr>
        <p:blipFill>
          <a:blip r:embed="rId9"/>
          <a:stretch>
            <a:fillRect/>
          </a:stretch>
        </p:blipFill>
        <p:spPr>
          <a:xfrm>
            <a:off x="9138202" y="3638597"/>
            <a:ext cx="2977597" cy="2721246"/>
          </a:xfrm>
          <a:prstGeom prst="rect">
            <a:avLst/>
          </a:prstGeom>
        </p:spPr>
      </p:pic>
      <p:pic>
        <p:nvPicPr>
          <p:cNvPr id="20" name="Picture 19">
            <a:extLst>
              <a:ext uri="{FF2B5EF4-FFF2-40B4-BE49-F238E27FC236}">
                <a16:creationId xmlns:a16="http://schemas.microsoft.com/office/drawing/2014/main" id="{B6764E1F-099A-DD06-0DE7-C4E6FC2143AB}"/>
              </a:ext>
            </a:extLst>
          </p:cNvPr>
          <p:cNvPicPr>
            <a:picLocks noChangeAspect="1"/>
          </p:cNvPicPr>
          <p:nvPr/>
        </p:nvPicPr>
        <p:blipFill>
          <a:blip r:embed="rId10"/>
          <a:stretch>
            <a:fillRect/>
          </a:stretch>
        </p:blipFill>
        <p:spPr>
          <a:xfrm>
            <a:off x="2624732" y="3638597"/>
            <a:ext cx="2023470" cy="2092960"/>
          </a:xfrm>
          <a:prstGeom prst="rect">
            <a:avLst/>
          </a:prstGeom>
        </p:spPr>
      </p:pic>
    </p:spTree>
    <p:extLst>
      <p:ext uri="{BB962C8B-B14F-4D97-AF65-F5344CB8AC3E}">
        <p14:creationId xmlns:p14="http://schemas.microsoft.com/office/powerpoint/2010/main" val="2435583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A88B3-6932-F2D1-674B-D3E34FD6EF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672621-7678-98B7-C661-34A3D9CCBD66}"/>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57</a:t>
            </a:fld>
            <a:endParaRPr lang="en-US" dirty="0"/>
          </a:p>
        </p:txBody>
      </p:sp>
      <p:sp>
        <p:nvSpPr>
          <p:cNvPr id="3" name="TextBox 4">
            <a:extLst>
              <a:ext uri="{FF2B5EF4-FFF2-40B4-BE49-F238E27FC236}">
                <a16:creationId xmlns:a16="http://schemas.microsoft.com/office/drawing/2014/main" id="{5FCC68F1-F553-630F-1BAA-B6B744C9F12F}"/>
              </a:ext>
            </a:extLst>
          </p:cNvPr>
          <p:cNvSpPr txBox="1">
            <a:spLocks noChangeArrowheads="1"/>
          </p:cNvSpPr>
          <p:nvPr/>
        </p:nvSpPr>
        <p:spPr bwMode="auto">
          <a:xfrm>
            <a:off x="2433851" y="295255"/>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General Cleaning Major Jobs</a:t>
            </a:r>
            <a:endParaRPr lang="en-IN" dirty="0"/>
          </a:p>
        </p:txBody>
      </p:sp>
      <p:sp>
        <p:nvSpPr>
          <p:cNvPr id="23" name="Title 1">
            <a:extLst>
              <a:ext uri="{FF2B5EF4-FFF2-40B4-BE49-F238E27FC236}">
                <a16:creationId xmlns:a16="http://schemas.microsoft.com/office/drawing/2014/main" id="{DB341336-E963-3A1A-B14A-29CF7F39F845}"/>
              </a:ext>
            </a:extLst>
          </p:cNvPr>
          <p:cNvSpPr txBox="1">
            <a:spLocks/>
          </p:cNvSpPr>
          <p:nvPr/>
        </p:nvSpPr>
        <p:spPr>
          <a:xfrm>
            <a:off x="20320" y="5842000"/>
            <a:ext cx="2722880" cy="492443"/>
          </a:xfrm>
          <a:prstGeom prst="rect">
            <a:avLst/>
          </a:prstGeom>
          <a:ln w="28575">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1600" dirty="0">
                <a:latin typeface="Segoe UI" panose="020B0502040204020203" pitchFamily="34" charset="0"/>
                <a:cs typeface="Segoe UI" panose="020B0502040204020203" pitchFamily="34" charset="0"/>
              </a:rPr>
              <a:t>MCC- Wear out pad buildup</a:t>
            </a:r>
          </a:p>
        </p:txBody>
      </p:sp>
      <p:sp>
        <p:nvSpPr>
          <p:cNvPr id="7" name="AutoShape 4">
            <a:extLst>
              <a:ext uri="{FF2B5EF4-FFF2-40B4-BE49-F238E27FC236}">
                <a16:creationId xmlns:a16="http://schemas.microsoft.com/office/drawing/2014/main" id="{2E594655-3404-B289-32C5-5CBE337830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Picture 1">
            <a:extLst>
              <a:ext uri="{FF2B5EF4-FFF2-40B4-BE49-F238E27FC236}">
                <a16:creationId xmlns:a16="http://schemas.microsoft.com/office/drawing/2014/main" id="{F996AA72-BDCB-2670-9105-A496DE5FEB70}"/>
              </a:ext>
            </a:extLst>
          </p:cNvPr>
          <p:cNvPicPr>
            <a:picLocks noChangeAspect="1"/>
          </p:cNvPicPr>
          <p:nvPr/>
        </p:nvPicPr>
        <p:blipFill>
          <a:blip r:embed="rId2"/>
          <a:stretch>
            <a:fillRect/>
          </a:stretch>
        </p:blipFill>
        <p:spPr>
          <a:xfrm>
            <a:off x="20321" y="990600"/>
            <a:ext cx="2722880" cy="4800600"/>
          </a:xfrm>
          <a:prstGeom prst="rect">
            <a:avLst/>
          </a:prstGeom>
        </p:spPr>
      </p:pic>
      <p:pic>
        <p:nvPicPr>
          <p:cNvPr id="5" name="Picture 4">
            <a:extLst>
              <a:ext uri="{FF2B5EF4-FFF2-40B4-BE49-F238E27FC236}">
                <a16:creationId xmlns:a16="http://schemas.microsoft.com/office/drawing/2014/main" id="{F5F0021D-6C31-B94F-5C87-E7279EE84B21}"/>
              </a:ext>
            </a:extLst>
          </p:cNvPr>
          <p:cNvPicPr>
            <a:picLocks noChangeAspect="1"/>
          </p:cNvPicPr>
          <p:nvPr/>
        </p:nvPicPr>
        <p:blipFill>
          <a:blip r:embed="rId3"/>
          <a:stretch>
            <a:fillRect/>
          </a:stretch>
        </p:blipFill>
        <p:spPr>
          <a:xfrm>
            <a:off x="2827933" y="990600"/>
            <a:ext cx="2722881" cy="4800600"/>
          </a:xfrm>
          <a:prstGeom prst="rect">
            <a:avLst/>
          </a:prstGeom>
        </p:spPr>
      </p:pic>
      <p:sp>
        <p:nvSpPr>
          <p:cNvPr id="9" name="Title 1">
            <a:extLst>
              <a:ext uri="{FF2B5EF4-FFF2-40B4-BE49-F238E27FC236}">
                <a16:creationId xmlns:a16="http://schemas.microsoft.com/office/drawing/2014/main" id="{F59956AB-0125-E38E-79B4-88A181D14D02}"/>
              </a:ext>
            </a:extLst>
          </p:cNvPr>
          <p:cNvSpPr txBox="1">
            <a:spLocks/>
          </p:cNvSpPr>
          <p:nvPr/>
        </p:nvSpPr>
        <p:spPr>
          <a:xfrm>
            <a:off x="2827933" y="5867400"/>
            <a:ext cx="2722880" cy="492443"/>
          </a:xfrm>
          <a:prstGeom prst="rect">
            <a:avLst/>
          </a:prstGeom>
          <a:ln w="28575">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1400" dirty="0">
                <a:latin typeface="Segoe UI" panose="020B0502040204020203" pitchFamily="34" charset="0"/>
                <a:cs typeface="Segoe UI" panose="020B0502040204020203" pitchFamily="34" charset="0"/>
              </a:rPr>
              <a:t>Comber: Clearance Increased</a:t>
            </a:r>
          </a:p>
        </p:txBody>
      </p:sp>
      <p:pic>
        <p:nvPicPr>
          <p:cNvPr id="10" name="Picture 9">
            <a:extLst>
              <a:ext uri="{FF2B5EF4-FFF2-40B4-BE49-F238E27FC236}">
                <a16:creationId xmlns:a16="http://schemas.microsoft.com/office/drawing/2014/main" id="{6D5CBF67-0B9D-B1D8-9420-5C73A2438C12}"/>
              </a:ext>
            </a:extLst>
          </p:cNvPr>
          <p:cNvPicPr>
            <a:picLocks noChangeAspect="1"/>
          </p:cNvPicPr>
          <p:nvPr/>
        </p:nvPicPr>
        <p:blipFill>
          <a:blip r:embed="rId4"/>
          <a:stretch>
            <a:fillRect/>
          </a:stretch>
        </p:blipFill>
        <p:spPr>
          <a:xfrm>
            <a:off x="5571133" y="990600"/>
            <a:ext cx="3039467" cy="4800600"/>
          </a:xfrm>
          <a:prstGeom prst="rect">
            <a:avLst/>
          </a:prstGeom>
        </p:spPr>
      </p:pic>
      <p:sp>
        <p:nvSpPr>
          <p:cNvPr id="14" name="Title 1">
            <a:extLst>
              <a:ext uri="{FF2B5EF4-FFF2-40B4-BE49-F238E27FC236}">
                <a16:creationId xmlns:a16="http://schemas.microsoft.com/office/drawing/2014/main" id="{E6BB017F-EC7D-7D50-2CD2-774BD929821F}"/>
              </a:ext>
            </a:extLst>
          </p:cNvPr>
          <p:cNvSpPr txBox="1">
            <a:spLocks/>
          </p:cNvSpPr>
          <p:nvPr/>
        </p:nvSpPr>
        <p:spPr>
          <a:xfrm>
            <a:off x="5628838" y="5867399"/>
            <a:ext cx="2981761" cy="492443"/>
          </a:xfrm>
          <a:prstGeom prst="rect">
            <a:avLst/>
          </a:prstGeom>
          <a:ln w="28575">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1400" dirty="0">
                <a:latin typeface="Segoe UI" panose="020B0502040204020203" pitchFamily="34" charset="0"/>
                <a:cs typeface="Segoe UI" panose="020B0502040204020203" pitchFamily="34" charset="0"/>
              </a:rPr>
              <a:t>IRC’s: Missing bolts fitted &amp; bend figure made straight</a:t>
            </a:r>
          </a:p>
        </p:txBody>
      </p:sp>
      <p:pic>
        <p:nvPicPr>
          <p:cNvPr id="21" name="Picture 20">
            <a:extLst>
              <a:ext uri="{FF2B5EF4-FFF2-40B4-BE49-F238E27FC236}">
                <a16:creationId xmlns:a16="http://schemas.microsoft.com/office/drawing/2014/main" id="{2AF2C2F7-1F92-630A-B764-7C0117F27A64}"/>
              </a:ext>
            </a:extLst>
          </p:cNvPr>
          <p:cNvPicPr>
            <a:picLocks noChangeAspect="1"/>
          </p:cNvPicPr>
          <p:nvPr/>
        </p:nvPicPr>
        <p:blipFill>
          <a:blip r:embed="rId5"/>
          <a:stretch>
            <a:fillRect/>
          </a:stretch>
        </p:blipFill>
        <p:spPr>
          <a:xfrm>
            <a:off x="8699217" y="990600"/>
            <a:ext cx="3416583" cy="2057400"/>
          </a:xfrm>
          <a:prstGeom prst="rect">
            <a:avLst/>
          </a:prstGeom>
        </p:spPr>
      </p:pic>
      <p:sp>
        <p:nvSpPr>
          <p:cNvPr id="22" name="Title 1">
            <a:extLst>
              <a:ext uri="{FF2B5EF4-FFF2-40B4-BE49-F238E27FC236}">
                <a16:creationId xmlns:a16="http://schemas.microsoft.com/office/drawing/2014/main" id="{55CCFA62-07B6-DFEA-59D0-E7338A0C8008}"/>
              </a:ext>
            </a:extLst>
          </p:cNvPr>
          <p:cNvSpPr txBox="1">
            <a:spLocks/>
          </p:cNvSpPr>
          <p:nvPr/>
        </p:nvSpPr>
        <p:spPr>
          <a:xfrm>
            <a:off x="8822049" y="3119268"/>
            <a:ext cx="2981761" cy="304800"/>
          </a:xfrm>
          <a:prstGeom prst="rect">
            <a:avLst/>
          </a:prstGeom>
          <a:ln w="28575">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1400" dirty="0">
                <a:latin typeface="Segoe UI" panose="020B0502040204020203" pitchFamily="34" charset="0"/>
                <a:cs typeface="Segoe UI" panose="020B0502040204020203" pitchFamily="34" charset="0"/>
              </a:rPr>
              <a:t>Roller Arcing</a:t>
            </a:r>
          </a:p>
        </p:txBody>
      </p:sp>
      <p:pic>
        <p:nvPicPr>
          <p:cNvPr id="24" name="Picture 23">
            <a:extLst>
              <a:ext uri="{FF2B5EF4-FFF2-40B4-BE49-F238E27FC236}">
                <a16:creationId xmlns:a16="http://schemas.microsoft.com/office/drawing/2014/main" id="{B94C5A25-1FF1-847A-1B83-0AF625298005}"/>
              </a:ext>
            </a:extLst>
          </p:cNvPr>
          <p:cNvPicPr>
            <a:picLocks noChangeAspect="1"/>
          </p:cNvPicPr>
          <p:nvPr/>
        </p:nvPicPr>
        <p:blipFill>
          <a:blip r:embed="rId6"/>
          <a:stretch>
            <a:fillRect/>
          </a:stretch>
        </p:blipFill>
        <p:spPr>
          <a:xfrm>
            <a:off x="8656319" y="3469566"/>
            <a:ext cx="3459481" cy="2321634"/>
          </a:xfrm>
          <a:prstGeom prst="rect">
            <a:avLst/>
          </a:prstGeom>
        </p:spPr>
      </p:pic>
      <p:sp>
        <p:nvSpPr>
          <p:cNvPr id="26" name="Title 1">
            <a:extLst>
              <a:ext uri="{FF2B5EF4-FFF2-40B4-BE49-F238E27FC236}">
                <a16:creationId xmlns:a16="http://schemas.microsoft.com/office/drawing/2014/main" id="{54585A20-E8CD-103D-0C12-B07131CF472B}"/>
              </a:ext>
            </a:extLst>
          </p:cNvPr>
          <p:cNvSpPr txBox="1">
            <a:spLocks/>
          </p:cNvSpPr>
          <p:nvPr/>
        </p:nvSpPr>
        <p:spPr>
          <a:xfrm>
            <a:off x="8842369" y="5989151"/>
            <a:ext cx="2981761" cy="304800"/>
          </a:xfrm>
          <a:prstGeom prst="rect">
            <a:avLst/>
          </a:prstGeom>
          <a:ln w="28575">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1400" dirty="0">
                <a:latin typeface="Segoe UI" panose="020B0502040204020203" pitchFamily="34" charset="0"/>
                <a:cs typeface="Segoe UI" panose="020B0502040204020203" pitchFamily="34" charset="0"/>
              </a:rPr>
              <a:t>M1- Top scrapper Replaced</a:t>
            </a:r>
          </a:p>
        </p:txBody>
      </p:sp>
    </p:spTree>
    <p:extLst>
      <p:ext uri="{BB962C8B-B14F-4D97-AF65-F5344CB8AC3E}">
        <p14:creationId xmlns:p14="http://schemas.microsoft.com/office/powerpoint/2010/main" val="1860874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C73C2-1CAE-968C-B127-3BE41F2559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0A165B-69D5-FB29-1650-38C7751C9410}"/>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58</a:t>
            </a:fld>
            <a:endParaRPr lang="en-US" dirty="0"/>
          </a:p>
        </p:txBody>
      </p:sp>
      <p:sp>
        <p:nvSpPr>
          <p:cNvPr id="3" name="TextBox 4">
            <a:extLst>
              <a:ext uri="{FF2B5EF4-FFF2-40B4-BE49-F238E27FC236}">
                <a16:creationId xmlns:a16="http://schemas.microsoft.com/office/drawing/2014/main" id="{F100CC0B-9489-213C-9CB3-CFF5B8F844D0}"/>
              </a:ext>
            </a:extLst>
          </p:cNvPr>
          <p:cNvSpPr txBox="1">
            <a:spLocks noChangeArrowheads="1"/>
          </p:cNvSpPr>
          <p:nvPr/>
        </p:nvSpPr>
        <p:spPr bwMode="auto">
          <a:xfrm>
            <a:off x="2433851" y="295255"/>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General Cleaning Major Jobs</a:t>
            </a:r>
            <a:endParaRPr lang="en-IN" dirty="0"/>
          </a:p>
        </p:txBody>
      </p:sp>
      <p:sp>
        <p:nvSpPr>
          <p:cNvPr id="7" name="AutoShape 4">
            <a:extLst>
              <a:ext uri="{FF2B5EF4-FFF2-40B4-BE49-F238E27FC236}">
                <a16:creationId xmlns:a16="http://schemas.microsoft.com/office/drawing/2014/main" id="{0784E445-5B1D-82F0-2794-0449F194B1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C68AD21A-5F22-CDF7-2C78-3CABB0EA9422}"/>
              </a:ext>
            </a:extLst>
          </p:cNvPr>
          <p:cNvPicPr>
            <a:picLocks noChangeAspect="1"/>
          </p:cNvPicPr>
          <p:nvPr/>
        </p:nvPicPr>
        <p:blipFill>
          <a:blip r:embed="rId2"/>
          <a:stretch>
            <a:fillRect/>
          </a:stretch>
        </p:blipFill>
        <p:spPr>
          <a:xfrm>
            <a:off x="152400" y="960120"/>
            <a:ext cx="3166467" cy="2468880"/>
          </a:xfrm>
          <a:prstGeom prst="rect">
            <a:avLst/>
          </a:prstGeom>
        </p:spPr>
      </p:pic>
      <p:pic>
        <p:nvPicPr>
          <p:cNvPr id="8" name="Picture 7">
            <a:extLst>
              <a:ext uri="{FF2B5EF4-FFF2-40B4-BE49-F238E27FC236}">
                <a16:creationId xmlns:a16="http://schemas.microsoft.com/office/drawing/2014/main" id="{5A543163-5D74-27F1-B5AD-03F1E43F0666}"/>
              </a:ext>
            </a:extLst>
          </p:cNvPr>
          <p:cNvPicPr>
            <a:picLocks noChangeAspect="1"/>
          </p:cNvPicPr>
          <p:nvPr/>
        </p:nvPicPr>
        <p:blipFill>
          <a:blip r:embed="rId3"/>
          <a:stretch>
            <a:fillRect/>
          </a:stretch>
        </p:blipFill>
        <p:spPr>
          <a:xfrm>
            <a:off x="142240" y="3601422"/>
            <a:ext cx="3166467" cy="2850178"/>
          </a:xfrm>
          <a:prstGeom prst="rect">
            <a:avLst/>
          </a:prstGeom>
        </p:spPr>
      </p:pic>
      <p:pic>
        <p:nvPicPr>
          <p:cNvPr id="11" name="Picture 10">
            <a:extLst>
              <a:ext uri="{FF2B5EF4-FFF2-40B4-BE49-F238E27FC236}">
                <a16:creationId xmlns:a16="http://schemas.microsoft.com/office/drawing/2014/main" id="{028C9087-CF12-F35E-4E00-D4A7362624C6}"/>
              </a:ext>
            </a:extLst>
          </p:cNvPr>
          <p:cNvPicPr>
            <a:picLocks noChangeAspect="1"/>
          </p:cNvPicPr>
          <p:nvPr/>
        </p:nvPicPr>
        <p:blipFill>
          <a:blip r:embed="rId4"/>
          <a:stretch>
            <a:fillRect/>
          </a:stretch>
        </p:blipFill>
        <p:spPr>
          <a:xfrm>
            <a:off x="3429000" y="960120"/>
            <a:ext cx="3166467" cy="2468880"/>
          </a:xfrm>
          <a:prstGeom prst="rect">
            <a:avLst/>
          </a:prstGeom>
        </p:spPr>
      </p:pic>
      <p:pic>
        <p:nvPicPr>
          <p:cNvPr id="12" name="Picture 11">
            <a:extLst>
              <a:ext uri="{FF2B5EF4-FFF2-40B4-BE49-F238E27FC236}">
                <a16:creationId xmlns:a16="http://schemas.microsoft.com/office/drawing/2014/main" id="{2ACEDFBB-A74D-8DA5-EFDC-3F3CA95E9228}"/>
              </a:ext>
            </a:extLst>
          </p:cNvPr>
          <p:cNvPicPr>
            <a:picLocks noChangeAspect="1"/>
          </p:cNvPicPr>
          <p:nvPr/>
        </p:nvPicPr>
        <p:blipFill>
          <a:blip r:embed="rId5"/>
          <a:stretch>
            <a:fillRect/>
          </a:stretch>
        </p:blipFill>
        <p:spPr>
          <a:xfrm>
            <a:off x="9209226" y="4124960"/>
            <a:ext cx="2850694" cy="2209800"/>
          </a:xfrm>
          <a:prstGeom prst="rect">
            <a:avLst/>
          </a:prstGeom>
        </p:spPr>
      </p:pic>
      <p:pic>
        <p:nvPicPr>
          <p:cNvPr id="13" name="Picture 12">
            <a:extLst>
              <a:ext uri="{FF2B5EF4-FFF2-40B4-BE49-F238E27FC236}">
                <a16:creationId xmlns:a16="http://schemas.microsoft.com/office/drawing/2014/main" id="{8C8200E3-FD15-8D8E-E9F0-134376292C0C}"/>
              </a:ext>
            </a:extLst>
          </p:cNvPr>
          <p:cNvPicPr>
            <a:picLocks noChangeAspect="1"/>
          </p:cNvPicPr>
          <p:nvPr/>
        </p:nvPicPr>
        <p:blipFill>
          <a:blip r:embed="rId6"/>
          <a:stretch>
            <a:fillRect/>
          </a:stretch>
        </p:blipFill>
        <p:spPr>
          <a:xfrm>
            <a:off x="6725920" y="3962400"/>
            <a:ext cx="2418080" cy="2362200"/>
          </a:xfrm>
          <a:prstGeom prst="rect">
            <a:avLst/>
          </a:prstGeom>
        </p:spPr>
      </p:pic>
      <p:pic>
        <p:nvPicPr>
          <p:cNvPr id="15" name="Picture 14">
            <a:extLst>
              <a:ext uri="{FF2B5EF4-FFF2-40B4-BE49-F238E27FC236}">
                <a16:creationId xmlns:a16="http://schemas.microsoft.com/office/drawing/2014/main" id="{2B55187E-F7BB-BEF8-9532-87916EAEC2FD}"/>
              </a:ext>
            </a:extLst>
          </p:cNvPr>
          <p:cNvPicPr>
            <a:picLocks noChangeAspect="1"/>
          </p:cNvPicPr>
          <p:nvPr/>
        </p:nvPicPr>
        <p:blipFill>
          <a:blip r:embed="rId7"/>
          <a:stretch>
            <a:fillRect/>
          </a:stretch>
        </p:blipFill>
        <p:spPr>
          <a:xfrm>
            <a:off x="3434080" y="3581102"/>
            <a:ext cx="3166467" cy="2870498"/>
          </a:xfrm>
          <a:prstGeom prst="rect">
            <a:avLst/>
          </a:prstGeom>
        </p:spPr>
      </p:pic>
      <p:pic>
        <p:nvPicPr>
          <p:cNvPr id="16" name="Picture 15">
            <a:extLst>
              <a:ext uri="{FF2B5EF4-FFF2-40B4-BE49-F238E27FC236}">
                <a16:creationId xmlns:a16="http://schemas.microsoft.com/office/drawing/2014/main" id="{4E263A20-FFF1-03D8-3394-F37E9826FA4E}"/>
              </a:ext>
            </a:extLst>
          </p:cNvPr>
          <p:cNvPicPr>
            <a:picLocks noChangeAspect="1"/>
          </p:cNvPicPr>
          <p:nvPr/>
        </p:nvPicPr>
        <p:blipFill>
          <a:blip r:embed="rId8"/>
          <a:stretch>
            <a:fillRect/>
          </a:stretch>
        </p:blipFill>
        <p:spPr>
          <a:xfrm>
            <a:off x="9209227" y="960120"/>
            <a:ext cx="2850694" cy="3078480"/>
          </a:xfrm>
          <a:prstGeom prst="rect">
            <a:avLst/>
          </a:prstGeom>
        </p:spPr>
      </p:pic>
      <p:pic>
        <p:nvPicPr>
          <p:cNvPr id="17" name="Picture 16">
            <a:extLst>
              <a:ext uri="{FF2B5EF4-FFF2-40B4-BE49-F238E27FC236}">
                <a16:creationId xmlns:a16="http://schemas.microsoft.com/office/drawing/2014/main" id="{3C34EF26-8E41-A9F2-45C2-FE354A3001C6}"/>
              </a:ext>
            </a:extLst>
          </p:cNvPr>
          <p:cNvPicPr>
            <a:picLocks noChangeAspect="1"/>
          </p:cNvPicPr>
          <p:nvPr/>
        </p:nvPicPr>
        <p:blipFill>
          <a:blip r:embed="rId9"/>
          <a:stretch>
            <a:fillRect/>
          </a:stretch>
        </p:blipFill>
        <p:spPr>
          <a:xfrm>
            <a:off x="6720840" y="1005689"/>
            <a:ext cx="2384147" cy="2870499"/>
          </a:xfrm>
          <a:prstGeom prst="rect">
            <a:avLst/>
          </a:prstGeom>
        </p:spPr>
      </p:pic>
    </p:spTree>
    <p:extLst>
      <p:ext uri="{BB962C8B-B14F-4D97-AF65-F5344CB8AC3E}">
        <p14:creationId xmlns:p14="http://schemas.microsoft.com/office/powerpoint/2010/main" val="179748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7977-CDA7-0E4B-DC51-73C7C0C87F0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9A6D41-9C69-A5E6-77CF-8546AD177AD5}"/>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59</a:t>
            </a:fld>
            <a:endParaRPr lang="en-US" dirty="0"/>
          </a:p>
        </p:txBody>
      </p:sp>
      <p:sp>
        <p:nvSpPr>
          <p:cNvPr id="3" name="TextBox 4">
            <a:extLst>
              <a:ext uri="{FF2B5EF4-FFF2-40B4-BE49-F238E27FC236}">
                <a16:creationId xmlns:a16="http://schemas.microsoft.com/office/drawing/2014/main" id="{29C69AD8-7A82-8029-FD76-C789066A469B}"/>
              </a:ext>
            </a:extLst>
          </p:cNvPr>
          <p:cNvSpPr txBox="1">
            <a:spLocks noChangeArrowheads="1"/>
          </p:cNvSpPr>
          <p:nvPr/>
        </p:nvSpPr>
        <p:spPr bwMode="auto">
          <a:xfrm>
            <a:off x="2433851" y="295255"/>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General Cleaning Major Jobs</a:t>
            </a:r>
            <a:endParaRPr lang="en-IN" dirty="0"/>
          </a:p>
        </p:txBody>
      </p:sp>
      <p:sp>
        <p:nvSpPr>
          <p:cNvPr id="7" name="AutoShape 4">
            <a:extLst>
              <a:ext uri="{FF2B5EF4-FFF2-40B4-BE49-F238E27FC236}">
                <a16:creationId xmlns:a16="http://schemas.microsoft.com/office/drawing/2014/main" id="{1DE96087-691B-C9A0-A9BF-2B439651FF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5" name="Table 4">
            <a:extLst>
              <a:ext uri="{FF2B5EF4-FFF2-40B4-BE49-F238E27FC236}">
                <a16:creationId xmlns:a16="http://schemas.microsoft.com/office/drawing/2014/main" id="{497F0130-7CEA-B411-EB29-D22D2382004E}"/>
              </a:ext>
            </a:extLst>
          </p:cNvPr>
          <p:cNvGraphicFramePr>
            <a:graphicFrameLocks noGrp="1"/>
          </p:cNvGraphicFramePr>
          <p:nvPr/>
        </p:nvGraphicFramePr>
        <p:xfrm>
          <a:off x="152400" y="914400"/>
          <a:ext cx="11963400" cy="5764767"/>
        </p:xfrm>
        <a:graphic>
          <a:graphicData uri="http://schemas.openxmlformats.org/drawingml/2006/table">
            <a:tbl>
              <a:tblPr/>
              <a:tblGrid>
                <a:gridCol w="629653">
                  <a:extLst>
                    <a:ext uri="{9D8B030D-6E8A-4147-A177-3AD203B41FA5}">
                      <a16:colId xmlns:a16="http://schemas.microsoft.com/office/drawing/2014/main" val="1492949021"/>
                    </a:ext>
                  </a:extLst>
                </a:gridCol>
                <a:gridCol w="4486275">
                  <a:extLst>
                    <a:ext uri="{9D8B030D-6E8A-4147-A177-3AD203B41FA5}">
                      <a16:colId xmlns:a16="http://schemas.microsoft.com/office/drawing/2014/main" val="3470730175"/>
                    </a:ext>
                  </a:extLst>
                </a:gridCol>
                <a:gridCol w="3457651">
                  <a:extLst>
                    <a:ext uri="{9D8B030D-6E8A-4147-A177-3AD203B41FA5}">
                      <a16:colId xmlns:a16="http://schemas.microsoft.com/office/drawing/2014/main" val="3257755825"/>
                    </a:ext>
                  </a:extLst>
                </a:gridCol>
                <a:gridCol w="885314">
                  <a:extLst>
                    <a:ext uri="{9D8B030D-6E8A-4147-A177-3AD203B41FA5}">
                      <a16:colId xmlns:a16="http://schemas.microsoft.com/office/drawing/2014/main" val="1806912615"/>
                    </a:ext>
                  </a:extLst>
                </a:gridCol>
                <a:gridCol w="582441">
                  <a:extLst>
                    <a:ext uri="{9D8B030D-6E8A-4147-A177-3AD203B41FA5}">
                      <a16:colId xmlns:a16="http://schemas.microsoft.com/office/drawing/2014/main" val="4262691897"/>
                    </a:ext>
                  </a:extLst>
                </a:gridCol>
                <a:gridCol w="570796">
                  <a:extLst>
                    <a:ext uri="{9D8B030D-6E8A-4147-A177-3AD203B41FA5}">
                      <a16:colId xmlns:a16="http://schemas.microsoft.com/office/drawing/2014/main" val="4250645092"/>
                    </a:ext>
                  </a:extLst>
                </a:gridCol>
                <a:gridCol w="570796">
                  <a:extLst>
                    <a:ext uri="{9D8B030D-6E8A-4147-A177-3AD203B41FA5}">
                      <a16:colId xmlns:a16="http://schemas.microsoft.com/office/drawing/2014/main" val="4022256414"/>
                    </a:ext>
                  </a:extLst>
                </a:gridCol>
                <a:gridCol w="780474">
                  <a:extLst>
                    <a:ext uri="{9D8B030D-6E8A-4147-A177-3AD203B41FA5}">
                      <a16:colId xmlns:a16="http://schemas.microsoft.com/office/drawing/2014/main" val="564108455"/>
                    </a:ext>
                  </a:extLst>
                </a:gridCol>
              </a:tblGrid>
              <a:tr h="129073">
                <a:tc gridSpan="8">
                  <a:txBody>
                    <a:bodyPr/>
                    <a:lstStyle/>
                    <a:p>
                      <a:pPr algn="ctr" fontAlgn="b">
                        <a:buNone/>
                      </a:pPr>
                      <a:r>
                        <a:rPr lang="en-US" sz="800" b="1" i="0" u="none" strike="noStrike" dirty="0">
                          <a:solidFill>
                            <a:srgbClr val="000000"/>
                          </a:solidFill>
                          <a:effectLst/>
                          <a:latin typeface="Segoe UI" panose="020B0502040204020203" pitchFamily="34" charset="0"/>
                        </a:rPr>
                        <a:t>3rd GENERAL CLEANING MILL HOUSE on Date 03.01.2026  Time - 4-5 </a:t>
                      </a:r>
                      <a:r>
                        <a:rPr lang="en-US" sz="800" b="1" i="0" u="none" strike="noStrike" dirty="0" err="1">
                          <a:solidFill>
                            <a:srgbClr val="000000"/>
                          </a:solidFill>
                          <a:effectLst/>
                          <a:latin typeface="Segoe UI" panose="020B0502040204020203" pitchFamily="34" charset="0"/>
                        </a:rPr>
                        <a:t>Hrs</a:t>
                      </a:r>
                      <a:endParaRPr lang="en-US" sz="800" b="1" i="0" u="none" strike="noStrike" dirty="0">
                        <a:solidFill>
                          <a:srgbClr val="000000"/>
                        </a:solidFill>
                        <a:effectLst/>
                        <a:latin typeface="Segoe UI" panose="020B0502040204020203" pitchFamily="34" charset="0"/>
                      </a:endParaRPr>
                    </a:p>
                  </a:txBody>
                  <a:tcPr marL="1991" marR="1991" marT="19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431857582"/>
                  </a:ext>
                </a:extLst>
              </a:tr>
              <a:tr h="158361">
                <a:tc>
                  <a:txBody>
                    <a:bodyPr/>
                    <a:lstStyle/>
                    <a:p>
                      <a:pPr algn="l" fontAlgn="ctr">
                        <a:buNone/>
                      </a:pPr>
                      <a:r>
                        <a:rPr lang="en-IN" sz="800" b="1" i="0" u="none" strike="noStrike">
                          <a:solidFill>
                            <a:srgbClr val="000000"/>
                          </a:solidFill>
                          <a:effectLst/>
                          <a:latin typeface="Segoe UI" panose="020B0502040204020203" pitchFamily="34" charset="0"/>
                        </a:rPr>
                        <a:t>Sl.No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1" i="0" u="none" strike="noStrike">
                          <a:solidFill>
                            <a:srgbClr val="000000"/>
                          </a:solidFill>
                          <a:effectLst/>
                          <a:latin typeface="Segoe UI" panose="020B0502040204020203" pitchFamily="34" charset="0"/>
                        </a:rPr>
                        <a:t>Work Description</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1" i="0" u="none" strike="noStrike" dirty="0" err="1">
                          <a:solidFill>
                            <a:srgbClr val="000000"/>
                          </a:solidFill>
                          <a:effectLst/>
                          <a:latin typeface="Segoe UI" panose="020B0502040204020203" pitchFamily="34" charset="0"/>
                        </a:rPr>
                        <a:t>Responsibity</a:t>
                      </a:r>
                      <a:endParaRPr lang="en-IN" sz="800" b="1" i="0" u="none" strike="noStrike" dirty="0">
                        <a:solidFill>
                          <a:srgbClr val="000000"/>
                        </a:solidFill>
                        <a:effectLst/>
                        <a:latin typeface="Segoe UI" panose="020B0502040204020203" pitchFamily="34" charset="0"/>
                      </a:endParaRP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1" i="0" u="none" strike="noStrike">
                          <a:solidFill>
                            <a:srgbClr val="000000"/>
                          </a:solidFill>
                          <a:effectLst/>
                          <a:latin typeface="Segoe UI" panose="020B0502040204020203" pitchFamily="34" charset="0"/>
                        </a:rPr>
                        <a:t>Material Reqd</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1" i="0" u="none" strike="noStrike">
                          <a:solidFill>
                            <a:srgbClr val="000000"/>
                          </a:solidFill>
                          <a:effectLst/>
                          <a:latin typeface="Segoe UI" panose="020B0502040204020203" pitchFamily="34" charset="0"/>
                        </a:rPr>
                        <a:t>Mat status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1" i="0" u="none" strike="noStrike">
                          <a:solidFill>
                            <a:srgbClr val="000000"/>
                          </a:solidFill>
                          <a:effectLst/>
                          <a:latin typeface="Segoe UI" panose="020B0502040204020203" pitchFamily="34" charset="0"/>
                        </a:rPr>
                        <a:t>Aprox time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1" i="0" u="none" strike="noStrike">
                          <a:solidFill>
                            <a:srgbClr val="000000"/>
                          </a:solidFill>
                          <a:effectLst/>
                          <a:latin typeface="Segoe UI" panose="020B0502040204020203" pitchFamily="34" charset="0"/>
                        </a:rPr>
                        <a:t>Engineer</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endParaRPr lang="en-IN" sz="800" b="1" i="0" u="none" strike="noStrike" dirty="0">
                        <a:solidFill>
                          <a:srgbClr val="000000"/>
                        </a:solidFill>
                        <a:effectLst/>
                        <a:latin typeface="Segoe UI" panose="020B0502040204020203" pitchFamily="34" charset="0"/>
                      </a:endParaRP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2583734"/>
                  </a:ext>
                </a:extLst>
              </a:tr>
              <a:tr h="510070">
                <a:tc rowSpan="2">
                  <a:txBody>
                    <a:bodyPr/>
                    <a:lstStyle/>
                    <a:p>
                      <a:pPr algn="ctr" fontAlgn="ctr">
                        <a:buNone/>
                      </a:pPr>
                      <a:r>
                        <a:rPr lang="en-IN" sz="800" b="0" i="0" u="none" strike="noStrike">
                          <a:solidFill>
                            <a:srgbClr val="000000"/>
                          </a:solidFill>
                          <a:effectLst/>
                          <a:latin typeface="Segoe UI" panose="020B0502040204020203" pitchFamily="34" charset="0"/>
                        </a:rPr>
                        <a:t>1</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dirty="0" err="1">
                          <a:solidFill>
                            <a:srgbClr val="000000"/>
                          </a:solidFill>
                          <a:effectLst/>
                          <a:latin typeface="Segoe UI" panose="020B0502040204020203" pitchFamily="34" charset="0"/>
                        </a:rPr>
                        <a:t>A.To</a:t>
                      </a:r>
                      <a:r>
                        <a:rPr lang="en-US" sz="800" b="0" i="0" u="none" strike="noStrike" dirty="0">
                          <a:solidFill>
                            <a:srgbClr val="000000"/>
                          </a:solidFill>
                          <a:effectLst/>
                          <a:latin typeface="Segoe UI" panose="020B0502040204020203" pitchFamily="34" charset="0"/>
                        </a:rPr>
                        <a:t> be change of </a:t>
                      </a:r>
                      <a:r>
                        <a:rPr lang="en-US" sz="800" b="0" i="0" u="none" strike="noStrike" dirty="0" err="1">
                          <a:solidFill>
                            <a:srgbClr val="000000"/>
                          </a:solidFill>
                          <a:effectLst/>
                          <a:latin typeface="Segoe UI" panose="020B0502040204020203" pitchFamily="34" charset="0"/>
                        </a:rPr>
                        <a:t>Domite</a:t>
                      </a:r>
                      <a:r>
                        <a:rPr lang="en-US" sz="800" b="0" i="0" u="none" strike="noStrike" dirty="0">
                          <a:solidFill>
                            <a:srgbClr val="000000"/>
                          </a:solidFill>
                          <a:effectLst/>
                          <a:latin typeface="Segoe UI" panose="020B0502040204020203" pitchFamily="34" charset="0"/>
                        </a:rPr>
                        <a:t> tips of Shredder. </a:t>
                      </a:r>
                    </a:p>
                    <a:p>
                      <a:pPr algn="l" fontAlgn="ctr">
                        <a:buNone/>
                      </a:pPr>
                      <a:r>
                        <a:rPr lang="en-US" sz="800" b="0" i="0" u="none" strike="noStrike" dirty="0" err="1">
                          <a:solidFill>
                            <a:srgbClr val="000000"/>
                          </a:solidFill>
                          <a:effectLst/>
                          <a:latin typeface="Segoe UI" panose="020B0502040204020203" pitchFamily="34" charset="0"/>
                        </a:rPr>
                        <a:t>B.To</a:t>
                      </a:r>
                      <a:r>
                        <a:rPr lang="en-US" sz="800" b="0" i="0" u="none" strike="noStrike" dirty="0">
                          <a:solidFill>
                            <a:srgbClr val="000000"/>
                          </a:solidFill>
                          <a:effectLst/>
                          <a:latin typeface="Segoe UI" panose="020B0502040204020203" pitchFamily="34" charset="0"/>
                        </a:rPr>
                        <a:t> be replacement of </a:t>
                      </a:r>
                      <a:r>
                        <a:rPr lang="en-US" sz="800" b="0" i="0" u="none" strike="noStrike" dirty="0" err="1">
                          <a:solidFill>
                            <a:srgbClr val="000000"/>
                          </a:solidFill>
                          <a:effectLst/>
                          <a:latin typeface="Segoe UI" panose="020B0502040204020203" pitchFamily="34" charset="0"/>
                        </a:rPr>
                        <a:t>wornout</a:t>
                      </a:r>
                      <a:r>
                        <a:rPr lang="en-US" sz="800" b="0" i="0" u="none" strike="noStrike" dirty="0">
                          <a:solidFill>
                            <a:srgbClr val="000000"/>
                          </a:solidFill>
                          <a:effectLst/>
                          <a:latin typeface="Segoe UI" panose="020B0502040204020203" pitchFamily="34" charset="0"/>
                        </a:rPr>
                        <a:t> side hammers - 8 No                          </a:t>
                      </a:r>
                    </a:p>
                    <a:p>
                      <a:pPr algn="l" fontAlgn="ctr">
                        <a:buNone/>
                      </a:pPr>
                      <a:r>
                        <a:rPr lang="en-US" sz="800" b="0" i="0" u="none" strike="noStrike" dirty="0" err="1">
                          <a:solidFill>
                            <a:srgbClr val="000000"/>
                          </a:solidFill>
                          <a:effectLst/>
                          <a:latin typeface="Segoe UI" panose="020B0502040204020203" pitchFamily="34" charset="0"/>
                        </a:rPr>
                        <a:t>C.To</a:t>
                      </a:r>
                      <a:r>
                        <a:rPr lang="en-US" sz="800" b="0" i="0" u="none" strike="noStrike" dirty="0">
                          <a:solidFill>
                            <a:srgbClr val="000000"/>
                          </a:solidFill>
                          <a:effectLst/>
                          <a:latin typeface="Segoe UI" panose="020B0502040204020203" pitchFamily="34" charset="0"/>
                        </a:rPr>
                        <a:t> be checking /replacement of coupling pins towards cane yard side &amp; both checking too...</a:t>
                      </a:r>
                      <a:br>
                        <a:rPr lang="en-US" sz="800" b="0" i="0" u="none" strike="noStrike" dirty="0">
                          <a:solidFill>
                            <a:srgbClr val="000000"/>
                          </a:solidFill>
                          <a:effectLst/>
                          <a:latin typeface="Segoe UI" panose="020B0502040204020203" pitchFamily="34" charset="0"/>
                        </a:rPr>
                      </a:br>
                      <a:r>
                        <a:rPr lang="en-US" sz="800" b="0" i="0" u="none" strike="noStrike" dirty="0">
                          <a:solidFill>
                            <a:srgbClr val="000000"/>
                          </a:solidFill>
                          <a:effectLst/>
                          <a:latin typeface="Segoe UI" panose="020B0502040204020203" pitchFamily="34" charset="0"/>
                        </a:rPr>
                        <a:t>D- To be rib welding of snub pulley.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buNone/>
                      </a:pPr>
                      <a:r>
                        <a:rPr lang="en-IN" sz="800" b="0" i="0" u="none" strike="noStrike" dirty="0" err="1">
                          <a:solidFill>
                            <a:srgbClr val="000000"/>
                          </a:solidFill>
                          <a:effectLst/>
                          <a:latin typeface="Segoe UI" panose="020B0502040204020203" pitchFamily="34" charset="0"/>
                        </a:rPr>
                        <a:t>Shivpal,Jonu,Mukesh</a:t>
                      </a:r>
                      <a:r>
                        <a:rPr lang="en-IN" sz="800" b="0" i="0" u="none" strike="noStrike" dirty="0">
                          <a:solidFill>
                            <a:srgbClr val="000000"/>
                          </a:solidFill>
                          <a:effectLst/>
                          <a:latin typeface="Segoe UI" panose="020B0502040204020203" pitchFamily="34" charset="0"/>
                        </a:rPr>
                        <a:t>(CUO),Sunil </a:t>
                      </a:r>
                      <a:r>
                        <a:rPr lang="en-IN" sz="800" b="0" i="0" u="none" strike="noStrike" dirty="0" err="1">
                          <a:solidFill>
                            <a:srgbClr val="000000"/>
                          </a:solidFill>
                          <a:effectLst/>
                          <a:latin typeface="Segoe UI" panose="020B0502040204020203" pitchFamily="34" charset="0"/>
                        </a:rPr>
                        <a:t>vishwakarma,Suresh</a:t>
                      </a:r>
                      <a:r>
                        <a:rPr lang="en-IN" sz="800" b="0" i="0" u="none" strike="noStrike" dirty="0">
                          <a:solidFill>
                            <a:srgbClr val="000000"/>
                          </a:solidFill>
                          <a:effectLst/>
                          <a:latin typeface="Segoe UI" panose="020B0502040204020203" pitchFamily="34" charset="0"/>
                        </a:rPr>
                        <a:t> </a:t>
                      </a:r>
                      <a:r>
                        <a:rPr lang="en-IN" sz="800" b="0" i="0" u="none" strike="noStrike" dirty="0" err="1">
                          <a:solidFill>
                            <a:srgbClr val="000000"/>
                          </a:solidFill>
                          <a:effectLst/>
                          <a:latin typeface="Segoe UI" panose="020B0502040204020203" pitchFamily="34" charset="0"/>
                        </a:rPr>
                        <a:t>CUO,Ramchandra</a:t>
                      </a:r>
                      <a:r>
                        <a:rPr lang="en-IN" sz="800" b="0" i="0" u="none" strike="noStrike" dirty="0">
                          <a:solidFill>
                            <a:srgbClr val="000000"/>
                          </a:solidFill>
                          <a:effectLst/>
                          <a:latin typeface="Segoe UI" panose="020B0502040204020203" pitchFamily="34" charset="0"/>
                        </a:rPr>
                        <a:t> Shukla, Upender Khalasi,</a:t>
                      </a:r>
                      <a:r>
                        <a:rPr lang="en-IN" sz="800" b="0" i="0" u="none" strike="noStrike" dirty="0" err="1">
                          <a:solidFill>
                            <a:srgbClr val="000000"/>
                          </a:solidFill>
                          <a:effectLst/>
                          <a:latin typeface="Segoe UI" panose="020B0502040204020203" pitchFamily="34" charset="0"/>
                        </a:rPr>
                        <a:t>Balakram</a:t>
                      </a:r>
                      <a:r>
                        <a:rPr lang="en-IN" sz="800" b="0" i="0" u="none" strike="noStrike" dirty="0">
                          <a:solidFill>
                            <a:srgbClr val="000000"/>
                          </a:solidFill>
                          <a:effectLst/>
                          <a:latin typeface="Segoe UI" panose="020B0502040204020203" pitchFamily="34" charset="0"/>
                        </a:rPr>
                        <a:t>,&amp;Hari Singh 3 </a:t>
                      </a:r>
                      <a:r>
                        <a:rPr lang="en-IN" sz="800" b="0" i="0" u="none" strike="noStrike" dirty="0" err="1">
                          <a:solidFill>
                            <a:srgbClr val="000000"/>
                          </a:solidFill>
                          <a:effectLst/>
                          <a:latin typeface="Segoe UI" panose="020B0502040204020203" pitchFamily="34" charset="0"/>
                        </a:rPr>
                        <a:t>nos</a:t>
                      </a:r>
                      <a:r>
                        <a:rPr lang="en-IN" sz="800" b="0" i="0" u="none" strike="noStrike" dirty="0">
                          <a:solidFill>
                            <a:srgbClr val="000000"/>
                          </a:solidFill>
                          <a:effectLst/>
                          <a:latin typeface="Segoe UI" panose="020B0502040204020203" pitchFamily="34" charset="0"/>
                        </a:rPr>
                        <a:t> labour.</a:t>
                      </a:r>
                    </a:p>
                  </a:txBody>
                  <a:tcPr marL="1991" marR="1991" marT="199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800" b="0" i="0" u="none" strike="noStrike">
                          <a:solidFill>
                            <a:srgbClr val="000000"/>
                          </a:solidFill>
                          <a:effectLst/>
                          <a:latin typeface="Segoe UI" panose="020B0502040204020203" pitchFamily="34" charset="0"/>
                        </a:rPr>
                        <a:t>Domite Tips/Torq Wrench</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dirty="0">
                          <a:solidFill>
                            <a:srgbClr val="000000"/>
                          </a:solidFill>
                          <a:effectLst/>
                          <a:latin typeface="Segoe UI" panose="020B0502040204020203" pitchFamily="34" charset="0"/>
                        </a:rPr>
                        <a:t>4-5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800" b="0" i="0" u="none" strike="noStrike">
                          <a:solidFill>
                            <a:srgbClr val="000000"/>
                          </a:solidFill>
                          <a:effectLst/>
                          <a:latin typeface="Segoe UI" panose="020B0502040204020203" pitchFamily="34" charset="0"/>
                        </a:rPr>
                        <a:t>Devesh Kumar</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19">
                  <a:txBody>
                    <a:bodyPr/>
                    <a:lstStyle/>
                    <a:p>
                      <a:pPr algn="ctr" fontAlgn="ctr">
                        <a:buNone/>
                      </a:pPr>
                      <a:endParaRPr lang="en-IN" sz="800" b="0" i="0" u="none" strike="noStrike" dirty="0">
                        <a:solidFill>
                          <a:srgbClr val="000000"/>
                        </a:solidFill>
                        <a:effectLst/>
                        <a:latin typeface="Segoe UI" panose="020B0502040204020203" pitchFamily="34" charset="0"/>
                      </a:endParaRP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560267"/>
                  </a:ext>
                </a:extLst>
              </a:tr>
              <a:tr h="129089">
                <a:tc vMerge="1">
                  <a:txBody>
                    <a:bodyPr/>
                    <a:lstStyle/>
                    <a:p>
                      <a:endParaRPr lang="en-IN"/>
                    </a:p>
                  </a:txBody>
                  <a:tcPr/>
                </a:tc>
                <a:tc>
                  <a:txBody>
                    <a:bodyPr/>
                    <a:lstStyle/>
                    <a:p>
                      <a:pPr algn="l" fontAlgn="ctr">
                        <a:buNone/>
                      </a:pPr>
                      <a:r>
                        <a:rPr lang="en-US" sz="800" b="0" i="0" u="none" strike="noStrike">
                          <a:solidFill>
                            <a:srgbClr val="000000"/>
                          </a:solidFill>
                          <a:effectLst/>
                          <a:latin typeface="Segoe UI" panose="020B0502040204020203" pitchFamily="34" charset="0"/>
                        </a:rPr>
                        <a:t>E.To be increase opening of belt equalizer by 16 MM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800" b="0" i="0" u="none" strike="noStrike">
                          <a:solidFill>
                            <a:srgbClr val="000000"/>
                          </a:solidFill>
                          <a:effectLst/>
                          <a:latin typeface="Segoe UI" panose="020B0502040204020203" pitchFamily="34" charset="0"/>
                        </a:rPr>
                        <a:t>Tharayil Contractor/ Dhananjay Rai</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800" b="0" i="0" u="none" strike="noStrike">
                          <a:solidFill>
                            <a:srgbClr val="000000"/>
                          </a:solidFill>
                          <a:effectLst/>
                          <a:latin typeface="Segoe UI" panose="020B0502040204020203" pitchFamily="34" charset="0"/>
                        </a:rPr>
                        <a:t>Packing</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dirty="0">
                          <a:solidFill>
                            <a:srgbClr val="000000"/>
                          </a:solidFill>
                          <a:effectLst/>
                          <a:latin typeface="Segoe UI" panose="020B0502040204020203" pitchFamily="34" charset="0"/>
                        </a:rPr>
                        <a:t>3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800" b="0" i="0" u="none" strike="noStrike">
                          <a:solidFill>
                            <a:srgbClr val="000000"/>
                          </a:solidFill>
                          <a:effectLst/>
                          <a:latin typeface="Segoe UI" panose="020B0502040204020203" pitchFamily="34" charset="0"/>
                        </a:rPr>
                        <a:t>do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extLst>
                  <a:ext uri="{0D108BD9-81ED-4DB2-BD59-A6C34878D82A}">
                    <a16:rowId xmlns:a16="http://schemas.microsoft.com/office/drawing/2014/main" val="719418885"/>
                  </a:ext>
                </a:extLst>
              </a:tr>
              <a:tr h="256072">
                <a:tc rowSpan="2">
                  <a:txBody>
                    <a:bodyPr/>
                    <a:lstStyle/>
                    <a:p>
                      <a:pPr algn="ctr" fontAlgn="ctr">
                        <a:buNone/>
                      </a:pPr>
                      <a:r>
                        <a:rPr lang="en-IN" sz="800" b="0" i="0" u="none" strike="noStrike">
                          <a:solidFill>
                            <a:srgbClr val="000000"/>
                          </a:solidFill>
                          <a:effectLst/>
                          <a:latin typeface="Segoe UI" panose="020B0502040204020203" pitchFamily="34" charset="0"/>
                        </a:rPr>
                        <a:t>2</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dirty="0" err="1">
                          <a:solidFill>
                            <a:srgbClr val="000000"/>
                          </a:solidFill>
                          <a:effectLst/>
                          <a:latin typeface="Segoe UI" panose="020B0502040204020203" pitchFamily="34" charset="0"/>
                        </a:rPr>
                        <a:t>A.Slat</a:t>
                      </a:r>
                      <a:r>
                        <a:rPr lang="en-US" sz="800" b="0" i="0" u="none" strike="noStrike" dirty="0">
                          <a:solidFill>
                            <a:srgbClr val="000000"/>
                          </a:solidFill>
                          <a:effectLst/>
                          <a:latin typeface="Segoe UI" panose="020B0502040204020203" pitchFamily="34" charset="0"/>
                        </a:rPr>
                        <a:t> cleaning brush drive chain to be replacement.   </a:t>
                      </a:r>
                    </a:p>
                    <a:p>
                      <a:pPr algn="l" fontAlgn="ctr">
                        <a:buNone/>
                      </a:pPr>
                      <a:r>
                        <a:rPr lang="en-US" sz="800" b="0" i="0" u="none" strike="noStrike" dirty="0">
                          <a:solidFill>
                            <a:srgbClr val="000000"/>
                          </a:solidFill>
                          <a:effectLst/>
                          <a:latin typeface="Segoe UI" panose="020B0502040204020203" pitchFamily="34" charset="0"/>
                        </a:rPr>
                        <a:t>B. To be belt skirting replacement.</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Satender,Sanjay,Jamuna</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dirty="0">
                          <a:solidFill>
                            <a:srgbClr val="000000"/>
                          </a:solidFill>
                          <a:effectLst/>
                          <a:latin typeface="Segoe UI" panose="020B0502040204020203" pitchFamily="34" charset="0"/>
                        </a:rPr>
                        <a:t>2-3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do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235049275"/>
                  </a:ext>
                </a:extLst>
              </a:tr>
              <a:tr h="129089">
                <a:tc vMerge="1">
                  <a:txBody>
                    <a:bodyPr/>
                    <a:lstStyle/>
                    <a:p>
                      <a:endParaRPr lang="en-IN"/>
                    </a:p>
                  </a:txBody>
                  <a:tcPr/>
                </a:tc>
                <a:tc>
                  <a:txBody>
                    <a:bodyPr/>
                    <a:lstStyle/>
                    <a:p>
                      <a:pPr algn="l" fontAlgn="ctr">
                        <a:buNone/>
                      </a:pPr>
                      <a:r>
                        <a:rPr lang="en-US" sz="800" b="0" i="0" u="none" strike="noStrike">
                          <a:solidFill>
                            <a:srgbClr val="000000"/>
                          </a:solidFill>
                          <a:effectLst/>
                          <a:latin typeface="Segoe UI" panose="020B0502040204020203" pitchFamily="34" charset="0"/>
                        </a:rPr>
                        <a:t>C.Both side angle guide to be check under Shredder.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Shivpal, Jonu,Thrayil Contractor.</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ISA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dirty="0">
                          <a:solidFill>
                            <a:srgbClr val="000000"/>
                          </a:solidFill>
                          <a:effectLst/>
                          <a:latin typeface="Segoe UI" panose="020B0502040204020203" pitchFamily="34" charset="0"/>
                        </a:rPr>
                        <a:t>2-3Hr</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do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1357109239"/>
                  </a:ext>
                </a:extLst>
              </a:tr>
              <a:tr h="383071">
                <a:tc>
                  <a:txBody>
                    <a:bodyPr/>
                    <a:lstStyle/>
                    <a:p>
                      <a:pPr algn="ctr" fontAlgn="ctr">
                        <a:buNone/>
                      </a:pPr>
                      <a:r>
                        <a:rPr lang="en-IN" sz="800" b="0" i="0" u="none" strike="noStrike">
                          <a:solidFill>
                            <a:srgbClr val="000000"/>
                          </a:solidFill>
                          <a:effectLst/>
                          <a:latin typeface="Segoe UI" panose="020B0502040204020203" pitchFamily="34" charset="0"/>
                        </a:rPr>
                        <a:t>3</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dirty="0" err="1">
                          <a:solidFill>
                            <a:srgbClr val="000000"/>
                          </a:solidFill>
                          <a:effectLst/>
                          <a:latin typeface="Segoe UI" panose="020B0502040204020203" pitchFamily="34" charset="0"/>
                        </a:rPr>
                        <a:t>a.Routine</a:t>
                      </a:r>
                      <a:r>
                        <a:rPr lang="en-US" sz="800" b="0" i="0" u="none" strike="noStrike" dirty="0">
                          <a:solidFill>
                            <a:srgbClr val="000000"/>
                          </a:solidFill>
                          <a:effectLst/>
                          <a:latin typeface="Segoe UI" panose="020B0502040204020203" pitchFamily="34" charset="0"/>
                        </a:rPr>
                        <a:t> checking of Shredder Elevator &amp; all IRC.                               </a:t>
                      </a:r>
                    </a:p>
                    <a:p>
                      <a:pPr algn="l" fontAlgn="ctr">
                        <a:buNone/>
                      </a:pPr>
                      <a:r>
                        <a:rPr lang="en-US" sz="800" b="0" i="0" u="none" strike="noStrike" dirty="0" err="1">
                          <a:solidFill>
                            <a:srgbClr val="000000"/>
                          </a:solidFill>
                          <a:effectLst/>
                          <a:latin typeface="Segoe UI" panose="020B0502040204020203" pitchFamily="34" charset="0"/>
                        </a:rPr>
                        <a:t>B.To</a:t>
                      </a:r>
                      <a:r>
                        <a:rPr lang="en-US" sz="800" b="0" i="0" u="none" strike="noStrike" dirty="0">
                          <a:solidFill>
                            <a:srgbClr val="000000"/>
                          </a:solidFill>
                          <a:effectLst/>
                          <a:latin typeface="Segoe UI" panose="020B0502040204020203" pitchFamily="34" charset="0"/>
                        </a:rPr>
                        <a:t> be replacement of one bend </a:t>
                      </a:r>
                      <a:r>
                        <a:rPr lang="en-US" sz="800" b="0" i="0" u="none" strike="noStrike" dirty="0" err="1">
                          <a:solidFill>
                            <a:srgbClr val="000000"/>
                          </a:solidFill>
                          <a:effectLst/>
                          <a:latin typeface="Segoe UI" panose="020B0502040204020203" pitchFamily="34" charset="0"/>
                        </a:rPr>
                        <a:t>rke</a:t>
                      </a:r>
                      <a:r>
                        <a:rPr lang="en-US" sz="800" b="0" i="0" u="none" strike="noStrike" dirty="0">
                          <a:solidFill>
                            <a:srgbClr val="000000"/>
                          </a:solidFill>
                          <a:effectLst/>
                          <a:latin typeface="Segoe UI" panose="020B0502040204020203" pitchFamily="34" charset="0"/>
                        </a:rPr>
                        <a:t> of IRC 2.                                       </a:t>
                      </a:r>
                    </a:p>
                    <a:p>
                      <a:pPr algn="l" fontAlgn="ctr">
                        <a:buNone/>
                      </a:pPr>
                      <a:r>
                        <a:rPr lang="en-US" sz="800" b="0" i="0" u="none" strike="noStrike" dirty="0" err="1">
                          <a:solidFill>
                            <a:srgbClr val="000000"/>
                          </a:solidFill>
                          <a:effectLst/>
                          <a:latin typeface="Segoe UI" panose="020B0502040204020203" pitchFamily="34" charset="0"/>
                        </a:rPr>
                        <a:t>C.To</a:t>
                      </a:r>
                      <a:r>
                        <a:rPr lang="en-US" sz="800" b="0" i="0" u="none" strike="noStrike" dirty="0">
                          <a:solidFill>
                            <a:srgbClr val="000000"/>
                          </a:solidFill>
                          <a:effectLst/>
                          <a:latin typeface="Segoe UI" panose="020B0502040204020203" pitchFamily="34" charset="0"/>
                        </a:rPr>
                        <a:t> be checking /replacement of head &amp; tail sprockets scrapper.</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US" sz="800" b="0" i="0" u="none" strike="noStrike" dirty="0" err="1">
                          <a:solidFill>
                            <a:srgbClr val="000000"/>
                          </a:solidFill>
                          <a:effectLst/>
                          <a:latin typeface="Segoe UI" panose="020B0502040204020203" pitchFamily="34" charset="0"/>
                        </a:rPr>
                        <a:t>Chottey,Ramparvesh,Sher</a:t>
                      </a:r>
                      <a:r>
                        <a:rPr lang="en-US" sz="800" b="0" i="0" u="none" strike="noStrike" dirty="0">
                          <a:solidFill>
                            <a:srgbClr val="000000"/>
                          </a:solidFill>
                          <a:effectLst/>
                          <a:latin typeface="Segoe UI" panose="020B0502040204020203" pitchFamily="34" charset="0"/>
                        </a:rPr>
                        <a:t> Singh Welder</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800" b="0" i="0" u="none" strike="noStrike">
                          <a:solidFill>
                            <a:srgbClr val="000000"/>
                          </a:solidFill>
                          <a:effectLst/>
                          <a:latin typeface="Segoe UI" panose="020B0502040204020203" pitchFamily="34" charset="0"/>
                        </a:rPr>
                        <a:t>tooltackles etc</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dirty="0">
                          <a:solidFill>
                            <a:srgbClr val="000000"/>
                          </a:solidFill>
                          <a:effectLst/>
                          <a:latin typeface="Segoe UI" panose="020B0502040204020203" pitchFamily="34" charset="0"/>
                        </a:rPr>
                        <a:t>3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buNone/>
                      </a:pPr>
                      <a:r>
                        <a:rPr lang="en-IN" sz="800" b="0" i="0" u="none" strike="noStrike">
                          <a:solidFill>
                            <a:srgbClr val="000000"/>
                          </a:solidFill>
                          <a:effectLst/>
                          <a:latin typeface="Segoe UI" panose="020B0502040204020203" pitchFamily="34" charset="0"/>
                        </a:rPr>
                        <a:t>Faizan</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extLst>
                  <a:ext uri="{0D108BD9-81ED-4DB2-BD59-A6C34878D82A}">
                    <a16:rowId xmlns:a16="http://schemas.microsoft.com/office/drawing/2014/main" val="1837193320"/>
                  </a:ext>
                </a:extLst>
              </a:tr>
              <a:tr h="129089">
                <a:tc>
                  <a:txBody>
                    <a:bodyPr/>
                    <a:lstStyle/>
                    <a:p>
                      <a:pPr algn="ctr" fontAlgn="ctr">
                        <a:buNone/>
                      </a:pPr>
                      <a:r>
                        <a:rPr lang="en-IN" sz="800" b="0" i="0" u="none" strike="noStrike">
                          <a:solidFill>
                            <a:srgbClr val="000000"/>
                          </a:solidFill>
                          <a:effectLst/>
                          <a:latin typeface="Segoe UI" panose="020B0502040204020203" pitchFamily="34" charset="0"/>
                        </a:rPr>
                        <a:t>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Segoe UI" panose="020B0502040204020203" pitchFamily="34" charset="0"/>
                        </a:rPr>
                        <a:t>A.To be straight of bend spokes of IRC 1.</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Tharayil Contractor/ Dhananjay Rai</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800" b="0" i="0" u="none" strike="noStrike">
                          <a:solidFill>
                            <a:srgbClr val="000000"/>
                          </a:solidFill>
                          <a:effectLst/>
                          <a:latin typeface="Segoe UI" panose="020B0502040204020203" pitchFamily="34" charset="0"/>
                        </a:rPr>
                        <a:t>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Segoe UI" panose="020B0502040204020203" pitchFamily="34" charset="0"/>
                        </a:rPr>
                        <a:t>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Segoe UI" panose="020B0502040204020203" pitchFamily="34" charset="0"/>
                        </a:rPr>
                        <a:t>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813507571"/>
                  </a:ext>
                </a:extLst>
              </a:tr>
              <a:tr h="256072">
                <a:tc>
                  <a:txBody>
                    <a:bodyPr/>
                    <a:lstStyle/>
                    <a:p>
                      <a:pPr algn="ctr" fontAlgn="ctr">
                        <a:buNone/>
                      </a:pPr>
                      <a:r>
                        <a:rPr lang="en-IN" sz="800" b="0" i="0" u="none" strike="noStrike">
                          <a:solidFill>
                            <a:srgbClr val="000000"/>
                          </a:solidFill>
                          <a:effectLst/>
                          <a:latin typeface="Segoe UI" panose="020B0502040204020203" pitchFamily="34" charset="0"/>
                        </a:rPr>
                        <a:t>4</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dirty="0" err="1">
                          <a:solidFill>
                            <a:srgbClr val="000000"/>
                          </a:solidFill>
                          <a:effectLst/>
                          <a:latin typeface="Segoe UI" panose="020B0502040204020203" pitchFamily="34" charset="0"/>
                        </a:rPr>
                        <a:t>A.Checking</a:t>
                      </a:r>
                      <a:r>
                        <a:rPr lang="en-US" sz="800" b="0" i="0" u="none" strike="noStrike" dirty="0">
                          <a:solidFill>
                            <a:srgbClr val="000000"/>
                          </a:solidFill>
                          <a:effectLst/>
                          <a:latin typeface="Segoe UI" panose="020B0502040204020203" pitchFamily="34" charset="0"/>
                        </a:rPr>
                        <a:t> &amp; gland packing filling of all pumps &amp; valves </a:t>
                      </a:r>
                      <a:r>
                        <a:rPr lang="en-US" sz="800" b="0" i="0" u="none" strike="noStrike" dirty="0" err="1">
                          <a:solidFill>
                            <a:srgbClr val="000000"/>
                          </a:solidFill>
                          <a:effectLst/>
                          <a:latin typeface="Segoe UI" panose="020B0502040204020203" pitchFamily="34" charset="0"/>
                        </a:rPr>
                        <a:t>throughly</a:t>
                      </a:r>
                      <a:r>
                        <a:rPr lang="en-US" sz="800" b="0" i="0" u="none" strike="noStrike" dirty="0">
                          <a:solidFill>
                            <a:srgbClr val="000000"/>
                          </a:solidFill>
                          <a:effectLst/>
                          <a:latin typeface="Segoe UI" panose="020B0502040204020203" pitchFamily="34" charset="0"/>
                        </a:rPr>
                        <a:t>.(</a:t>
                      </a:r>
                      <a:r>
                        <a:rPr lang="en-US" sz="800" b="0" i="0" u="none" strike="noStrike" dirty="0" err="1">
                          <a:solidFill>
                            <a:srgbClr val="000000"/>
                          </a:solidFill>
                          <a:effectLst/>
                          <a:latin typeface="Segoe UI" panose="020B0502040204020203" pitchFamily="34" charset="0"/>
                        </a:rPr>
                        <a:t>Sply</a:t>
                      </a:r>
                      <a:r>
                        <a:rPr lang="en-US" sz="800" b="0" i="0" u="none" strike="noStrike" dirty="0">
                          <a:solidFill>
                            <a:srgbClr val="000000"/>
                          </a:solidFill>
                          <a:effectLst/>
                          <a:latin typeface="Segoe UI" panose="020B0502040204020203" pitchFamily="34" charset="0"/>
                        </a:rPr>
                        <a:t> Hot Water Pump &amp; Valve)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Karamchand,Premkant(Pump Attd)</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800" b="0" i="0" u="none" strike="noStrike">
                          <a:solidFill>
                            <a:srgbClr val="000000"/>
                          </a:solidFill>
                          <a:effectLst/>
                          <a:latin typeface="Segoe UI" panose="020B0502040204020203" pitchFamily="34" charset="0"/>
                        </a:rPr>
                        <a:t>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dirty="0">
                          <a:solidFill>
                            <a:srgbClr val="000000"/>
                          </a:solidFill>
                          <a:effectLst/>
                          <a:latin typeface="Segoe UI" panose="020B0502040204020203" pitchFamily="34" charset="0"/>
                        </a:rPr>
                        <a:t>3hrs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03375377"/>
                  </a:ext>
                </a:extLst>
              </a:tr>
              <a:tr h="256072">
                <a:tc>
                  <a:txBody>
                    <a:bodyPr/>
                    <a:lstStyle/>
                    <a:p>
                      <a:pPr algn="ctr" fontAlgn="ctr">
                        <a:buNone/>
                      </a:pPr>
                      <a:r>
                        <a:rPr lang="en-IN" sz="800" b="0" i="0" u="none" strike="noStrike">
                          <a:solidFill>
                            <a:srgbClr val="000000"/>
                          </a:solidFill>
                          <a:effectLst/>
                          <a:latin typeface="Segoe UI" panose="020B0502040204020203" pitchFamily="34" charset="0"/>
                        </a:rPr>
                        <a:t>5</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228600" indent="-228600" algn="l" fontAlgn="ctr">
                        <a:buAutoNum type="alphaUcPeriod"/>
                      </a:pPr>
                      <a:r>
                        <a:rPr lang="en-US" sz="800" b="0" i="0" u="none" strike="noStrike" dirty="0">
                          <a:solidFill>
                            <a:srgbClr val="000000"/>
                          </a:solidFill>
                          <a:effectLst/>
                          <a:latin typeface="Segoe UI" panose="020B0502040204020203" pitchFamily="34" charset="0"/>
                        </a:rPr>
                        <a:t>To be checking of Mill No 2 </a:t>
                      </a:r>
                      <a:r>
                        <a:rPr lang="en-US" sz="800" b="0" i="0" u="none" strike="noStrike" dirty="0" err="1">
                          <a:solidFill>
                            <a:srgbClr val="000000"/>
                          </a:solidFill>
                          <a:effectLst/>
                          <a:latin typeface="Segoe UI" panose="020B0502040204020203" pitchFamily="34" charset="0"/>
                        </a:rPr>
                        <a:t>T.Gear</a:t>
                      </a:r>
                      <a:r>
                        <a:rPr lang="en-US" sz="800" b="0" i="0" u="none" strike="noStrike" dirty="0">
                          <a:solidFill>
                            <a:srgbClr val="000000"/>
                          </a:solidFill>
                          <a:effectLst/>
                          <a:latin typeface="Segoe UI" panose="020B0502040204020203" pitchFamily="34" charset="0"/>
                        </a:rPr>
                        <a:t> out put </a:t>
                      </a:r>
                      <a:r>
                        <a:rPr lang="en-US" sz="800" b="0" i="0" u="none" strike="noStrike" dirty="0" err="1">
                          <a:solidFill>
                            <a:srgbClr val="000000"/>
                          </a:solidFill>
                          <a:effectLst/>
                          <a:latin typeface="Segoe UI" panose="020B0502040204020203" pitchFamily="34" charset="0"/>
                        </a:rPr>
                        <a:t>brg</a:t>
                      </a:r>
                      <a:r>
                        <a:rPr lang="en-US" sz="800" b="0" i="0" u="none" strike="noStrike" dirty="0">
                          <a:solidFill>
                            <a:srgbClr val="000000"/>
                          </a:solidFill>
                          <a:effectLst/>
                          <a:latin typeface="Segoe UI" panose="020B0502040204020203" pitchFamily="34" charset="0"/>
                        </a:rPr>
                        <a:t>.                                                    </a:t>
                      </a:r>
                    </a:p>
                    <a:p>
                      <a:pPr marL="228600" indent="-228600" algn="l" fontAlgn="ctr">
                        <a:buAutoNum type="alphaUcPeriod"/>
                      </a:pPr>
                      <a:r>
                        <a:rPr lang="en-US" sz="800" b="0" i="0" u="none" strike="noStrike" dirty="0">
                          <a:solidFill>
                            <a:srgbClr val="000000"/>
                          </a:solidFill>
                          <a:effectLst/>
                          <a:latin typeface="Segoe UI" panose="020B0502040204020203" pitchFamily="34" charset="0"/>
                        </a:rPr>
                        <a:t>B. </a:t>
                      </a:r>
                      <a:r>
                        <a:rPr lang="en-US" sz="800" b="0" i="0" u="none" strike="noStrike" dirty="0" err="1">
                          <a:solidFill>
                            <a:srgbClr val="000000"/>
                          </a:solidFill>
                          <a:effectLst/>
                          <a:latin typeface="Segoe UI" panose="020B0502040204020203" pitchFamily="34" charset="0"/>
                        </a:rPr>
                        <a:t>Gen.Checking</a:t>
                      </a:r>
                      <a:r>
                        <a:rPr lang="en-US" sz="800" b="0" i="0" u="none" strike="noStrike" dirty="0">
                          <a:solidFill>
                            <a:srgbClr val="000000"/>
                          </a:solidFill>
                          <a:effectLst/>
                          <a:latin typeface="Segoe UI" panose="020B0502040204020203" pitchFamily="34" charset="0"/>
                        </a:rPr>
                        <a:t> of all Mill transmission gear.</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800" b="0" i="0" u="none" strike="noStrike">
                          <a:solidFill>
                            <a:srgbClr val="000000"/>
                          </a:solidFill>
                          <a:effectLst/>
                          <a:latin typeface="Segoe UI" panose="020B0502040204020203" pitchFamily="34" charset="0"/>
                        </a:rPr>
                        <a:t>Gurmeet,Mohit, Sunil Pd for EOT</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800" b="0" i="0" u="none" strike="noStrike">
                          <a:solidFill>
                            <a:srgbClr val="000000"/>
                          </a:solidFill>
                          <a:effectLst/>
                          <a:latin typeface="Segoe UI" panose="020B0502040204020203" pitchFamily="34" charset="0"/>
                        </a:rPr>
                        <a:t>Grinder etc</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dirty="0">
                          <a:solidFill>
                            <a:srgbClr val="000000"/>
                          </a:solidFill>
                          <a:effectLst/>
                          <a:latin typeface="Segoe UI" panose="020B0502040204020203" pitchFamily="34" charset="0"/>
                        </a:rPr>
                        <a:t>3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buNone/>
                      </a:pPr>
                      <a:r>
                        <a:rPr lang="en-IN" sz="800" b="0" i="0" u="none" strike="noStrike">
                          <a:solidFill>
                            <a:srgbClr val="000000"/>
                          </a:solidFill>
                          <a:effectLst/>
                          <a:latin typeface="Segoe UI" panose="020B0502040204020203" pitchFamily="34" charset="0"/>
                        </a:rPr>
                        <a:t>Dinesh Kushwah</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4228426191"/>
                  </a:ext>
                </a:extLst>
              </a:tr>
              <a:tr h="764068">
                <a:tc rowSpan="2">
                  <a:txBody>
                    <a:bodyPr/>
                    <a:lstStyle/>
                    <a:p>
                      <a:pPr algn="ctr" fontAlgn="ctr">
                        <a:buNone/>
                      </a:pPr>
                      <a:r>
                        <a:rPr lang="en-IN" sz="800" b="0" i="0" u="none" strike="noStrike">
                          <a:solidFill>
                            <a:srgbClr val="000000"/>
                          </a:solidFill>
                          <a:effectLst/>
                          <a:latin typeface="Segoe UI" panose="020B0502040204020203" pitchFamily="34" charset="0"/>
                        </a:rPr>
                        <a:t>6</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dirty="0" err="1">
                          <a:solidFill>
                            <a:srgbClr val="FF0000"/>
                          </a:solidFill>
                          <a:effectLst/>
                          <a:latin typeface="Segoe UI" panose="020B0502040204020203" pitchFamily="34" charset="0"/>
                        </a:rPr>
                        <a:t>A.To</a:t>
                      </a:r>
                      <a:r>
                        <a:rPr lang="en-IN" sz="800" b="0" i="0" u="none" strike="noStrike" dirty="0">
                          <a:solidFill>
                            <a:srgbClr val="FF0000"/>
                          </a:solidFill>
                          <a:effectLst/>
                          <a:latin typeface="Segoe UI" panose="020B0502040204020203" pitchFamily="34" charset="0"/>
                        </a:rPr>
                        <a:t> be check /replacement  top roller scrapper of Mill No 1.</a:t>
                      </a:r>
                      <a:r>
                        <a:rPr lang="en-IN" sz="800" b="0" i="0" u="none" strike="noStrike" dirty="0">
                          <a:solidFill>
                            <a:srgbClr val="000000"/>
                          </a:solidFill>
                          <a:effectLst/>
                          <a:latin typeface="Segoe UI" panose="020B0502040204020203" pitchFamily="34" charset="0"/>
                        </a:rPr>
                        <a:t> </a:t>
                      </a:r>
                      <a:r>
                        <a:rPr lang="en-IN" sz="800" b="0" i="0" u="none" strike="noStrike" dirty="0" err="1">
                          <a:solidFill>
                            <a:srgbClr val="000000"/>
                          </a:solidFill>
                          <a:effectLst/>
                          <a:latin typeface="Segoe UI" panose="020B0502040204020203" pitchFamily="34" charset="0"/>
                        </a:rPr>
                        <a:t>B.Routine</a:t>
                      </a:r>
                      <a:r>
                        <a:rPr lang="en-IN" sz="800" b="0" i="0" u="none" strike="noStrike" dirty="0">
                          <a:solidFill>
                            <a:srgbClr val="000000"/>
                          </a:solidFill>
                          <a:effectLst/>
                          <a:latin typeface="Segoe UI" panose="020B0502040204020203" pitchFamily="34" charset="0"/>
                        </a:rPr>
                        <a:t> checking of Mill 0,1,2 ,TUFR Scrapers gap of </a:t>
                      </a:r>
                      <a:r>
                        <a:rPr lang="en-IN" sz="800" b="0" i="0" u="none" strike="noStrike" dirty="0" err="1">
                          <a:solidFill>
                            <a:srgbClr val="000000"/>
                          </a:solidFill>
                          <a:effectLst/>
                          <a:latin typeface="Segoe UI" panose="020B0502040204020203" pitchFamily="34" charset="0"/>
                        </a:rPr>
                        <a:t>Mill,trash</a:t>
                      </a:r>
                      <a:r>
                        <a:rPr lang="en-IN" sz="800" b="0" i="0" u="none" strike="noStrike" dirty="0">
                          <a:solidFill>
                            <a:srgbClr val="000000"/>
                          </a:solidFill>
                          <a:effectLst/>
                          <a:latin typeface="Segoe UI" panose="020B0502040204020203" pitchFamily="34" charset="0"/>
                        </a:rPr>
                        <a:t> </a:t>
                      </a:r>
                      <a:r>
                        <a:rPr lang="en-IN" sz="800" b="0" i="0" u="none" strike="noStrike" dirty="0" err="1">
                          <a:solidFill>
                            <a:srgbClr val="000000"/>
                          </a:solidFill>
                          <a:effectLst/>
                          <a:latin typeface="Segoe UI" panose="020B0502040204020203" pitchFamily="34" charset="0"/>
                        </a:rPr>
                        <a:t>plate,scrapper</a:t>
                      </a:r>
                      <a:r>
                        <a:rPr lang="en-IN" sz="800" b="0" i="0" u="none" strike="noStrike" dirty="0">
                          <a:solidFill>
                            <a:srgbClr val="000000"/>
                          </a:solidFill>
                          <a:effectLst/>
                          <a:latin typeface="Segoe UI" panose="020B0502040204020203" pitchFamily="34" charset="0"/>
                        </a:rPr>
                        <a:t> end teeth cutting,&amp; </a:t>
                      </a:r>
                      <a:r>
                        <a:rPr lang="en-IN" sz="800" b="0" i="0" u="none" strike="noStrike" dirty="0" err="1">
                          <a:solidFill>
                            <a:srgbClr val="000000"/>
                          </a:solidFill>
                          <a:effectLst/>
                          <a:latin typeface="Segoe UI" panose="020B0502040204020203" pitchFamily="34" charset="0"/>
                        </a:rPr>
                        <a:t>meschart</a:t>
                      </a:r>
                      <a:r>
                        <a:rPr lang="en-IN" sz="800" b="0" i="0" u="none" strike="noStrike" dirty="0">
                          <a:solidFill>
                            <a:srgbClr val="000000"/>
                          </a:solidFill>
                          <a:effectLst/>
                          <a:latin typeface="Segoe UI" panose="020B0502040204020203" pitchFamily="34" charset="0"/>
                        </a:rPr>
                        <a:t> knives </a:t>
                      </a:r>
                      <a:r>
                        <a:rPr lang="en-IN" sz="800" b="0" i="0" u="none" strike="noStrike" dirty="0" err="1">
                          <a:solidFill>
                            <a:srgbClr val="000000"/>
                          </a:solidFill>
                          <a:effectLst/>
                          <a:latin typeface="Segoe UI" panose="020B0502040204020203" pitchFamily="34" charset="0"/>
                        </a:rPr>
                        <a:t>incl</a:t>
                      </a:r>
                      <a:r>
                        <a:rPr lang="en-IN" sz="800" b="0" i="0" u="none" strike="noStrike" dirty="0">
                          <a:solidFill>
                            <a:srgbClr val="000000"/>
                          </a:solidFill>
                          <a:effectLst/>
                          <a:latin typeface="Segoe UI" panose="020B0502040204020203" pitchFamily="34" charset="0"/>
                        </a:rPr>
                        <a:t> transmission gearing bolt and Specially All Nose Plate gap.             </a:t>
                      </a:r>
                      <a:br>
                        <a:rPr lang="en-IN" sz="800" b="0" i="0" u="none" strike="noStrike" dirty="0">
                          <a:solidFill>
                            <a:srgbClr val="000000"/>
                          </a:solidFill>
                          <a:effectLst/>
                          <a:latin typeface="Segoe UI" panose="020B0502040204020203" pitchFamily="34" charset="0"/>
                        </a:rPr>
                      </a:br>
                      <a:r>
                        <a:rPr lang="en-IN" sz="800" b="0" i="0" u="none" strike="noStrike" dirty="0" err="1">
                          <a:solidFill>
                            <a:srgbClr val="FF0000"/>
                          </a:solidFill>
                          <a:effectLst/>
                          <a:latin typeface="Segoe UI" panose="020B0502040204020203" pitchFamily="34" charset="0"/>
                        </a:rPr>
                        <a:t>C.To</a:t>
                      </a:r>
                      <a:r>
                        <a:rPr lang="en-IN" sz="800" b="0" i="0" u="none" strike="noStrike" dirty="0">
                          <a:solidFill>
                            <a:srgbClr val="FF0000"/>
                          </a:solidFill>
                          <a:effectLst/>
                          <a:latin typeface="Segoe UI" panose="020B0502040204020203" pitchFamily="34" charset="0"/>
                        </a:rPr>
                        <a:t> be </a:t>
                      </a:r>
                      <a:r>
                        <a:rPr lang="en-IN" sz="800" b="0" i="0" u="none" strike="noStrike" dirty="0" err="1">
                          <a:solidFill>
                            <a:srgbClr val="FF0000"/>
                          </a:solidFill>
                          <a:effectLst/>
                          <a:latin typeface="Segoe UI" panose="020B0502040204020203" pitchFamily="34" charset="0"/>
                        </a:rPr>
                        <a:t>throughly</a:t>
                      </a:r>
                      <a:r>
                        <a:rPr lang="en-IN" sz="800" b="0" i="0" u="none" strike="noStrike" dirty="0">
                          <a:solidFill>
                            <a:srgbClr val="FF0000"/>
                          </a:solidFill>
                          <a:effectLst/>
                          <a:latin typeface="Segoe UI" panose="020B0502040204020203" pitchFamily="34" charset="0"/>
                        </a:rPr>
                        <a:t> checking &amp; fitting of 2 bolts of TUFR Roller </a:t>
                      </a:r>
                      <a:r>
                        <a:rPr lang="en-IN" sz="800" b="0" i="0" u="none" strike="noStrike" dirty="0" err="1">
                          <a:solidFill>
                            <a:srgbClr val="FF0000"/>
                          </a:solidFill>
                          <a:effectLst/>
                          <a:latin typeface="Segoe UI" panose="020B0502040204020203" pitchFamily="34" charset="0"/>
                        </a:rPr>
                        <a:t>bearin</a:t>
                      </a:r>
                      <a:r>
                        <a:rPr lang="en-IN" sz="800" b="0" i="0" u="none" strike="noStrike" dirty="0">
                          <a:solidFill>
                            <a:srgbClr val="FF0000"/>
                          </a:solidFill>
                          <a:effectLst/>
                          <a:latin typeface="Segoe UI" panose="020B0502040204020203" pitchFamily="34" charset="0"/>
                        </a:rPr>
                        <a:t> block &amp; checking of TUFR scraper gap of Mill no 2.                                                                  </a:t>
                      </a:r>
                    </a:p>
                    <a:p>
                      <a:pPr algn="l" fontAlgn="ctr">
                        <a:buNone/>
                      </a:pPr>
                      <a:r>
                        <a:rPr lang="en-IN" sz="800" b="0" i="0" u="none" strike="noStrike" dirty="0">
                          <a:solidFill>
                            <a:srgbClr val="FF0000"/>
                          </a:solidFill>
                          <a:effectLst/>
                          <a:latin typeface="Segoe UI" panose="020B0502040204020203" pitchFamily="34" charset="0"/>
                        </a:rPr>
                        <a:t> </a:t>
                      </a:r>
                      <a:r>
                        <a:rPr lang="en-IN" sz="800" b="0" i="0" u="none" strike="noStrike" dirty="0" err="1">
                          <a:solidFill>
                            <a:srgbClr val="FF0000"/>
                          </a:solidFill>
                          <a:effectLst/>
                          <a:latin typeface="Segoe UI" panose="020B0502040204020203" pitchFamily="34" charset="0"/>
                        </a:rPr>
                        <a:t>D.To</a:t>
                      </a:r>
                      <a:r>
                        <a:rPr lang="en-IN" sz="800" b="0" i="0" u="none" strike="noStrike" dirty="0">
                          <a:solidFill>
                            <a:srgbClr val="FF0000"/>
                          </a:solidFill>
                          <a:effectLst/>
                          <a:latin typeface="Segoe UI" panose="020B0502040204020203" pitchFamily="34" charset="0"/>
                        </a:rPr>
                        <a:t> be </a:t>
                      </a:r>
                      <a:r>
                        <a:rPr lang="en-IN" sz="800" b="0" i="0" u="none" strike="noStrike" dirty="0" err="1">
                          <a:solidFill>
                            <a:srgbClr val="FF0000"/>
                          </a:solidFill>
                          <a:effectLst/>
                          <a:latin typeface="Segoe UI" panose="020B0502040204020203" pitchFamily="34" charset="0"/>
                        </a:rPr>
                        <a:t>tightning</a:t>
                      </a:r>
                      <a:r>
                        <a:rPr lang="en-IN" sz="800" b="0" i="0" u="none" strike="noStrike" dirty="0">
                          <a:solidFill>
                            <a:srgbClr val="FF0000"/>
                          </a:solidFill>
                          <a:effectLst/>
                          <a:latin typeface="Segoe UI" panose="020B0502040204020203" pitchFamily="34" charset="0"/>
                        </a:rPr>
                        <a:t> of RLD scrapper of zero mill.</a:t>
                      </a:r>
                      <a:endParaRPr lang="en-IN" sz="800" b="0" i="0" u="none" strike="noStrike" dirty="0">
                        <a:solidFill>
                          <a:srgbClr val="000000"/>
                        </a:solidFill>
                        <a:effectLst/>
                        <a:latin typeface="Segoe UI" panose="020B0502040204020203" pitchFamily="34" charset="0"/>
                      </a:endParaRP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Nekram, Ramashish,Manoj welder,Dhanajay Rai foreman,Rajkumar, Balister,Rampal.</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Segoe UI" panose="020B0502040204020203" pitchFamily="34" charset="0"/>
                        </a:rPr>
                        <a:t>Hard facing &amp; ss electrode,meschart  knives.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dirty="0">
                          <a:solidFill>
                            <a:srgbClr val="000000"/>
                          </a:solidFill>
                          <a:effectLst/>
                          <a:latin typeface="Segoe UI" panose="020B0502040204020203" pitchFamily="34" charset="0"/>
                        </a:rPr>
                        <a:t>4-5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924031219"/>
                  </a:ext>
                </a:extLst>
              </a:tr>
              <a:tr h="158361">
                <a:tc vMerge="1">
                  <a:txBody>
                    <a:bodyPr/>
                    <a:lstStyle/>
                    <a:p>
                      <a:endParaRPr lang="en-IN"/>
                    </a:p>
                  </a:txBody>
                  <a:tcPr/>
                </a:tc>
                <a:tc>
                  <a:txBody>
                    <a:bodyPr/>
                    <a:lstStyle/>
                    <a:p>
                      <a:pPr algn="l" fontAlgn="ctr">
                        <a:buNone/>
                      </a:pPr>
                      <a:r>
                        <a:rPr lang="en-US" sz="800" b="0" i="0" u="none" strike="noStrike">
                          <a:solidFill>
                            <a:srgbClr val="000000"/>
                          </a:solidFill>
                          <a:effectLst/>
                          <a:latin typeface="Segoe UI" panose="020B0502040204020203" pitchFamily="34" charset="0"/>
                        </a:rPr>
                        <a:t>E.To be checking Nose plate gap of Mill 1&amp;2.(First priority)</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800" b="0" i="0" u="none" strike="noStrike">
                          <a:solidFill>
                            <a:srgbClr val="000000"/>
                          </a:solidFill>
                          <a:effectLst/>
                          <a:latin typeface="Segoe UI" panose="020B0502040204020203" pitchFamily="34" charset="0"/>
                        </a:rPr>
                        <a:t>do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buNone/>
                      </a:pPr>
                      <a:r>
                        <a:rPr lang="en-IN" sz="800" b="0" i="0" u="none" strike="noStrike">
                          <a:solidFill>
                            <a:srgbClr val="000000"/>
                          </a:solidFill>
                          <a:effectLst/>
                          <a:latin typeface="Segoe UI" panose="020B0502040204020203" pitchFamily="34" charset="0"/>
                        </a:rPr>
                        <a:t>do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800" b="0" i="0" u="none" strike="noStrike">
                          <a:solidFill>
                            <a:srgbClr val="000000"/>
                          </a:solidFill>
                          <a:effectLst/>
                          <a:latin typeface="Segoe UI" panose="020B0502040204020203" pitchFamily="34" charset="0"/>
                        </a:rPr>
                        <a:t>do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800" b="0" i="0" u="none" strike="noStrike" dirty="0">
                          <a:solidFill>
                            <a:srgbClr val="000000"/>
                          </a:solidFill>
                          <a:effectLst/>
                          <a:latin typeface="Segoe UI" panose="020B0502040204020203" pitchFamily="34" charset="0"/>
                        </a:rPr>
                        <a:t>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buNone/>
                      </a:pPr>
                      <a:r>
                        <a:rPr lang="en-IN" sz="800" b="0" i="0" u="none" strike="noStrike">
                          <a:solidFill>
                            <a:srgbClr val="000000"/>
                          </a:solidFill>
                          <a:effectLst/>
                          <a:latin typeface="Segoe UI" panose="020B0502040204020203" pitchFamily="34" charset="0"/>
                        </a:rPr>
                        <a:t>do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IN"/>
                    </a:p>
                  </a:txBody>
                  <a:tcPr/>
                </a:tc>
                <a:extLst>
                  <a:ext uri="{0D108BD9-81ED-4DB2-BD59-A6C34878D82A}">
                    <a16:rowId xmlns:a16="http://schemas.microsoft.com/office/drawing/2014/main" val="414806981"/>
                  </a:ext>
                </a:extLst>
              </a:tr>
              <a:tr h="129089">
                <a:tc>
                  <a:txBody>
                    <a:bodyPr/>
                    <a:lstStyle/>
                    <a:p>
                      <a:pPr algn="ctr" fontAlgn="ctr">
                        <a:buNone/>
                      </a:pPr>
                      <a:r>
                        <a:rPr lang="en-IN" sz="800" b="0" i="0" u="none" strike="noStrike">
                          <a:solidFill>
                            <a:srgbClr val="000000"/>
                          </a:solidFill>
                          <a:effectLst/>
                          <a:latin typeface="Segoe UI" panose="020B0502040204020203" pitchFamily="34" charset="0"/>
                        </a:rPr>
                        <a:t>7</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Segoe UI" panose="020B0502040204020203" pitchFamily="34" charset="0"/>
                        </a:rPr>
                        <a:t>Arcking of Zero &amp; 4th Mill top roller on priority.</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Ramkishore, Ankur &amp; Vijay , Deena</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Azucar 80</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4-5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do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1094451752"/>
                  </a:ext>
                </a:extLst>
              </a:tr>
              <a:tr h="256072">
                <a:tc>
                  <a:txBody>
                    <a:bodyPr/>
                    <a:lstStyle/>
                    <a:p>
                      <a:pPr algn="ctr" fontAlgn="ctr">
                        <a:buNone/>
                      </a:pPr>
                      <a:r>
                        <a:rPr lang="en-IN" sz="800" b="0" i="0" u="none" strike="noStrike">
                          <a:solidFill>
                            <a:srgbClr val="000000"/>
                          </a:solidFill>
                          <a:effectLst/>
                          <a:latin typeface="Segoe UI" panose="020B0502040204020203" pitchFamily="34" charset="0"/>
                        </a:rPr>
                        <a:t>8</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Segoe UI" panose="020B0502040204020203" pitchFamily="34" charset="0"/>
                        </a:rPr>
                        <a:t>a. All Mill Rope Coupling /Meshchart  checking work</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Udesh sharma,Tejpratap, Dhanjay formen</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BOLT &amp; NUT M24,20</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dirty="0">
                          <a:solidFill>
                            <a:srgbClr val="000000"/>
                          </a:solidFill>
                          <a:effectLst/>
                          <a:latin typeface="Segoe UI" panose="020B0502040204020203" pitchFamily="34" charset="0"/>
                        </a:rPr>
                        <a:t>3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Dinesh Kushwah</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3525080701"/>
                  </a:ext>
                </a:extLst>
              </a:tr>
              <a:tr h="319122">
                <a:tc rowSpan="2">
                  <a:txBody>
                    <a:bodyPr/>
                    <a:lstStyle/>
                    <a:p>
                      <a:pPr algn="ctr" fontAlgn="ctr">
                        <a:buNone/>
                      </a:pPr>
                      <a:r>
                        <a:rPr lang="en-IN" sz="800" b="0" i="0" u="none" strike="noStrike">
                          <a:solidFill>
                            <a:srgbClr val="000000"/>
                          </a:solidFill>
                          <a:effectLst/>
                          <a:latin typeface="Segoe UI" panose="020B0502040204020203" pitchFamily="34" charset="0"/>
                        </a:rPr>
                        <a:t>9</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dirty="0" err="1">
                          <a:solidFill>
                            <a:srgbClr val="000000"/>
                          </a:solidFill>
                          <a:effectLst/>
                          <a:latin typeface="Segoe UI" panose="020B0502040204020203" pitchFamily="34" charset="0"/>
                        </a:rPr>
                        <a:t>a.Routine</a:t>
                      </a:r>
                      <a:r>
                        <a:rPr lang="en-US" sz="800" b="0" i="0" u="none" strike="noStrike" dirty="0">
                          <a:solidFill>
                            <a:srgbClr val="000000"/>
                          </a:solidFill>
                          <a:effectLst/>
                          <a:latin typeface="Segoe UI" panose="020B0502040204020203" pitchFamily="34" charset="0"/>
                        </a:rPr>
                        <a:t> checking of 3rd &amp; 4th as 3rd TUFR </a:t>
                      </a:r>
                      <a:r>
                        <a:rPr lang="en-US" sz="800" b="0" i="0" u="none" strike="noStrike" dirty="0" err="1">
                          <a:solidFill>
                            <a:srgbClr val="000000"/>
                          </a:solidFill>
                          <a:effectLst/>
                          <a:latin typeface="Segoe UI" panose="020B0502040204020203" pitchFamily="34" charset="0"/>
                        </a:rPr>
                        <a:t>Scraper,Trash</a:t>
                      </a:r>
                      <a:r>
                        <a:rPr lang="en-US" sz="800" b="0" i="0" u="none" strike="noStrike" dirty="0">
                          <a:solidFill>
                            <a:srgbClr val="000000"/>
                          </a:solidFill>
                          <a:effectLst/>
                          <a:latin typeface="Segoe UI" panose="020B0502040204020203" pitchFamily="34" charset="0"/>
                        </a:rPr>
                        <a:t> </a:t>
                      </a:r>
                      <a:r>
                        <a:rPr lang="en-US" sz="800" b="0" i="0" u="none" strike="noStrike" dirty="0" err="1">
                          <a:solidFill>
                            <a:srgbClr val="000000"/>
                          </a:solidFill>
                          <a:effectLst/>
                          <a:latin typeface="Segoe UI" panose="020B0502040204020203" pitchFamily="34" charset="0"/>
                        </a:rPr>
                        <a:t>plate,scrapper</a:t>
                      </a:r>
                      <a:r>
                        <a:rPr lang="en-US" sz="800" b="0" i="0" u="none" strike="noStrike" dirty="0">
                          <a:solidFill>
                            <a:srgbClr val="000000"/>
                          </a:solidFill>
                          <a:effectLst/>
                          <a:latin typeface="Segoe UI" panose="020B0502040204020203" pitchFamily="34" charset="0"/>
                        </a:rPr>
                        <a:t> side teeth cutting &amp; Nose Plate </a:t>
                      </a:r>
                      <a:r>
                        <a:rPr lang="en-US" sz="800" b="0" i="0" u="none" strike="noStrike" dirty="0" err="1">
                          <a:solidFill>
                            <a:srgbClr val="000000"/>
                          </a:solidFill>
                          <a:effectLst/>
                          <a:latin typeface="Segoe UI" panose="020B0502040204020203" pitchFamily="34" charset="0"/>
                        </a:rPr>
                        <a:t>etc</a:t>
                      </a:r>
                      <a:r>
                        <a:rPr lang="en-US" sz="800" b="0" i="0" u="none" strike="noStrike" dirty="0">
                          <a:solidFill>
                            <a:srgbClr val="000000"/>
                          </a:solidFill>
                          <a:effectLst/>
                          <a:latin typeface="Segoe UI" panose="020B0502040204020203" pitchFamily="34" charset="0"/>
                        </a:rPr>
                        <a:t> .                              </a:t>
                      </a:r>
                    </a:p>
                    <a:p>
                      <a:pPr algn="l" fontAlgn="ctr">
                        <a:buNone/>
                      </a:pPr>
                      <a:r>
                        <a:rPr lang="en-US" sz="800" b="0" i="0" u="none" strike="noStrike" dirty="0" err="1">
                          <a:solidFill>
                            <a:srgbClr val="000000"/>
                          </a:solidFill>
                          <a:effectLst/>
                          <a:latin typeface="Segoe UI" panose="020B0502040204020203" pitchFamily="34" charset="0"/>
                        </a:rPr>
                        <a:t>B.To</a:t>
                      </a:r>
                      <a:r>
                        <a:rPr lang="en-US" sz="800" b="0" i="0" u="none" strike="noStrike" dirty="0">
                          <a:solidFill>
                            <a:srgbClr val="000000"/>
                          </a:solidFill>
                          <a:effectLst/>
                          <a:latin typeface="Segoe UI" panose="020B0502040204020203" pitchFamily="34" charset="0"/>
                        </a:rPr>
                        <a:t> be </a:t>
                      </a:r>
                      <a:r>
                        <a:rPr lang="en-US" sz="800" b="0" i="0" u="none" strike="noStrike" dirty="0" err="1">
                          <a:solidFill>
                            <a:srgbClr val="000000"/>
                          </a:solidFill>
                          <a:effectLst/>
                          <a:latin typeface="Segoe UI" panose="020B0502040204020203" pitchFamily="34" charset="0"/>
                        </a:rPr>
                        <a:t>tightning</a:t>
                      </a:r>
                      <a:r>
                        <a:rPr lang="en-US" sz="800" b="0" i="0" u="none" strike="noStrike" dirty="0">
                          <a:solidFill>
                            <a:srgbClr val="000000"/>
                          </a:solidFill>
                          <a:effectLst/>
                          <a:latin typeface="Segoe UI" panose="020B0502040204020203" pitchFamily="34" charset="0"/>
                        </a:rPr>
                        <a:t> of RLD Scraper of 4th Mill.</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Gajendra, Papu, Manoj Welder</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Electrodes 6006</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dirty="0">
                          <a:solidFill>
                            <a:srgbClr val="000000"/>
                          </a:solidFill>
                          <a:effectLst/>
                          <a:latin typeface="Segoe UI" panose="020B0502040204020203" pitchFamily="34" charset="0"/>
                        </a:rPr>
                        <a:t>3-4Hrs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Dinesh Kushwah</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3126651271"/>
                  </a:ext>
                </a:extLst>
              </a:tr>
              <a:tr h="158361">
                <a:tc vMerge="1">
                  <a:txBody>
                    <a:bodyPr/>
                    <a:lstStyle/>
                    <a:p>
                      <a:endParaRPr lang="en-IN"/>
                    </a:p>
                  </a:txBody>
                  <a:tcPr/>
                </a:tc>
                <a:tc>
                  <a:txBody>
                    <a:bodyPr/>
                    <a:lstStyle/>
                    <a:p>
                      <a:pPr algn="l" fontAlgn="ctr">
                        <a:buNone/>
                      </a:pPr>
                      <a:r>
                        <a:rPr lang="en-US" sz="800" b="0" i="0" u="none" strike="noStrike">
                          <a:solidFill>
                            <a:srgbClr val="000000"/>
                          </a:solidFill>
                          <a:effectLst/>
                          <a:latin typeface="Segoe UI" panose="020B0502040204020203" pitchFamily="34" charset="0"/>
                        </a:rPr>
                        <a:t>c.To be checking Nose plate gap of Mill  No 3(First priority)</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800" b="0" i="0" u="none" strike="noStrike">
                          <a:solidFill>
                            <a:srgbClr val="000000"/>
                          </a:solidFill>
                          <a:effectLst/>
                          <a:latin typeface="Segoe UI" panose="020B0502040204020203" pitchFamily="34" charset="0"/>
                        </a:rPr>
                        <a:t>do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buNone/>
                      </a:pPr>
                      <a:r>
                        <a:rPr lang="en-IN" sz="800" b="0" i="0" u="none" strike="noStrike">
                          <a:solidFill>
                            <a:srgbClr val="000000"/>
                          </a:solidFill>
                          <a:effectLst/>
                          <a:latin typeface="Segoe UI" panose="020B0502040204020203" pitchFamily="34" charset="0"/>
                        </a:rPr>
                        <a:t>do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800" b="0" i="0" u="none" strike="noStrike">
                          <a:solidFill>
                            <a:srgbClr val="000000"/>
                          </a:solidFill>
                          <a:effectLst/>
                          <a:latin typeface="Segoe UI" panose="020B0502040204020203" pitchFamily="34" charset="0"/>
                        </a:rPr>
                        <a:t>do</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800" b="0" i="0" u="none" strike="noStrike" dirty="0">
                          <a:solidFill>
                            <a:srgbClr val="000000"/>
                          </a:solidFill>
                          <a:effectLst/>
                          <a:latin typeface="Segoe UI" panose="020B0502040204020203" pitchFamily="34" charset="0"/>
                        </a:rPr>
                        <a:t>3-4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buNone/>
                      </a:pPr>
                      <a:r>
                        <a:rPr lang="en-IN" sz="800" b="0" i="0" u="none" strike="noStrike">
                          <a:solidFill>
                            <a:srgbClr val="000000"/>
                          </a:solidFill>
                          <a:effectLst/>
                          <a:latin typeface="Segoe UI" panose="020B0502040204020203" pitchFamily="34" charset="0"/>
                        </a:rPr>
                        <a:t>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IN"/>
                    </a:p>
                  </a:txBody>
                  <a:tcPr/>
                </a:tc>
                <a:extLst>
                  <a:ext uri="{0D108BD9-81ED-4DB2-BD59-A6C34878D82A}">
                    <a16:rowId xmlns:a16="http://schemas.microsoft.com/office/drawing/2014/main" val="3705438680"/>
                  </a:ext>
                </a:extLst>
              </a:tr>
              <a:tr h="256072">
                <a:tc>
                  <a:txBody>
                    <a:bodyPr/>
                    <a:lstStyle/>
                    <a:p>
                      <a:pPr algn="ctr" fontAlgn="ctr">
                        <a:buNone/>
                      </a:pPr>
                      <a:r>
                        <a:rPr lang="en-IN" sz="800" b="0" i="0" u="none" strike="noStrike">
                          <a:solidFill>
                            <a:srgbClr val="000000"/>
                          </a:solidFill>
                          <a:effectLst/>
                          <a:latin typeface="Segoe UI" panose="020B0502040204020203" pitchFamily="34" charset="0"/>
                        </a:rPr>
                        <a:t>10</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Segoe UI" panose="020B0502040204020203" pitchFamily="34" charset="0"/>
                        </a:rPr>
                        <a:t>Kicker knives checking,MCC &amp; ACC chain tightning as reqd etc.</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Dharamdev,Dharmendra,Rajkumar pandey,Ramnaresh murli</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Segoe UI" panose="020B0502040204020203" pitchFamily="34" charset="0"/>
                        </a:rPr>
                        <a:t>HT Bolt with nylock nut 24x110</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dirty="0">
                          <a:solidFill>
                            <a:srgbClr val="000000"/>
                          </a:solidFill>
                          <a:effectLst/>
                          <a:latin typeface="Segoe UI" panose="020B0502040204020203" pitchFamily="34" charset="0"/>
                        </a:rPr>
                        <a:t>2-3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Ravi saxsena</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4106200977"/>
                  </a:ext>
                </a:extLst>
              </a:tr>
              <a:tr h="256072">
                <a:tc>
                  <a:txBody>
                    <a:bodyPr/>
                    <a:lstStyle/>
                    <a:p>
                      <a:pPr algn="ctr" fontAlgn="ctr">
                        <a:buNone/>
                      </a:pPr>
                      <a:r>
                        <a:rPr lang="en-IN" sz="800" b="0" i="0" u="none" strike="noStrike">
                          <a:solidFill>
                            <a:srgbClr val="000000"/>
                          </a:solidFill>
                          <a:effectLst/>
                          <a:latin typeface="Segoe UI" panose="020B0502040204020203" pitchFamily="34" charset="0"/>
                        </a:rPr>
                        <a:t>11</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228600" indent="-228600" algn="l" fontAlgn="ctr">
                        <a:buAutoNum type="alphaUcPeriod"/>
                      </a:pPr>
                      <a:r>
                        <a:rPr lang="en-US" sz="800" b="0" i="0" u="none" strike="noStrike" dirty="0">
                          <a:solidFill>
                            <a:srgbClr val="000000"/>
                          </a:solidFill>
                          <a:effectLst/>
                          <a:latin typeface="Segoe UI" panose="020B0502040204020203" pitchFamily="34" charset="0"/>
                        </a:rPr>
                        <a:t>All Mill bearings checking specially M1F,2D&amp;M3F incl leaking.     </a:t>
                      </a:r>
                    </a:p>
                    <a:p>
                      <a:pPr marL="228600" indent="-228600" algn="l" fontAlgn="ctr">
                        <a:buAutoNum type="alphaUcPeriod"/>
                      </a:pPr>
                      <a:r>
                        <a:rPr lang="en-US" sz="800" b="0" i="0" u="none" strike="noStrike" dirty="0" err="1">
                          <a:solidFill>
                            <a:srgbClr val="000000"/>
                          </a:solidFill>
                          <a:effectLst/>
                          <a:latin typeface="Segoe UI" panose="020B0502040204020203" pitchFamily="34" charset="0"/>
                        </a:rPr>
                        <a:t>B.To</a:t>
                      </a:r>
                      <a:r>
                        <a:rPr lang="en-US" sz="800" b="0" i="0" u="none" strike="noStrike" dirty="0">
                          <a:solidFill>
                            <a:srgbClr val="000000"/>
                          </a:solidFill>
                          <a:effectLst/>
                          <a:latin typeface="Segoe UI" panose="020B0502040204020203" pitchFamily="34" charset="0"/>
                        </a:rPr>
                        <a:t> be greasing of input </a:t>
                      </a:r>
                      <a:r>
                        <a:rPr lang="en-US" sz="800" b="0" i="0" u="none" strike="noStrike" dirty="0" err="1">
                          <a:solidFill>
                            <a:srgbClr val="000000"/>
                          </a:solidFill>
                          <a:effectLst/>
                          <a:latin typeface="Segoe UI" panose="020B0502040204020203" pitchFamily="34" charset="0"/>
                        </a:rPr>
                        <a:t>T.Gear</a:t>
                      </a:r>
                      <a:r>
                        <a:rPr lang="en-US" sz="800" b="0" i="0" u="none" strike="noStrike" dirty="0">
                          <a:solidFill>
                            <a:srgbClr val="000000"/>
                          </a:solidFill>
                          <a:effectLst/>
                          <a:latin typeface="Segoe UI" panose="020B0502040204020203" pitchFamily="34" charset="0"/>
                        </a:rPr>
                        <a:t> </a:t>
                      </a:r>
                      <a:r>
                        <a:rPr lang="en-US" sz="800" b="0" i="0" u="none" strike="noStrike" dirty="0" err="1">
                          <a:solidFill>
                            <a:srgbClr val="000000"/>
                          </a:solidFill>
                          <a:effectLst/>
                          <a:latin typeface="Segoe UI" panose="020B0502040204020203" pitchFamily="34" charset="0"/>
                        </a:rPr>
                        <a:t>brg</a:t>
                      </a:r>
                      <a:r>
                        <a:rPr lang="en-US" sz="800" b="0" i="0" u="none" strike="noStrike" dirty="0">
                          <a:solidFill>
                            <a:srgbClr val="000000"/>
                          </a:solidFill>
                          <a:effectLst/>
                          <a:latin typeface="Segoe UI" panose="020B0502040204020203" pitchFamily="34" charset="0"/>
                        </a:rPr>
                        <a:t> and couplings.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Jagdish (oilman) ,Anil (CUO),hari singh labour no.1</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dirty="0">
                          <a:solidFill>
                            <a:srgbClr val="000000"/>
                          </a:solidFill>
                          <a:effectLst/>
                          <a:latin typeface="Segoe UI" panose="020B0502040204020203" pitchFamily="34" charset="0"/>
                        </a:rPr>
                        <a:t>3-4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Dinesh kushwah</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3554167419"/>
                  </a:ext>
                </a:extLst>
              </a:tr>
              <a:tr h="316721">
                <a:tc>
                  <a:txBody>
                    <a:bodyPr/>
                    <a:lstStyle/>
                    <a:p>
                      <a:pPr algn="ctr" fontAlgn="ctr">
                        <a:buNone/>
                      </a:pPr>
                      <a:r>
                        <a:rPr lang="en-IN" sz="800" b="0" i="0" u="none" strike="noStrike">
                          <a:solidFill>
                            <a:srgbClr val="000000"/>
                          </a:solidFill>
                          <a:effectLst/>
                          <a:latin typeface="Segoe UI" panose="020B0502040204020203" pitchFamily="34" charset="0"/>
                        </a:rPr>
                        <a:t>12</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Segoe UI" panose="020B0502040204020203" pitchFamily="34" charset="0"/>
                        </a:rPr>
                        <a:t>A.Rotary screen Washing by Caustik firstly Primery and than both Secondary.                                                                                                      B.To be cleaned nozzles of water washing header of all rotary screen.</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Segoe UI" panose="020B0502040204020203" pitchFamily="34" charset="0"/>
                        </a:rPr>
                        <a:t>Suresh Sharma,Baburam Sajjan &amp; Hari Singh Contractor manpower</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Caustik</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dirty="0">
                          <a:solidFill>
                            <a:srgbClr val="000000"/>
                          </a:solidFill>
                          <a:effectLst/>
                          <a:latin typeface="Segoe UI" panose="020B0502040204020203" pitchFamily="34" charset="0"/>
                        </a:rPr>
                        <a:t>2-3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buNone/>
                      </a:pPr>
                      <a:r>
                        <a:rPr lang="en-IN" sz="800" b="0" i="0" u="none" strike="noStrike">
                          <a:solidFill>
                            <a:srgbClr val="000000"/>
                          </a:solidFill>
                          <a:effectLst/>
                          <a:latin typeface="Segoe UI" panose="020B0502040204020203" pitchFamily="34" charset="0"/>
                        </a:rPr>
                        <a:t>Raviraj Saxsena</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2829729998"/>
                  </a:ext>
                </a:extLst>
              </a:tr>
              <a:tr h="256072">
                <a:tc>
                  <a:txBody>
                    <a:bodyPr/>
                    <a:lstStyle/>
                    <a:p>
                      <a:pPr algn="ctr" fontAlgn="ctr">
                        <a:buNone/>
                      </a:pPr>
                      <a:r>
                        <a:rPr lang="en-IN" sz="800" b="0" i="0" u="none" strike="noStrike">
                          <a:solidFill>
                            <a:srgbClr val="000000"/>
                          </a:solidFill>
                          <a:effectLst/>
                          <a:latin typeface="Segoe UI" panose="020B0502040204020203" pitchFamily="34" charset="0"/>
                        </a:rPr>
                        <a:t>13</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dirty="0" err="1">
                          <a:solidFill>
                            <a:srgbClr val="000000"/>
                          </a:solidFill>
                          <a:effectLst/>
                          <a:latin typeface="Segoe UI" panose="020B0502040204020203" pitchFamily="34" charset="0"/>
                        </a:rPr>
                        <a:t>A.All</a:t>
                      </a:r>
                      <a:r>
                        <a:rPr lang="en-US" sz="800" b="0" i="0" u="none" strike="noStrike" dirty="0">
                          <a:solidFill>
                            <a:srgbClr val="000000"/>
                          </a:solidFill>
                          <a:effectLst/>
                          <a:latin typeface="Segoe UI" panose="020B0502040204020203" pitchFamily="34" charset="0"/>
                        </a:rPr>
                        <a:t> Juice tanks dummy to be open/</a:t>
                      </a:r>
                      <a:r>
                        <a:rPr lang="en-US" sz="800" b="0" i="0" u="none" strike="noStrike" dirty="0" err="1">
                          <a:solidFill>
                            <a:srgbClr val="000000"/>
                          </a:solidFill>
                          <a:effectLst/>
                          <a:latin typeface="Segoe UI" panose="020B0502040204020203" pitchFamily="34" charset="0"/>
                        </a:rPr>
                        <a:t>boxup</a:t>
                      </a:r>
                      <a:r>
                        <a:rPr lang="en-US" sz="800" b="0" i="0" u="none" strike="noStrike" dirty="0">
                          <a:solidFill>
                            <a:srgbClr val="000000"/>
                          </a:solidFill>
                          <a:effectLst/>
                          <a:latin typeface="Segoe UI" panose="020B0502040204020203" pitchFamily="34" charset="0"/>
                        </a:rPr>
                        <a:t> after washing.                 </a:t>
                      </a:r>
                    </a:p>
                    <a:p>
                      <a:pPr algn="l" fontAlgn="ctr">
                        <a:buNone/>
                      </a:pPr>
                      <a:r>
                        <a:rPr lang="en-US" sz="800" b="0" i="0" u="none" strike="noStrike" dirty="0">
                          <a:solidFill>
                            <a:srgbClr val="000000"/>
                          </a:solidFill>
                          <a:effectLst/>
                          <a:latin typeface="Segoe UI" panose="020B0502040204020203" pitchFamily="34" charset="0"/>
                        </a:rPr>
                        <a:t> </a:t>
                      </a:r>
                      <a:r>
                        <a:rPr lang="en-US" sz="800" b="0" i="0" u="none" strike="noStrike" dirty="0" err="1">
                          <a:solidFill>
                            <a:srgbClr val="000000"/>
                          </a:solidFill>
                          <a:effectLst/>
                          <a:latin typeface="Segoe UI" panose="020B0502040204020203" pitchFamily="34" charset="0"/>
                        </a:rPr>
                        <a:t>B.To</a:t>
                      </a:r>
                      <a:r>
                        <a:rPr lang="en-US" sz="800" b="0" i="0" u="none" strike="noStrike" dirty="0">
                          <a:solidFill>
                            <a:srgbClr val="000000"/>
                          </a:solidFill>
                          <a:effectLst/>
                          <a:latin typeface="Segoe UI" panose="020B0502040204020203" pitchFamily="34" charset="0"/>
                        </a:rPr>
                        <a:t> be  flushing of both imbibition header.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Santosh Fitter,Kurendra</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800" b="0" i="0" u="none" strike="noStrike">
                          <a:solidFill>
                            <a:srgbClr val="000000"/>
                          </a:solidFill>
                          <a:effectLst/>
                          <a:latin typeface="Segoe UI" panose="020B0502040204020203" pitchFamily="34" charset="0"/>
                        </a:rPr>
                        <a:t>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dirty="0">
                          <a:solidFill>
                            <a:srgbClr val="000000"/>
                          </a:solidFill>
                          <a:effectLst/>
                          <a:latin typeface="Segoe UI" panose="020B0502040204020203" pitchFamily="34" charset="0"/>
                        </a:rPr>
                        <a:t>3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615015217"/>
                  </a:ext>
                </a:extLst>
              </a:tr>
              <a:tr h="510070">
                <a:tc>
                  <a:txBody>
                    <a:bodyPr/>
                    <a:lstStyle/>
                    <a:p>
                      <a:pPr algn="ctr" fontAlgn="ctr">
                        <a:buNone/>
                      </a:pPr>
                      <a:r>
                        <a:rPr lang="en-IN" sz="800" b="0" i="0" u="none" strike="noStrike">
                          <a:solidFill>
                            <a:srgbClr val="000000"/>
                          </a:solidFill>
                          <a:effectLst/>
                          <a:latin typeface="Segoe UI" panose="020B0502040204020203" pitchFamily="34" charset="0"/>
                        </a:rPr>
                        <a:t>14</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Segoe UI" panose="020B0502040204020203" pitchFamily="34" charset="0"/>
                        </a:rPr>
                        <a:t>MCC slate Wear pad welding work,(to be attend on priority)</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buNone/>
                      </a:pPr>
                      <a:r>
                        <a:rPr lang="en-US" sz="800" b="0" i="0" u="none" strike="noStrike">
                          <a:solidFill>
                            <a:srgbClr val="000000"/>
                          </a:solidFill>
                          <a:effectLst/>
                          <a:latin typeface="Segoe UI" panose="020B0502040204020203" pitchFamily="34" charset="0"/>
                        </a:rPr>
                        <a:t>Shaban,Shersingh,Chandra Prakash(W/S),B/H Cont'sWelder </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buNone/>
                      </a:pPr>
                      <a:r>
                        <a:rPr lang="en-US" sz="800" b="0" i="0" u="none" strike="noStrike">
                          <a:solidFill>
                            <a:srgbClr val="000000"/>
                          </a:solidFill>
                          <a:effectLst/>
                          <a:latin typeface="Segoe UI" panose="020B0502040204020203" pitchFamily="34" charset="0"/>
                        </a:rPr>
                        <a:t>Two Welding Machines(Tharayil),1 Cane Dept,1 W/s &amp; Wear Pads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800" b="0" i="0" u="none" strike="noStrike">
                          <a:solidFill>
                            <a:srgbClr val="000000"/>
                          </a:solidFill>
                          <a:effectLst/>
                          <a:latin typeface="Segoe UI" panose="020B0502040204020203" pitchFamily="34" charset="0"/>
                        </a:rPr>
                        <a:t>Available</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800" b="0" i="0" u="none" strike="noStrike" dirty="0">
                          <a:solidFill>
                            <a:srgbClr val="000000"/>
                          </a:solidFill>
                          <a:effectLst/>
                          <a:latin typeface="Segoe UI" panose="020B0502040204020203" pitchFamily="34" charset="0"/>
                        </a:rPr>
                        <a:t>4 hrs</a:t>
                      </a:r>
                    </a:p>
                  </a:txBody>
                  <a:tcPr marL="1991" marR="1991" marT="1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295356585"/>
                  </a:ext>
                </a:extLst>
              </a:tr>
            </a:tbl>
          </a:graphicData>
        </a:graphic>
      </p:graphicFrame>
    </p:spTree>
    <p:extLst>
      <p:ext uri="{BB962C8B-B14F-4D97-AF65-F5344CB8AC3E}">
        <p14:creationId xmlns:p14="http://schemas.microsoft.com/office/powerpoint/2010/main" val="3439916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1C7525A-C8A4-619A-4ACE-4A0293F27CEA}"/>
              </a:ext>
            </a:extLst>
          </p:cNvPr>
          <p:cNvSpPr>
            <a:spLocks noGrp="1"/>
          </p:cNvSpPr>
          <p:nvPr>
            <p:ph type="body" sz="quarter" idx="11"/>
          </p:nvPr>
        </p:nvSpPr>
        <p:spPr/>
        <p:txBody>
          <a:bodyPr anchor="ctr"/>
          <a:lstStyle/>
          <a:p>
            <a:pPr algn="ctr"/>
            <a:r>
              <a:rPr lang="en-US" sz="5400" b="1"/>
              <a:t>CANE</a:t>
            </a:r>
          </a:p>
        </p:txBody>
      </p:sp>
      <p:pic>
        <p:nvPicPr>
          <p:cNvPr id="14" name="Picture Placeholder 13" descr="A picture containing outdoor, sky, grass, plant&#10;&#10;Description automatically generated">
            <a:extLst>
              <a:ext uri="{FF2B5EF4-FFF2-40B4-BE49-F238E27FC236}">
                <a16:creationId xmlns:a16="http://schemas.microsoft.com/office/drawing/2014/main" id="{32DE7C71-3CD3-110A-4BAA-49AFCD23A3E3}"/>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23858" r="23858"/>
          <a:stretch/>
        </p:blipFill>
        <p:spPr>
          <a:xfrm>
            <a:off x="0" y="0"/>
            <a:ext cx="5378450" cy="6858000"/>
          </a:xfrm>
          <a:prstGeom prst="rect">
            <a:avLst/>
          </a:prstGeom>
        </p:spPr>
      </p:pic>
    </p:spTree>
    <p:extLst>
      <p:ext uri="{BB962C8B-B14F-4D97-AF65-F5344CB8AC3E}">
        <p14:creationId xmlns:p14="http://schemas.microsoft.com/office/powerpoint/2010/main" val="179385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D6C7D-DA14-E267-E643-F1692A5FB17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42D6DE-9C25-4A00-39B1-E1824012E888}"/>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60</a:t>
            </a:fld>
            <a:endParaRPr lang="en-US" dirty="0"/>
          </a:p>
        </p:txBody>
      </p:sp>
      <p:sp>
        <p:nvSpPr>
          <p:cNvPr id="3" name="TextBox 4">
            <a:extLst>
              <a:ext uri="{FF2B5EF4-FFF2-40B4-BE49-F238E27FC236}">
                <a16:creationId xmlns:a16="http://schemas.microsoft.com/office/drawing/2014/main" id="{90E80ADC-6471-AAD9-14C3-79291B2D6FD4}"/>
              </a:ext>
            </a:extLst>
          </p:cNvPr>
          <p:cNvSpPr txBox="1">
            <a:spLocks noChangeArrowheads="1"/>
          </p:cNvSpPr>
          <p:nvPr/>
        </p:nvSpPr>
        <p:spPr bwMode="auto">
          <a:xfrm>
            <a:off x="2433851" y="295255"/>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General Cleaning Major Jobs</a:t>
            </a:r>
            <a:endParaRPr lang="en-IN" dirty="0"/>
          </a:p>
        </p:txBody>
      </p:sp>
      <p:sp>
        <p:nvSpPr>
          <p:cNvPr id="7" name="AutoShape 4">
            <a:extLst>
              <a:ext uri="{FF2B5EF4-FFF2-40B4-BE49-F238E27FC236}">
                <a16:creationId xmlns:a16="http://schemas.microsoft.com/office/drawing/2014/main" id="{0B9318A8-A804-B7EC-7C08-AEB75754DC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6" name="Table 5">
            <a:extLst>
              <a:ext uri="{FF2B5EF4-FFF2-40B4-BE49-F238E27FC236}">
                <a16:creationId xmlns:a16="http://schemas.microsoft.com/office/drawing/2014/main" id="{721FDF68-BB88-2E78-6AAF-AF5F8040F0F1}"/>
              </a:ext>
            </a:extLst>
          </p:cNvPr>
          <p:cNvGraphicFramePr>
            <a:graphicFrameLocks noGrp="1"/>
          </p:cNvGraphicFramePr>
          <p:nvPr/>
        </p:nvGraphicFramePr>
        <p:xfrm>
          <a:off x="1143000" y="1600200"/>
          <a:ext cx="9906000" cy="3879789"/>
        </p:xfrm>
        <a:graphic>
          <a:graphicData uri="http://schemas.openxmlformats.org/drawingml/2006/table">
            <a:tbl>
              <a:tblPr/>
              <a:tblGrid>
                <a:gridCol w="914400">
                  <a:extLst>
                    <a:ext uri="{9D8B030D-6E8A-4147-A177-3AD203B41FA5}">
                      <a16:colId xmlns:a16="http://schemas.microsoft.com/office/drawing/2014/main" val="475779839"/>
                    </a:ext>
                  </a:extLst>
                </a:gridCol>
                <a:gridCol w="8991600">
                  <a:extLst>
                    <a:ext uri="{9D8B030D-6E8A-4147-A177-3AD203B41FA5}">
                      <a16:colId xmlns:a16="http://schemas.microsoft.com/office/drawing/2014/main" val="706519613"/>
                    </a:ext>
                  </a:extLst>
                </a:gridCol>
              </a:tblGrid>
              <a:tr h="345271">
                <a:tc>
                  <a:txBody>
                    <a:bodyPr/>
                    <a:lstStyle/>
                    <a:p>
                      <a:pPr algn="l" fontAlgn="b">
                        <a:lnSpc>
                          <a:spcPct val="150000"/>
                        </a:lnSpc>
                        <a:buNone/>
                      </a:pPr>
                      <a:r>
                        <a:rPr lang="en-IN" sz="1400" b="0" i="0" u="none" strike="noStrike">
                          <a:solidFill>
                            <a:srgbClr val="000000"/>
                          </a:solidFill>
                          <a:effectLst/>
                          <a:latin typeface="Segoe UI" panose="020B0502040204020203" pitchFamily="34" charset="0"/>
                          <a:cs typeface="Segoe UI" panose="020B0502040204020203"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lnSpc>
                          <a:spcPct val="150000"/>
                        </a:lnSpc>
                        <a:buNone/>
                      </a:pPr>
                      <a:r>
                        <a:rPr lang="en-US" sz="1400" b="1" i="0" u="sng" strike="noStrike">
                          <a:solidFill>
                            <a:srgbClr val="000000"/>
                          </a:solidFill>
                          <a:effectLst/>
                          <a:latin typeface="Segoe UI" panose="020B0502040204020203" pitchFamily="34" charset="0"/>
                          <a:cs typeface="Segoe UI" panose="020B0502040204020203" pitchFamily="34" charset="0"/>
                        </a:rPr>
                        <a:t>D.S house Job to be done during shut down on 3/01/26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58614405"/>
                  </a:ext>
                </a:extLst>
              </a:tr>
              <a:tr h="270618">
                <a:tc>
                  <a:txBody>
                    <a:bodyPr/>
                    <a:lstStyle/>
                    <a:p>
                      <a:pPr algn="ctr" fontAlgn="b">
                        <a:lnSpc>
                          <a:spcPct val="150000"/>
                        </a:lnSpc>
                        <a:buNone/>
                      </a:pPr>
                      <a:r>
                        <a:rPr lang="en-IN" sz="1400" b="1" i="0" u="none" strike="noStrike" dirty="0" err="1">
                          <a:solidFill>
                            <a:srgbClr val="000000"/>
                          </a:solidFill>
                          <a:effectLst/>
                          <a:latin typeface="Segoe UI" panose="020B0502040204020203" pitchFamily="34" charset="0"/>
                          <a:cs typeface="Segoe UI" panose="020B0502040204020203" pitchFamily="34" charset="0"/>
                        </a:rPr>
                        <a:t>S.No</a:t>
                      </a:r>
                      <a:r>
                        <a:rPr lang="en-IN" sz="1400" b="1" i="0" u="none" strike="noStrike" dirty="0">
                          <a:solidFill>
                            <a:srgbClr val="000000"/>
                          </a:solidFill>
                          <a:effectLst/>
                          <a:latin typeface="Segoe UI" panose="020B0502040204020203" pitchFamily="34" charset="0"/>
                          <a:cs typeface="Segoe UI" panose="020B0502040204020203" pitchFamily="34"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lnSpc>
                          <a:spcPct val="150000"/>
                        </a:lnSpc>
                        <a:buNone/>
                      </a:pPr>
                      <a:r>
                        <a:rPr lang="en-IN" sz="1400" b="1" i="0" u="none" strike="noStrike" dirty="0">
                          <a:solidFill>
                            <a:srgbClr val="000000"/>
                          </a:solidFill>
                          <a:effectLst/>
                          <a:latin typeface="Segoe UI" panose="020B0502040204020203" pitchFamily="34" charset="0"/>
                          <a:cs typeface="Segoe UI" panose="020B0502040204020203" pitchFamily="34" charset="0"/>
                        </a:rPr>
                        <a:t> Detail of Jobs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0535307"/>
                  </a:ext>
                </a:extLst>
              </a:tr>
              <a:tr h="270618">
                <a:tc>
                  <a:txBody>
                    <a:bodyPr/>
                    <a:lstStyle/>
                    <a:p>
                      <a:pPr algn="ctr" fontAlgn="ctr">
                        <a:lnSpc>
                          <a:spcPct val="150000"/>
                        </a:lnSpc>
                        <a:buNone/>
                      </a:pPr>
                      <a:r>
                        <a:rPr lang="en-IN" sz="1400" b="0" i="0" u="none" strike="noStrike">
                          <a:solidFill>
                            <a:srgbClr val="000000"/>
                          </a:solidFill>
                          <a:effectLst/>
                          <a:latin typeface="Segoe UI" panose="020B0502040204020203" pitchFamily="34" charset="0"/>
                          <a:cs typeface="Segoe UI" panose="020B0502040204020203"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lnSpc>
                          <a:spcPct val="150000"/>
                        </a:lnSpc>
                        <a:buNone/>
                      </a:pPr>
                      <a:r>
                        <a:rPr lang="en-US" sz="1400" b="0" i="0" u="none" strike="noStrike" dirty="0">
                          <a:solidFill>
                            <a:srgbClr val="000000"/>
                          </a:solidFill>
                          <a:effectLst/>
                          <a:latin typeface="Segoe UI" panose="020B0502040204020203" pitchFamily="34" charset="0"/>
                          <a:cs typeface="Segoe UI" panose="020B0502040204020203" pitchFamily="34" charset="0"/>
                        </a:rPr>
                        <a:t>Juice side and </a:t>
                      </a:r>
                      <a:r>
                        <a:rPr lang="en-US" sz="1400" b="0" i="0" u="none" strike="noStrike" dirty="0" err="1">
                          <a:solidFill>
                            <a:srgbClr val="000000"/>
                          </a:solidFill>
                          <a:effectLst/>
                          <a:latin typeface="Segoe UI" panose="020B0502040204020203" pitchFamily="34" charset="0"/>
                          <a:cs typeface="Segoe UI" panose="020B0502040204020203" pitchFamily="34" charset="0"/>
                        </a:rPr>
                        <a:t>syp</a:t>
                      </a:r>
                      <a:r>
                        <a:rPr lang="en-US" sz="1400" b="0" i="0" u="none" strike="noStrike" dirty="0">
                          <a:solidFill>
                            <a:srgbClr val="000000"/>
                          </a:solidFill>
                          <a:effectLst/>
                          <a:latin typeface="Segoe UI" panose="020B0502040204020203" pitchFamily="34" charset="0"/>
                          <a:cs typeface="Segoe UI" panose="020B0502040204020203" pitchFamily="34" charset="0"/>
                        </a:rPr>
                        <a:t>- side SO2 gas header cleaning to be done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1735129"/>
                  </a:ext>
                </a:extLst>
              </a:tr>
              <a:tr h="270618">
                <a:tc>
                  <a:txBody>
                    <a:bodyPr/>
                    <a:lstStyle/>
                    <a:p>
                      <a:pPr algn="ctr" fontAlgn="ctr">
                        <a:lnSpc>
                          <a:spcPct val="150000"/>
                        </a:lnSpc>
                        <a:buNone/>
                      </a:pPr>
                      <a:r>
                        <a:rPr lang="en-IN" sz="1400" b="0" i="0" u="none" strike="noStrike">
                          <a:solidFill>
                            <a:srgbClr val="000000"/>
                          </a:solidFill>
                          <a:effectLst/>
                          <a:latin typeface="Segoe UI" panose="020B0502040204020203" pitchFamily="34" charset="0"/>
                          <a:cs typeface="Segoe UI" panose="020B0502040204020203"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lnSpc>
                          <a:spcPct val="150000"/>
                        </a:lnSpc>
                        <a:buNone/>
                      </a:pPr>
                      <a:r>
                        <a:rPr lang="en-US" sz="1400" b="0" i="0" u="none" strike="noStrike" dirty="0">
                          <a:solidFill>
                            <a:srgbClr val="000000"/>
                          </a:solidFill>
                          <a:effectLst/>
                          <a:latin typeface="Segoe UI" panose="020B0502040204020203" pitchFamily="34" charset="0"/>
                          <a:cs typeface="Segoe UI" panose="020B0502040204020203" pitchFamily="34" charset="0"/>
                        </a:rPr>
                        <a:t>Leaky syrup line of set A &amp; B at syrup </a:t>
                      </a:r>
                      <a:r>
                        <a:rPr lang="en-US" sz="1400" b="0" i="0" u="none" strike="noStrike" dirty="0" err="1">
                          <a:solidFill>
                            <a:srgbClr val="000000"/>
                          </a:solidFill>
                          <a:effectLst/>
                          <a:latin typeface="Segoe UI" panose="020B0502040204020203" pitchFamily="34" charset="0"/>
                          <a:cs typeface="Segoe UI" panose="020B0502040204020203" pitchFamily="34" charset="0"/>
                        </a:rPr>
                        <a:t>sulphiter</a:t>
                      </a:r>
                      <a:r>
                        <a:rPr lang="en-US" sz="1400" b="0" i="0" u="none" strike="noStrike" dirty="0">
                          <a:solidFill>
                            <a:srgbClr val="000000"/>
                          </a:solidFill>
                          <a:effectLst/>
                          <a:latin typeface="Segoe UI" panose="020B0502040204020203" pitchFamily="34" charset="0"/>
                          <a:cs typeface="Segoe UI" panose="020B0502040204020203" pitchFamily="34" charset="0"/>
                        </a:rPr>
                        <a:t> to be replaced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5578986"/>
                  </a:ext>
                </a:extLst>
              </a:tr>
              <a:tr h="270618">
                <a:tc>
                  <a:txBody>
                    <a:bodyPr/>
                    <a:lstStyle/>
                    <a:p>
                      <a:pPr algn="ctr" fontAlgn="ctr">
                        <a:lnSpc>
                          <a:spcPct val="150000"/>
                        </a:lnSpc>
                        <a:buNone/>
                      </a:pPr>
                      <a:r>
                        <a:rPr lang="en-IN" sz="1400" b="0" i="0" u="none" strike="noStrike">
                          <a:solidFill>
                            <a:srgbClr val="000000"/>
                          </a:solidFill>
                          <a:effectLst/>
                          <a:latin typeface="Segoe UI" panose="020B0502040204020203" pitchFamily="34" charset="0"/>
                          <a:cs typeface="Segoe UI" panose="020B0502040204020203"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lnSpc>
                          <a:spcPct val="150000"/>
                        </a:lnSpc>
                        <a:buNone/>
                      </a:pPr>
                      <a:r>
                        <a:rPr lang="en-US" sz="1400" b="0" i="0" u="none" strike="noStrike">
                          <a:solidFill>
                            <a:srgbClr val="000000"/>
                          </a:solidFill>
                          <a:effectLst/>
                          <a:latin typeface="Segoe UI" panose="020B0502040204020203" pitchFamily="34" charset="0"/>
                          <a:cs typeface="Segoe UI" panose="020B0502040204020203" pitchFamily="34" charset="0"/>
                        </a:rPr>
                        <a:t>Leaky  D/V of set B VLJH  to be welded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0216904"/>
                  </a:ext>
                </a:extLst>
              </a:tr>
              <a:tr h="270618">
                <a:tc>
                  <a:txBody>
                    <a:bodyPr/>
                    <a:lstStyle/>
                    <a:p>
                      <a:pPr algn="ctr" fontAlgn="ctr">
                        <a:lnSpc>
                          <a:spcPct val="150000"/>
                        </a:lnSpc>
                        <a:buNone/>
                      </a:pPr>
                      <a:r>
                        <a:rPr lang="en-IN" sz="1400" b="0" i="0" u="none" strike="noStrike">
                          <a:solidFill>
                            <a:srgbClr val="000000"/>
                          </a:solidFill>
                          <a:effectLst/>
                          <a:latin typeface="Segoe UI" panose="020B0502040204020203" pitchFamily="34" charset="0"/>
                          <a:cs typeface="Segoe UI" panose="020B0502040204020203"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lnSpc>
                          <a:spcPct val="150000"/>
                        </a:lnSpc>
                        <a:buNone/>
                      </a:pPr>
                      <a:r>
                        <a:rPr lang="en-US" sz="1400" b="0" i="0" u="none" strike="noStrike">
                          <a:solidFill>
                            <a:srgbClr val="000000"/>
                          </a:solidFill>
                          <a:effectLst/>
                          <a:latin typeface="Segoe UI" panose="020B0502040204020203" pitchFamily="34" charset="0"/>
                          <a:cs typeface="Segoe UI" panose="020B0502040204020203" pitchFamily="34" charset="0"/>
                        </a:rPr>
                        <a:t>Leaky main valve (1st vapour) of pan washing to be repaired.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0940792"/>
                  </a:ext>
                </a:extLst>
              </a:tr>
              <a:tr h="270618">
                <a:tc>
                  <a:txBody>
                    <a:bodyPr/>
                    <a:lstStyle/>
                    <a:p>
                      <a:pPr algn="ctr" fontAlgn="ctr">
                        <a:lnSpc>
                          <a:spcPct val="150000"/>
                        </a:lnSpc>
                        <a:buNone/>
                      </a:pPr>
                      <a:r>
                        <a:rPr lang="en-IN" sz="1400" b="0" i="0" u="none" strike="noStrike">
                          <a:solidFill>
                            <a:srgbClr val="000000"/>
                          </a:solidFill>
                          <a:effectLst/>
                          <a:latin typeface="Segoe UI" panose="020B0502040204020203" pitchFamily="34" charset="0"/>
                          <a:cs typeface="Segoe UI" panose="020B0502040204020203"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lnSpc>
                          <a:spcPct val="150000"/>
                        </a:lnSpc>
                        <a:buNone/>
                      </a:pPr>
                      <a:r>
                        <a:rPr lang="en-US" sz="1400" b="0" i="0" u="none" strike="noStrike">
                          <a:solidFill>
                            <a:srgbClr val="000000"/>
                          </a:solidFill>
                          <a:effectLst/>
                          <a:latin typeface="Segoe UI" panose="020B0502040204020203" pitchFamily="34" charset="0"/>
                          <a:cs typeface="Segoe UI" panose="020B0502040204020203" pitchFamily="34" charset="0"/>
                        </a:rPr>
                        <a:t>2nd vapour condensate syphon is leaky near cigar to be welded.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6920606"/>
                  </a:ext>
                </a:extLst>
              </a:tr>
              <a:tr h="270618">
                <a:tc>
                  <a:txBody>
                    <a:bodyPr/>
                    <a:lstStyle/>
                    <a:p>
                      <a:pPr algn="ctr" fontAlgn="ctr">
                        <a:lnSpc>
                          <a:spcPct val="150000"/>
                        </a:lnSpc>
                        <a:buNone/>
                      </a:pPr>
                      <a:r>
                        <a:rPr lang="en-IN" sz="1400" b="0" i="0" u="none" strike="noStrike">
                          <a:solidFill>
                            <a:srgbClr val="000000"/>
                          </a:solidFill>
                          <a:effectLst/>
                          <a:latin typeface="Segoe UI" panose="020B0502040204020203" pitchFamily="34" charset="0"/>
                          <a:cs typeface="Segoe UI" panose="020B0502040204020203"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lnSpc>
                          <a:spcPct val="150000"/>
                        </a:lnSpc>
                        <a:buNone/>
                      </a:pPr>
                      <a:r>
                        <a:rPr lang="en-US" sz="1400" b="0" i="0" u="none" strike="noStrike">
                          <a:solidFill>
                            <a:srgbClr val="000000"/>
                          </a:solidFill>
                          <a:effectLst/>
                          <a:latin typeface="Segoe UI" panose="020B0502040204020203" pitchFamily="34" charset="0"/>
                          <a:cs typeface="Segoe UI" panose="020B0502040204020203" pitchFamily="34" charset="0"/>
                        </a:rPr>
                        <a:t>Clear juice line leaky at dorr to be replaced.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1843433"/>
                  </a:ext>
                </a:extLst>
              </a:tr>
              <a:tr h="279950">
                <a:tc>
                  <a:txBody>
                    <a:bodyPr/>
                    <a:lstStyle/>
                    <a:p>
                      <a:pPr algn="ctr" fontAlgn="ctr">
                        <a:lnSpc>
                          <a:spcPct val="150000"/>
                        </a:lnSpc>
                        <a:buNone/>
                      </a:pPr>
                      <a:r>
                        <a:rPr lang="en-IN" sz="1400" b="0" i="0" u="none" strike="noStrike">
                          <a:solidFill>
                            <a:srgbClr val="000000"/>
                          </a:solidFill>
                          <a:effectLst/>
                          <a:latin typeface="Segoe UI" panose="020B0502040204020203" pitchFamily="34" charset="0"/>
                          <a:cs typeface="Segoe UI" panose="020B0502040204020203"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lnSpc>
                          <a:spcPct val="150000"/>
                        </a:lnSpc>
                        <a:buNone/>
                      </a:pPr>
                      <a:r>
                        <a:rPr lang="en-US" sz="1400" b="0" i="0" u="none" strike="noStrike">
                          <a:solidFill>
                            <a:srgbClr val="000000"/>
                          </a:solidFill>
                          <a:effectLst/>
                          <a:latin typeface="Segoe UI" panose="020B0502040204020203" pitchFamily="34" charset="0"/>
                          <a:cs typeface="Segoe UI" panose="020B0502040204020203" pitchFamily="34" charset="0"/>
                        </a:rPr>
                        <a:t>Mud over flow box bottom is weak its outlet line nipple 8" and 10" also weak to be replaced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360322"/>
                  </a:ext>
                </a:extLst>
              </a:tr>
              <a:tr h="270618">
                <a:tc>
                  <a:txBody>
                    <a:bodyPr/>
                    <a:lstStyle/>
                    <a:p>
                      <a:pPr algn="ctr" fontAlgn="ctr">
                        <a:lnSpc>
                          <a:spcPct val="150000"/>
                        </a:lnSpc>
                        <a:buNone/>
                      </a:pPr>
                      <a:r>
                        <a:rPr lang="en-IN" sz="1400" b="0" i="0" u="none" strike="noStrike">
                          <a:solidFill>
                            <a:srgbClr val="000000"/>
                          </a:solidFill>
                          <a:effectLst/>
                          <a:latin typeface="Segoe UI" panose="020B0502040204020203" pitchFamily="34" charset="0"/>
                          <a:cs typeface="Segoe UI" panose="020B0502040204020203"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lnSpc>
                          <a:spcPct val="150000"/>
                        </a:lnSpc>
                        <a:buNone/>
                      </a:pPr>
                      <a:r>
                        <a:rPr lang="en-US" sz="1400" b="0" i="0" u="none" strike="noStrike">
                          <a:solidFill>
                            <a:srgbClr val="000000"/>
                          </a:solidFill>
                          <a:effectLst/>
                          <a:latin typeface="Segoe UI" panose="020B0502040204020203" pitchFamily="34" charset="0"/>
                          <a:cs typeface="Segoe UI" panose="020B0502040204020203" pitchFamily="34" charset="0"/>
                        </a:rPr>
                        <a:t>Magnet of syrup line to be cleaned.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597976"/>
                  </a:ext>
                </a:extLst>
              </a:tr>
              <a:tr h="270618">
                <a:tc>
                  <a:txBody>
                    <a:bodyPr/>
                    <a:lstStyle/>
                    <a:p>
                      <a:pPr algn="ctr" fontAlgn="ctr">
                        <a:lnSpc>
                          <a:spcPct val="150000"/>
                        </a:lnSpc>
                        <a:buNone/>
                      </a:pPr>
                      <a:r>
                        <a:rPr lang="en-IN" sz="1400" b="0" i="0" u="none" strike="noStrike">
                          <a:solidFill>
                            <a:srgbClr val="000000"/>
                          </a:solidFill>
                          <a:effectLst/>
                          <a:latin typeface="Segoe UI" panose="020B0502040204020203" pitchFamily="34" charset="0"/>
                          <a:cs typeface="Segoe UI" panose="020B0502040204020203"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lnSpc>
                          <a:spcPct val="150000"/>
                        </a:lnSpc>
                        <a:buNone/>
                      </a:pPr>
                      <a:r>
                        <a:rPr lang="en-US" sz="1400" b="0" i="0" u="none" strike="noStrike">
                          <a:solidFill>
                            <a:srgbClr val="000000"/>
                          </a:solidFill>
                          <a:effectLst/>
                          <a:latin typeface="Segoe UI" panose="020B0502040204020203" pitchFamily="34" charset="0"/>
                          <a:cs typeface="Segoe UI" panose="020B0502040204020203" pitchFamily="34" charset="0"/>
                        </a:rPr>
                        <a:t>At evaporator set all butter fly valve of syrup header to  be checked/repaired, maximum valve are leak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0548509"/>
                  </a:ext>
                </a:extLst>
              </a:tr>
              <a:tr h="270618">
                <a:tc>
                  <a:txBody>
                    <a:bodyPr/>
                    <a:lstStyle/>
                    <a:p>
                      <a:pPr algn="ctr" fontAlgn="ctr">
                        <a:lnSpc>
                          <a:spcPct val="150000"/>
                        </a:lnSpc>
                        <a:buNone/>
                      </a:pPr>
                      <a:r>
                        <a:rPr lang="en-IN" sz="1400" b="0" i="0" u="none" strike="noStrike">
                          <a:solidFill>
                            <a:srgbClr val="000000"/>
                          </a:solidFill>
                          <a:effectLst/>
                          <a:latin typeface="Segoe UI" panose="020B0502040204020203" pitchFamily="34" charset="0"/>
                          <a:cs typeface="Segoe UI" panose="020B0502040204020203"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lnSpc>
                          <a:spcPct val="150000"/>
                        </a:lnSpc>
                        <a:buNone/>
                      </a:pPr>
                      <a:r>
                        <a:rPr lang="en-US" sz="1400" b="0" i="0" u="none" strike="noStrike" dirty="0">
                          <a:solidFill>
                            <a:srgbClr val="000000"/>
                          </a:solidFill>
                          <a:effectLst/>
                          <a:latin typeface="Segoe UI" panose="020B0502040204020203" pitchFamily="34" charset="0"/>
                          <a:cs typeface="Segoe UI" panose="020B0502040204020203" pitchFamily="34" charset="0"/>
                        </a:rPr>
                        <a:t>Leaky condensate line (2nd </a:t>
                      </a:r>
                      <a:r>
                        <a:rPr lang="en-US" sz="1400" b="0" i="0" u="none" strike="noStrike" dirty="0" err="1">
                          <a:solidFill>
                            <a:srgbClr val="000000"/>
                          </a:solidFill>
                          <a:effectLst/>
                          <a:latin typeface="Segoe UI" panose="020B0502040204020203" pitchFamily="34" charset="0"/>
                          <a:cs typeface="Segoe UI" panose="020B0502040204020203" pitchFamily="34" charset="0"/>
                        </a:rPr>
                        <a:t>vapour</a:t>
                      </a:r>
                      <a:r>
                        <a:rPr lang="en-US" sz="1400" b="0" i="0" u="none" strike="noStrike" dirty="0">
                          <a:solidFill>
                            <a:srgbClr val="000000"/>
                          </a:solidFill>
                          <a:effectLst/>
                          <a:latin typeface="Segoe UI" panose="020B0502040204020203" pitchFamily="34" charset="0"/>
                          <a:cs typeface="Segoe UI" panose="020B0502040204020203" pitchFamily="34" charset="0"/>
                        </a:rPr>
                        <a:t>) near </a:t>
                      </a:r>
                      <a:r>
                        <a:rPr lang="en-US" sz="1400" b="0" i="0" u="none" strike="noStrike" dirty="0" err="1">
                          <a:solidFill>
                            <a:srgbClr val="000000"/>
                          </a:solidFill>
                          <a:effectLst/>
                          <a:latin typeface="Segoe UI" panose="020B0502040204020203" pitchFamily="34" charset="0"/>
                          <a:cs typeface="Segoe UI" panose="020B0502040204020203" pitchFamily="34" charset="0"/>
                        </a:rPr>
                        <a:t>conti</a:t>
                      </a:r>
                      <a:r>
                        <a:rPr lang="en-US" sz="1400" b="0" i="0" u="none" strike="noStrike" dirty="0">
                          <a:solidFill>
                            <a:srgbClr val="000000"/>
                          </a:solidFill>
                          <a:effectLst/>
                          <a:latin typeface="Segoe UI" panose="020B0502040204020203" pitchFamily="34" charset="0"/>
                          <a:cs typeface="Segoe UI" panose="020B0502040204020203" pitchFamily="34" charset="0"/>
                        </a:rPr>
                        <a:t>-machine  no-11 to be replaced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4126344"/>
                  </a:ext>
                </a:extLst>
              </a:tr>
            </a:tbl>
          </a:graphicData>
        </a:graphic>
      </p:graphicFrame>
    </p:spTree>
    <p:extLst>
      <p:ext uri="{BB962C8B-B14F-4D97-AF65-F5344CB8AC3E}">
        <p14:creationId xmlns:p14="http://schemas.microsoft.com/office/powerpoint/2010/main" val="913769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0FE31-B16A-E3A4-1842-ABCE5332A1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E18DC3-6098-A47B-BEC5-EC3FE1AB2203}"/>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61</a:t>
            </a:fld>
            <a:endParaRPr lang="en-US" dirty="0"/>
          </a:p>
        </p:txBody>
      </p:sp>
      <p:sp>
        <p:nvSpPr>
          <p:cNvPr id="3" name="TextBox 4">
            <a:extLst>
              <a:ext uri="{FF2B5EF4-FFF2-40B4-BE49-F238E27FC236}">
                <a16:creationId xmlns:a16="http://schemas.microsoft.com/office/drawing/2014/main" id="{394648CA-6482-5D1B-B2D5-A5F52F931E2B}"/>
              </a:ext>
            </a:extLst>
          </p:cNvPr>
          <p:cNvSpPr txBox="1">
            <a:spLocks noChangeArrowheads="1"/>
          </p:cNvSpPr>
          <p:nvPr/>
        </p:nvSpPr>
        <p:spPr bwMode="auto">
          <a:xfrm>
            <a:off x="2433851" y="295255"/>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General Cleaning Major Jobs</a:t>
            </a:r>
            <a:endParaRPr lang="en-IN" dirty="0"/>
          </a:p>
        </p:txBody>
      </p:sp>
      <p:sp>
        <p:nvSpPr>
          <p:cNvPr id="7" name="AutoShape 4">
            <a:extLst>
              <a:ext uri="{FF2B5EF4-FFF2-40B4-BE49-F238E27FC236}">
                <a16:creationId xmlns:a16="http://schemas.microsoft.com/office/drawing/2014/main" id="{C5CC1F3D-AFD0-409B-A5DE-5795C0BF05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2" name="Table 1">
            <a:extLst>
              <a:ext uri="{FF2B5EF4-FFF2-40B4-BE49-F238E27FC236}">
                <a16:creationId xmlns:a16="http://schemas.microsoft.com/office/drawing/2014/main" id="{D087E583-590D-51AE-2286-CA19D80AE55B}"/>
              </a:ext>
            </a:extLst>
          </p:cNvPr>
          <p:cNvGraphicFramePr>
            <a:graphicFrameLocks noGrp="1"/>
          </p:cNvGraphicFramePr>
          <p:nvPr/>
        </p:nvGraphicFramePr>
        <p:xfrm>
          <a:off x="419100" y="916379"/>
          <a:ext cx="11049000" cy="5560621"/>
        </p:xfrm>
        <a:graphic>
          <a:graphicData uri="http://schemas.openxmlformats.org/drawingml/2006/table">
            <a:tbl>
              <a:tblPr/>
              <a:tblGrid>
                <a:gridCol w="661382">
                  <a:extLst>
                    <a:ext uri="{9D8B030D-6E8A-4147-A177-3AD203B41FA5}">
                      <a16:colId xmlns:a16="http://schemas.microsoft.com/office/drawing/2014/main" val="2568556297"/>
                    </a:ext>
                  </a:extLst>
                </a:gridCol>
                <a:gridCol w="7586462">
                  <a:extLst>
                    <a:ext uri="{9D8B030D-6E8A-4147-A177-3AD203B41FA5}">
                      <a16:colId xmlns:a16="http://schemas.microsoft.com/office/drawing/2014/main" val="2946014836"/>
                    </a:ext>
                  </a:extLst>
                </a:gridCol>
                <a:gridCol w="596542">
                  <a:extLst>
                    <a:ext uri="{9D8B030D-6E8A-4147-A177-3AD203B41FA5}">
                      <a16:colId xmlns:a16="http://schemas.microsoft.com/office/drawing/2014/main" val="195958851"/>
                    </a:ext>
                  </a:extLst>
                </a:gridCol>
                <a:gridCol w="2204614">
                  <a:extLst>
                    <a:ext uri="{9D8B030D-6E8A-4147-A177-3AD203B41FA5}">
                      <a16:colId xmlns:a16="http://schemas.microsoft.com/office/drawing/2014/main" val="3515656404"/>
                    </a:ext>
                  </a:extLst>
                </a:gridCol>
              </a:tblGrid>
              <a:tr h="213122">
                <a:tc gridSpan="4">
                  <a:txBody>
                    <a:bodyPr/>
                    <a:lstStyle/>
                    <a:p>
                      <a:pPr algn="ctr" fontAlgn="b">
                        <a:buNone/>
                      </a:pPr>
                      <a:r>
                        <a:rPr lang="en-US" sz="1100" b="1" i="0" u="none" strike="noStrike">
                          <a:solidFill>
                            <a:srgbClr val="000000"/>
                          </a:solidFill>
                          <a:effectLst/>
                          <a:latin typeface="Calibri" panose="020F0502020204030204" pitchFamily="34" charset="0"/>
                        </a:rPr>
                        <a:t>Raw and Refinery House shut down job list as on dated 03.01.26</a:t>
                      </a:r>
                    </a:p>
                  </a:txBody>
                  <a:tcPr marL="4917" marR="4917" marT="4917"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57572208"/>
                  </a:ext>
                </a:extLst>
              </a:tr>
              <a:tr h="406084">
                <a:tc>
                  <a:txBody>
                    <a:bodyPr/>
                    <a:lstStyle/>
                    <a:p>
                      <a:pPr algn="ctr" fontAlgn="ctr">
                        <a:buNone/>
                      </a:pPr>
                      <a:r>
                        <a:rPr lang="en-IN" sz="1200" b="1" i="0" u="none" strike="noStrike" dirty="0" err="1">
                          <a:solidFill>
                            <a:srgbClr val="000000"/>
                          </a:solidFill>
                          <a:effectLst/>
                          <a:latin typeface="Calibri" panose="020F0502020204030204" pitchFamily="34" charset="0"/>
                        </a:rPr>
                        <a:t>Sr.No</a:t>
                      </a:r>
                      <a:r>
                        <a:rPr lang="en-IN" sz="1200" b="1" i="0" u="none" strike="noStrike" dirty="0">
                          <a:solidFill>
                            <a:srgbClr val="000000"/>
                          </a:solidFill>
                          <a:effectLst/>
                          <a:latin typeface="Calibri" panose="020F0502020204030204" pitchFamily="34" charset="0"/>
                        </a:rPr>
                        <a:t>.</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buNone/>
                      </a:pPr>
                      <a:r>
                        <a:rPr lang="en-IN" sz="1200" b="1" i="0" u="none" strike="noStrike">
                          <a:solidFill>
                            <a:srgbClr val="000000"/>
                          </a:solidFill>
                          <a:effectLst/>
                          <a:latin typeface="Calibri" panose="020F0502020204030204" pitchFamily="34" charset="0"/>
                        </a:rPr>
                        <a:t>Jobs to be done </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ctr" fontAlgn="ctr">
                        <a:buNone/>
                      </a:pPr>
                      <a:r>
                        <a:rPr lang="en-IN" sz="1200" b="1" i="0" u="none" strike="noStrike">
                          <a:solidFill>
                            <a:srgbClr val="000000"/>
                          </a:solidFill>
                          <a:effectLst/>
                          <a:latin typeface="Calibri" panose="020F0502020204030204" pitchFamily="34" charset="0"/>
                        </a:rPr>
                        <a:t>Job Related to</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655298"/>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1</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dirty="0">
                          <a:solidFill>
                            <a:srgbClr val="000000"/>
                          </a:solidFill>
                          <a:effectLst/>
                          <a:latin typeface="Calibri" panose="020F0502020204030204" pitchFamily="34" charset="0"/>
                        </a:rPr>
                        <a:t>S.K -3400 m2 body , juice inlet &amp; outlet valve gland to be provided.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9143604"/>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2</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dirty="0">
                          <a:solidFill>
                            <a:srgbClr val="000000"/>
                          </a:solidFill>
                          <a:effectLst/>
                          <a:latin typeface="Calibri" panose="020F0502020204030204" pitchFamily="34" charset="0"/>
                        </a:rPr>
                        <a:t>Socket of temp. gauge of Condensate Juice heater No.3 , to be checked and welded.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4430877"/>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3</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dirty="0">
                          <a:solidFill>
                            <a:srgbClr val="000000"/>
                          </a:solidFill>
                          <a:effectLst/>
                          <a:latin typeface="Calibri" panose="020F0502020204030204" pitchFamily="34" charset="0"/>
                        </a:rPr>
                        <a:t>Mud pump north side  leaky reducer to be replaced with new.</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1457740"/>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4</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dirty="0">
                          <a:solidFill>
                            <a:srgbClr val="000000"/>
                          </a:solidFill>
                          <a:effectLst/>
                          <a:latin typeface="Calibri" panose="020F0502020204030204" pitchFamily="34" charset="0"/>
                        </a:rPr>
                        <a:t>6" butterfly valve of cool condensate line to overhead cold water tank to be replaced.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0251751"/>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5</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dirty="0">
                          <a:solidFill>
                            <a:srgbClr val="000000"/>
                          </a:solidFill>
                          <a:effectLst/>
                          <a:latin typeface="Calibri" panose="020F0502020204030204" pitchFamily="34" charset="0"/>
                        </a:rPr>
                        <a:t>Hot water tank ( C mono vertical </a:t>
                      </a:r>
                      <a:r>
                        <a:rPr lang="en-US" sz="1200" b="0" i="0" u="none" strike="noStrike" dirty="0" err="1">
                          <a:solidFill>
                            <a:srgbClr val="000000"/>
                          </a:solidFill>
                          <a:effectLst/>
                          <a:latin typeface="Calibri" panose="020F0502020204030204" pitchFamily="34" charset="0"/>
                        </a:rPr>
                        <a:t>crystalizer</a:t>
                      </a:r>
                      <a:r>
                        <a:rPr lang="en-US" sz="1200" b="0" i="0" u="none" strike="noStrike" dirty="0">
                          <a:solidFill>
                            <a:srgbClr val="000000"/>
                          </a:solidFill>
                          <a:effectLst/>
                          <a:latin typeface="Calibri" panose="020F0502020204030204" pitchFamily="34" charset="0"/>
                        </a:rPr>
                        <a:t> ) damage top plate to be replaced.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7512272"/>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6</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dirty="0">
                          <a:solidFill>
                            <a:srgbClr val="000000"/>
                          </a:solidFill>
                          <a:effectLst/>
                          <a:latin typeface="Calibri" panose="020F0502020204030204" pitchFamily="34" charset="0"/>
                        </a:rPr>
                        <a:t>2nd </a:t>
                      </a:r>
                      <a:r>
                        <a:rPr lang="en-US" sz="1200" b="0" i="0" u="none" strike="noStrike" dirty="0" err="1">
                          <a:solidFill>
                            <a:srgbClr val="000000"/>
                          </a:solidFill>
                          <a:effectLst/>
                          <a:latin typeface="Calibri" panose="020F0502020204030204" pitchFamily="34" charset="0"/>
                        </a:rPr>
                        <a:t>vapour</a:t>
                      </a:r>
                      <a:r>
                        <a:rPr lang="en-US" sz="1200" b="0" i="0" u="none" strike="noStrike" dirty="0">
                          <a:solidFill>
                            <a:srgbClr val="000000"/>
                          </a:solidFill>
                          <a:effectLst/>
                          <a:latin typeface="Calibri" panose="020F0502020204030204" pitchFamily="34" charset="0"/>
                        </a:rPr>
                        <a:t> header air vent valve joint replaced below Raw Pan No.1</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9724949"/>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7</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a:solidFill>
                            <a:srgbClr val="000000"/>
                          </a:solidFill>
                          <a:effectLst/>
                          <a:latin typeface="Calibri" panose="020F0502020204030204" pitchFamily="34" charset="0"/>
                        </a:rPr>
                        <a:t>Raw Pan No.5 cut over valve  to be checked.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5471172"/>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8</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dirty="0">
                          <a:solidFill>
                            <a:srgbClr val="000000"/>
                          </a:solidFill>
                          <a:effectLst/>
                          <a:latin typeface="Calibri" panose="020F0502020204030204" pitchFamily="34" charset="0"/>
                        </a:rPr>
                        <a:t>Raw sugar </a:t>
                      </a:r>
                      <a:r>
                        <a:rPr lang="en-US" sz="1200" b="0" i="0" u="none" strike="noStrike" dirty="0" err="1">
                          <a:solidFill>
                            <a:srgbClr val="000000"/>
                          </a:solidFill>
                          <a:effectLst/>
                          <a:latin typeface="Calibri" panose="020F0502020204030204" pitchFamily="34" charset="0"/>
                        </a:rPr>
                        <a:t>minglar</a:t>
                      </a:r>
                      <a:r>
                        <a:rPr lang="en-US" sz="1200" b="0" i="0" u="none" strike="noStrike" dirty="0">
                          <a:solidFill>
                            <a:srgbClr val="000000"/>
                          </a:solidFill>
                          <a:effectLst/>
                          <a:latin typeface="Calibri" panose="020F0502020204030204" pitchFamily="34" charset="0"/>
                        </a:rPr>
                        <a:t> and melter in side arms  to be checked.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9491923"/>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9</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dirty="0">
                          <a:solidFill>
                            <a:srgbClr val="000000"/>
                          </a:solidFill>
                          <a:effectLst/>
                          <a:latin typeface="Calibri" panose="020F0502020204030204" pitchFamily="34" charset="0"/>
                        </a:rPr>
                        <a:t>Raw melt buffer tank SS wire netting to be replaced.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6915269"/>
                  </a:ext>
                </a:extLst>
              </a:tr>
              <a:tr h="311042">
                <a:tc>
                  <a:txBody>
                    <a:bodyPr/>
                    <a:lstStyle/>
                    <a:p>
                      <a:pPr algn="ctr" fontAlgn="ctr">
                        <a:buNone/>
                      </a:pPr>
                      <a:r>
                        <a:rPr lang="en-IN" sz="1200" b="0" i="0" u="none" strike="noStrike">
                          <a:solidFill>
                            <a:srgbClr val="000000"/>
                          </a:solidFill>
                          <a:effectLst/>
                          <a:latin typeface="Calibri" panose="020F0502020204030204" pitchFamily="34" charset="0"/>
                        </a:rPr>
                        <a:t>10</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dirty="0">
                          <a:solidFill>
                            <a:srgbClr val="000000"/>
                          </a:solidFill>
                          <a:effectLst/>
                          <a:latin typeface="Calibri" panose="020F0502020204030204" pitchFamily="34" charset="0"/>
                        </a:rPr>
                        <a:t>IER column No.2 , melt &amp; hot water inlet flow heavy fluctuation due to auto control </a:t>
                      </a:r>
                      <a:r>
                        <a:rPr lang="en-US" sz="1200" b="0" i="0" u="none" strike="noStrike" dirty="0" err="1">
                          <a:solidFill>
                            <a:srgbClr val="000000"/>
                          </a:solidFill>
                          <a:effectLst/>
                          <a:latin typeface="Calibri" panose="020F0502020204030204" pitchFamily="34" charset="0"/>
                        </a:rPr>
                        <a:t>valve.To</a:t>
                      </a:r>
                      <a:r>
                        <a:rPr lang="en-US" sz="1200" b="0" i="0" u="none" strike="noStrike" dirty="0">
                          <a:solidFill>
                            <a:srgbClr val="000000"/>
                          </a:solidFill>
                          <a:effectLst/>
                          <a:latin typeface="Calibri" panose="020F0502020204030204" pitchFamily="34" charset="0"/>
                        </a:rPr>
                        <a:t> be checked and rectified.  </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ctr">
                        <a:buNone/>
                      </a:pPr>
                      <a:r>
                        <a:rPr lang="en-IN" sz="1200" b="0" i="0" u="none" strike="noStrike">
                          <a:solidFill>
                            <a:srgbClr val="000000"/>
                          </a:solidFill>
                          <a:effectLst/>
                          <a:latin typeface="Calibri" panose="020F0502020204030204" pitchFamily="34" charset="0"/>
                        </a:rPr>
                        <a:t>Instrument</a:t>
                      </a:r>
                    </a:p>
                  </a:txBody>
                  <a:tcPr marL="4917" marR="4917" marT="491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4717348"/>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11</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dirty="0">
                          <a:solidFill>
                            <a:srgbClr val="000000"/>
                          </a:solidFill>
                          <a:effectLst/>
                          <a:latin typeface="Calibri" panose="020F0502020204030204" pitchFamily="34" charset="0"/>
                        </a:rPr>
                        <a:t>Refinery sugar hopper No.1 , SS wire netting frame torn out to be replaced.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67845307"/>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12</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dirty="0">
                          <a:solidFill>
                            <a:srgbClr val="000000"/>
                          </a:solidFill>
                          <a:effectLst/>
                          <a:latin typeface="Calibri" panose="020F0502020204030204" pitchFamily="34" charset="0"/>
                        </a:rPr>
                        <a:t>Both sugar graders all SS wire netting to be checked.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3536521"/>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13</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a:solidFill>
                            <a:srgbClr val="000000"/>
                          </a:solidFill>
                          <a:effectLst/>
                          <a:latin typeface="Calibri" panose="020F0502020204030204" pitchFamily="34" charset="0"/>
                        </a:rPr>
                        <a:t>Proof stick of new R3 pan to be set right.</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dirty="0">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9893553"/>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14</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a:solidFill>
                            <a:srgbClr val="000000"/>
                          </a:solidFill>
                          <a:effectLst/>
                          <a:latin typeface="Calibri" panose="020F0502020204030204" pitchFamily="34" charset="0"/>
                        </a:rPr>
                        <a:t>Raw melter steam line header leaky butterfly valve joint to be replaced.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dirty="0">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5299461"/>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15</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a:solidFill>
                            <a:srgbClr val="000000"/>
                          </a:solidFill>
                          <a:effectLst/>
                          <a:latin typeface="Calibri" panose="020F0502020204030204" pitchFamily="34" charset="0"/>
                        </a:rPr>
                        <a:t>MOL Hydrocyclone to be newly replaced.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dirty="0">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3592692"/>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16</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a:solidFill>
                            <a:srgbClr val="000000"/>
                          </a:solidFill>
                          <a:effectLst/>
                          <a:latin typeface="Calibri" panose="020F0502020204030204" pitchFamily="34" charset="0"/>
                        </a:rPr>
                        <a:t>New R3 pugmill leaky gland packing to be newly replaced.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dirty="0">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6063777"/>
                  </a:ext>
                </a:extLst>
              </a:tr>
              <a:tr h="311042">
                <a:tc>
                  <a:txBody>
                    <a:bodyPr/>
                    <a:lstStyle/>
                    <a:p>
                      <a:pPr algn="ctr" fontAlgn="ctr">
                        <a:buNone/>
                      </a:pPr>
                      <a:r>
                        <a:rPr lang="en-IN" sz="1200" b="0" i="0" u="none" strike="noStrike">
                          <a:solidFill>
                            <a:srgbClr val="000000"/>
                          </a:solidFill>
                          <a:effectLst/>
                          <a:latin typeface="Calibri" panose="020F0502020204030204" pitchFamily="34" charset="0"/>
                        </a:rPr>
                        <a:t>17</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a:solidFill>
                            <a:srgbClr val="000000"/>
                          </a:solidFill>
                          <a:effectLst/>
                          <a:latin typeface="Calibri" panose="020F0502020204030204" pitchFamily="34" charset="0"/>
                        </a:rPr>
                        <a:t>Scum line from low bx. Sweet water tank to juice Sulphiter is leak at 2-3 points,to be replaced with new.</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ctr">
                        <a:buNone/>
                      </a:pPr>
                      <a:r>
                        <a:rPr lang="en-IN" sz="1200" b="0" i="0" u="none" strike="noStrike" dirty="0">
                          <a:solidFill>
                            <a:srgbClr val="000000"/>
                          </a:solidFill>
                          <a:effectLst/>
                          <a:latin typeface="Calibri" panose="020F0502020204030204" pitchFamily="34" charset="0"/>
                        </a:rPr>
                        <a:t>Mechanical</a:t>
                      </a:r>
                    </a:p>
                  </a:txBody>
                  <a:tcPr marL="4917" marR="4917" marT="491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437926"/>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18</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a:solidFill>
                            <a:srgbClr val="000000"/>
                          </a:solidFill>
                          <a:effectLst/>
                          <a:latin typeface="Calibri" panose="020F0502020204030204" pitchFamily="34" charset="0"/>
                        </a:rPr>
                        <a:t>Leaky bagacillo line to be binded by rubber or PP bag liner with coconut rope.</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dirty="0">
                          <a:solidFill>
                            <a:srgbClr val="000000"/>
                          </a:solidFill>
                          <a:effectLst/>
                          <a:latin typeface="Calibri" panose="020F0502020204030204" pitchFamily="34" charset="0"/>
                        </a:rPr>
                        <a:t>Mechanical</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0135595"/>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19</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Calibri" panose="020F0502020204030204" pitchFamily="34" charset="0"/>
                        </a:rPr>
                        <a:t>Centrifugal station Exhaust steam line 50 mm valve leaky gland to be newly provided.</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IN" sz="1200" b="0" i="0" u="none" strike="noStrike">
                          <a:solidFill>
                            <a:srgbClr val="000000"/>
                          </a:solidFill>
                          <a:effectLst/>
                          <a:latin typeface="Calibri" panose="020F0502020204030204" pitchFamily="34" charset="0"/>
                        </a:rPr>
                        <a:t> </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IN" sz="1200" b="0" i="0" u="none" strike="noStrike" dirty="0">
                          <a:solidFill>
                            <a:srgbClr val="000000"/>
                          </a:solidFill>
                          <a:effectLst/>
                          <a:latin typeface="Calibri" panose="020F0502020204030204" pitchFamily="34" charset="0"/>
                        </a:rPr>
                        <a:t>Mechanical</a:t>
                      </a:r>
                    </a:p>
                  </a:txBody>
                  <a:tcPr marL="4917" marR="4917" marT="49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3175621"/>
                  </a:ext>
                </a:extLst>
              </a:tr>
              <a:tr h="181441">
                <a:tc>
                  <a:txBody>
                    <a:bodyPr/>
                    <a:lstStyle/>
                    <a:p>
                      <a:pPr algn="ctr" fontAlgn="ctr">
                        <a:buNone/>
                      </a:pPr>
                      <a:r>
                        <a:rPr lang="en-IN" sz="1200" b="0" i="0" u="none" strike="noStrike">
                          <a:solidFill>
                            <a:srgbClr val="000000"/>
                          </a:solidFill>
                          <a:effectLst/>
                          <a:latin typeface="Calibri" panose="020F0502020204030204" pitchFamily="34" charset="0"/>
                        </a:rPr>
                        <a:t>20</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Calibri" panose="020F0502020204030204" pitchFamily="34" charset="0"/>
                        </a:rPr>
                        <a:t>Lime sucrate holding tank inside cleaning to be done.</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Calibri" panose="020F0502020204030204" pitchFamily="34" charset="0"/>
                        </a:rPr>
                        <a:t> </a:t>
                      </a:r>
                    </a:p>
                  </a:txBody>
                  <a:tcPr marL="4917" marR="4917" marT="491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IN" sz="1200" b="0" i="0" u="none" strike="noStrike" dirty="0">
                          <a:solidFill>
                            <a:srgbClr val="000000"/>
                          </a:solidFill>
                          <a:effectLst/>
                          <a:latin typeface="Calibri" panose="020F0502020204030204" pitchFamily="34" charset="0"/>
                        </a:rPr>
                        <a:t>Production</a:t>
                      </a:r>
                    </a:p>
                  </a:txBody>
                  <a:tcPr marL="4917" marR="4917" marT="49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24460303"/>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21</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IN" sz="1200" b="0" i="0" u="none" strike="noStrike">
                          <a:solidFill>
                            <a:srgbClr val="000000"/>
                          </a:solidFill>
                          <a:effectLst/>
                          <a:latin typeface="Calibri" panose="020F0502020204030204" pitchFamily="34" charset="0"/>
                        </a:rPr>
                        <a:t>Inside cleaning of Deficator.</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dirty="0">
                          <a:solidFill>
                            <a:srgbClr val="000000"/>
                          </a:solidFill>
                          <a:effectLst/>
                          <a:latin typeface="Calibri" panose="020F0502020204030204" pitchFamily="34" charset="0"/>
                        </a:rPr>
                        <a:t>Production</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752869836"/>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22</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IN" sz="1200" b="0" i="0" u="none" strike="noStrike">
                          <a:solidFill>
                            <a:srgbClr val="000000"/>
                          </a:solidFill>
                          <a:effectLst/>
                          <a:latin typeface="Calibri" panose="020F0502020204030204" pitchFamily="34" charset="0"/>
                        </a:rPr>
                        <a:t>Cleaning of SRT Lounders</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dirty="0">
                          <a:solidFill>
                            <a:srgbClr val="000000"/>
                          </a:solidFill>
                          <a:effectLst/>
                          <a:latin typeface="Calibri" panose="020F0502020204030204" pitchFamily="34" charset="0"/>
                        </a:rPr>
                        <a:t>Production</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5435547"/>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23</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a:solidFill>
                            <a:srgbClr val="000000"/>
                          </a:solidFill>
                          <a:effectLst/>
                          <a:latin typeface="Calibri" panose="020F0502020204030204" pitchFamily="34" charset="0"/>
                        </a:rPr>
                        <a:t>In side cleaning of Flotation clarifier coils at MCS &amp; SCS.</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dirty="0">
                          <a:solidFill>
                            <a:srgbClr val="000000"/>
                          </a:solidFill>
                          <a:effectLst/>
                          <a:latin typeface="Calibri" panose="020F0502020204030204" pitchFamily="34" charset="0"/>
                        </a:rPr>
                        <a:t>Production</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50044349"/>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24</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a:solidFill>
                            <a:srgbClr val="000000"/>
                          </a:solidFill>
                          <a:effectLst/>
                          <a:latin typeface="Calibri" panose="020F0502020204030204" pitchFamily="34" charset="0"/>
                        </a:rPr>
                        <a:t>Tube cleaning of Raw Pan No. 2</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dirty="0">
                          <a:solidFill>
                            <a:srgbClr val="000000"/>
                          </a:solidFill>
                          <a:effectLst/>
                          <a:latin typeface="Calibri" panose="020F0502020204030204" pitchFamily="34" charset="0"/>
                        </a:rPr>
                        <a:t>Production</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770523641"/>
                  </a:ext>
                </a:extLst>
              </a:tr>
              <a:tr h="177635">
                <a:tc>
                  <a:txBody>
                    <a:bodyPr/>
                    <a:lstStyle/>
                    <a:p>
                      <a:pPr algn="ctr" fontAlgn="ctr">
                        <a:buNone/>
                      </a:pPr>
                      <a:r>
                        <a:rPr lang="en-IN" sz="1200" b="0" i="0" u="none" strike="noStrike">
                          <a:solidFill>
                            <a:srgbClr val="000000"/>
                          </a:solidFill>
                          <a:effectLst/>
                          <a:latin typeface="Calibri" panose="020F0502020204030204" pitchFamily="34" charset="0"/>
                        </a:rPr>
                        <a:t>25</a:t>
                      </a:r>
                    </a:p>
                  </a:txBody>
                  <a:tcPr marL="4917" marR="4917" marT="4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ctr">
                        <a:buNone/>
                      </a:pPr>
                      <a:r>
                        <a:rPr lang="en-US" sz="1200" b="0" i="0" u="none" strike="noStrike">
                          <a:solidFill>
                            <a:srgbClr val="000000"/>
                          </a:solidFill>
                          <a:effectLst/>
                          <a:latin typeface="Calibri" panose="020F0502020204030204" pitchFamily="34" charset="0"/>
                        </a:rPr>
                        <a:t>L&amp; S Sugar Bin inside cleaning.</a:t>
                      </a:r>
                    </a:p>
                  </a:txBody>
                  <a:tcPr marL="4917" marR="4917" marT="491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200" b="0" i="0" u="none" strike="noStrike" dirty="0">
                          <a:solidFill>
                            <a:srgbClr val="000000"/>
                          </a:solidFill>
                          <a:effectLst/>
                          <a:latin typeface="Calibri" panose="020F0502020204030204" pitchFamily="34" charset="0"/>
                        </a:rPr>
                        <a:t>Production</a:t>
                      </a:r>
                    </a:p>
                  </a:txBody>
                  <a:tcPr marL="4917" marR="4917" marT="49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801254545"/>
                  </a:ext>
                </a:extLst>
              </a:tr>
            </a:tbl>
          </a:graphicData>
        </a:graphic>
      </p:graphicFrame>
    </p:spTree>
    <p:extLst>
      <p:ext uri="{BB962C8B-B14F-4D97-AF65-F5344CB8AC3E}">
        <p14:creationId xmlns:p14="http://schemas.microsoft.com/office/powerpoint/2010/main" val="3030270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D9340-A06F-0D60-45A5-A96609D74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1DCEF-9663-C1CB-0A59-14CBF7EC8015}"/>
              </a:ext>
            </a:extLst>
          </p:cNvPr>
          <p:cNvSpPr>
            <a:spLocks noGrp="1"/>
          </p:cNvSpPr>
          <p:nvPr>
            <p:ph type="title"/>
          </p:nvPr>
        </p:nvSpPr>
        <p:spPr>
          <a:xfrm>
            <a:off x="686558" y="1007725"/>
            <a:ext cx="10818884" cy="372449"/>
          </a:xfrm>
          <a:noFill/>
        </p:spPr>
        <p:txBody>
          <a:bodyPr>
            <a:noAutofit/>
          </a:bodyPr>
          <a:lstStyle/>
          <a:p>
            <a:pPr algn="ctr"/>
            <a:r>
              <a:rPr lang="en-US" sz="2000" dirty="0">
                <a:latin typeface="Segoe UI" panose="020B0502040204020203" pitchFamily="34" charset="0"/>
                <a:cs typeface="Segoe UI" panose="020B0502040204020203" pitchFamily="34" charset="0"/>
              </a:rPr>
              <a:t>Outer Ring wall casting done &amp; inside Send filling &amp; Compaction work Under progress </a:t>
            </a:r>
          </a:p>
        </p:txBody>
      </p:sp>
      <p:sp>
        <p:nvSpPr>
          <p:cNvPr id="4" name="Slide Number Placeholder 3">
            <a:extLst>
              <a:ext uri="{FF2B5EF4-FFF2-40B4-BE49-F238E27FC236}">
                <a16:creationId xmlns:a16="http://schemas.microsoft.com/office/drawing/2014/main" id="{A9B219C5-74CB-1307-2018-AF4AC3882024}"/>
              </a:ext>
            </a:extLst>
          </p:cNvPr>
          <p:cNvSpPr>
            <a:spLocks noGrp="1"/>
          </p:cNvSpPr>
          <p:nvPr>
            <p:ph type="sldNum" sz="quarter" idx="12"/>
          </p:nvPr>
        </p:nvSpPr>
        <p:spPr>
          <a:xfrm>
            <a:off x="11441373" y="6541827"/>
            <a:ext cx="457200" cy="304800"/>
          </a:xfrm>
        </p:spPr>
        <p:txBody>
          <a:bodyPr/>
          <a:lstStyle/>
          <a:p>
            <a:fld id="{B76B49FA-22BB-44F5-8EFA-E5C56FA3907E}" type="slidenum">
              <a:rPr lang="en-US" smtClean="0"/>
              <a:pPr/>
              <a:t>62</a:t>
            </a:fld>
            <a:endParaRPr lang="en-US" dirty="0"/>
          </a:p>
        </p:txBody>
      </p:sp>
      <p:sp>
        <p:nvSpPr>
          <p:cNvPr id="3" name="TextBox 4">
            <a:extLst>
              <a:ext uri="{FF2B5EF4-FFF2-40B4-BE49-F238E27FC236}">
                <a16:creationId xmlns:a16="http://schemas.microsoft.com/office/drawing/2014/main" id="{750DC7E7-C26D-CB50-3F2F-289C7E9B3A57}"/>
              </a:ext>
            </a:extLst>
          </p:cNvPr>
          <p:cNvSpPr txBox="1">
            <a:spLocks noChangeArrowheads="1"/>
          </p:cNvSpPr>
          <p:nvPr/>
        </p:nvSpPr>
        <p:spPr bwMode="auto">
          <a:xfrm>
            <a:off x="2433851" y="120735"/>
            <a:ext cx="7848600" cy="666964"/>
          </a:xfrm>
          <a:prstGeom prst="rect">
            <a:avLst/>
          </a:prstGeom>
        </p:spPr>
        <p:txBody>
          <a:bodyPr vert="horz" lIns="91440" tIns="45720" rIns="91440" bIns="45720" rtlCol="0" anchor="ctr">
            <a:normAutofit fontScale="82500" lnSpcReduction="200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Capex Under Progress </a:t>
            </a:r>
          </a:p>
          <a:p>
            <a:r>
              <a:rPr lang="en-US" sz="2800" dirty="0"/>
              <a:t>New Molasses Tank Foundation </a:t>
            </a:r>
            <a:endParaRPr lang="en-IN" dirty="0"/>
          </a:p>
        </p:txBody>
      </p:sp>
      <p:pic>
        <p:nvPicPr>
          <p:cNvPr id="6" name="Picture 5" descr="A concrete circular structure with a few machinery&#10;&#10;AI-generated content may be incorrect.">
            <a:extLst>
              <a:ext uri="{FF2B5EF4-FFF2-40B4-BE49-F238E27FC236}">
                <a16:creationId xmlns:a16="http://schemas.microsoft.com/office/drawing/2014/main" id="{0064FD8E-6EBF-499C-4A2E-CCEC637EDFDE}"/>
              </a:ext>
            </a:extLst>
          </p:cNvPr>
          <p:cNvPicPr>
            <a:picLocks noChangeAspect="1"/>
          </p:cNvPicPr>
          <p:nvPr/>
        </p:nvPicPr>
        <p:blipFill>
          <a:blip r:embed="rId2">
            <a:extLst>
              <a:ext uri="{28A0092B-C50C-407E-A947-70E740481C1C}">
                <a14:useLocalDpi xmlns:a14="http://schemas.microsoft.com/office/drawing/2010/main" val="0"/>
              </a:ext>
            </a:extLst>
          </a:blip>
          <a:srcRect t="17842"/>
          <a:stretch>
            <a:fillRect/>
          </a:stretch>
        </p:blipFill>
        <p:spPr>
          <a:xfrm>
            <a:off x="533400" y="1600201"/>
            <a:ext cx="7543800" cy="4941626"/>
          </a:xfrm>
          <a:prstGeom prst="rect">
            <a:avLst/>
          </a:prstGeom>
        </p:spPr>
      </p:pic>
      <p:pic>
        <p:nvPicPr>
          <p:cNvPr id="11" name="Picture 10" descr="A concrete circular structure with dirt and pipes&#10;&#10;AI-generated content may be incorrect.">
            <a:extLst>
              <a:ext uri="{FF2B5EF4-FFF2-40B4-BE49-F238E27FC236}">
                <a16:creationId xmlns:a16="http://schemas.microsoft.com/office/drawing/2014/main" id="{A9C8F66F-7A63-7535-EEDC-6BA9876289B7}"/>
              </a:ext>
            </a:extLst>
          </p:cNvPr>
          <p:cNvPicPr>
            <a:picLocks noChangeAspect="1"/>
          </p:cNvPicPr>
          <p:nvPr/>
        </p:nvPicPr>
        <p:blipFill>
          <a:blip r:embed="rId3">
            <a:extLst>
              <a:ext uri="{28A0092B-C50C-407E-A947-70E740481C1C}">
                <a14:useLocalDpi xmlns:a14="http://schemas.microsoft.com/office/drawing/2010/main" val="0"/>
              </a:ext>
            </a:extLst>
          </a:blip>
          <a:srcRect l="28302" t="11453"/>
          <a:stretch>
            <a:fillRect/>
          </a:stretch>
        </p:blipFill>
        <p:spPr>
          <a:xfrm>
            <a:off x="8101084" y="1600200"/>
            <a:ext cx="3860800" cy="4941626"/>
          </a:xfrm>
          <a:prstGeom prst="rect">
            <a:avLst/>
          </a:prstGeom>
        </p:spPr>
      </p:pic>
    </p:spTree>
    <p:extLst>
      <p:ext uri="{BB962C8B-B14F-4D97-AF65-F5344CB8AC3E}">
        <p14:creationId xmlns:p14="http://schemas.microsoft.com/office/powerpoint/2010/main" val="2995123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EBC53-4296-5815-8F81-95541F5A4E9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C0B690-28AF-3193-124E-98E11EB077BB}"/>
              </a:ext>
            </a:extLst>
          </p:cNvPr>
          <p:cNvSpPr>
            <a:spLocks noGrp="1"/>
          </p:cNvSpPr>
          <p:nvPr>
            <p:ph type="sldNum" sz="quarter" idx="12"/>
          </p:nvPr>
        </p:nvSpPr>
        <p:spPr>
          <a:xfrm>
            <a:off x="11419194" y="6553200"/>
            <a:ext cx="457200" cy="304800"/>
          </a:xfrm>
        </p:spPr>
        <p:txBody>
          <a:bodyPr/>
          <a:lstStyle/>
          <a:p>
            <a:fld id="{B76B49FA-22BB-44F5-8EFA-E5C56FA3907E}" type="slidenum">
              <a:rPr lang="en-US" smtClean="0"/>
              <a:pPr/>
              <a:t>63</a:t>
            </a:fld>
            <a:endParaRPr lang="en-US" dirty="0"/>
          </a:p>
        </p:txBody>
      </p:sp>
      <p:sp>
        <p:nvSpPr>
          <p:cNvPr id="12" name="TextBox 11">
            <a:extLst>
              <a:ext uri="{FF2B5EF4-FFF2-40B4-BE49-F238E27FC236}">
                <a16:creationId xmlns:a16="http://schemas.microsoft.com/office/drawing/2014/main" id="{A6B66CAC-E375-936D-4959-B5E0B4773D16}"/>
              </a:ext>
            </a:extLst>
          </p:cNvPr>
          <p:cNvSpPr txBox="1"/>
          <p:nvPr/>
        </p:nvSpPr>
        <p:spPr>
          <a:xfrm>
            <a:off x="723900" y="970863"/>
            <a:ext cx="10744200" cy="738664"/>
          </a:xfrm>
          <a:prstGeom prst="rect">
            <a:avLst/>
          </a:prstGeom>
          <a:noFill/>
        </p:spPr>
        <p:txBody>
          <a:bodyPr wrap="square" rtlCol="0">
            <a:spAutoFit/>
          </a:bodyPr>
          <a:lstStyle/>
          <a:p>
            <a:pPr marL="285750" indent="-285750" algn="l">
              <a:buFont typeface="Wingdings" panose="05000000000000000000" pitchFamily="2" charset="2"/>
              <a:buChar char="Ø"/>
            </a:pPr>
            <a:r>
              <a:rPr lang="en-US" sz="1400" b="1" dirty="0">
                <a:latin typeface="Segoe UI" panose="020B0502040204020203" pitchFamily="34" charset="0"/>
                <a:cs typeface="Segoe UI" panose="020B0502040204020203" pitchFamily="34" charset="0"/>
              </a:rPr>
              <a:t>Both Decanter, Tanks with piping Erection completed.</a:t>
            </a:r>
          </a:p>
          <a:p>
            <a:pPr marL="285750" indent="-285750" algn="l">
              <a:buFont typeface="Wingdings" panose="05000000000000000000" pitchFamily="2" charset="2"/>
              <a:buChar char="Ø"/>
            </a:pPr>
            <a:r>
              <a:rPr lang="en-US" sz="1400" b="1" dirty="0">
                <a:latin typeface="Segoe UI" panose="020B0502040204020203" pitchFamily="34" charset="0"/>
                <a:cs typeface="Segoe UI" panose="020B0502040204020203" pitchFamily="34" charset="0"/>
              </a:rPr>
              <a:t>Panel Placed at position electrical &amp; Instrument wire work under progress.</a:t>
            </a:r>
          </a:p>
          <a:p>
            <a:pPr marL="285750" indent="-285750" algn="l">
              <a:buFont typeface="Wingdings" panose="05000000000000000000" pitchFamily="2" charset="2"/>
              <a:buChar char="Ø"/>
            </a:pPr>
            <a:r>
              <a:rPr lang="en-US" sz="1400" b="1" dirty="0">
                <a:latin typeface="Segoe UI" panose="020B0502040204020203" pitchFamily="34" charset="0"/>
                <a:cs typeface="Segoe UI" panose="020B0502040204020203" pitchFamily="34" charset="0"/>
              </a:rPr>
              <a:t>GEA &amp; Chemical system may be reached at site by 05.01.2026 to start commissioning</a:t>
            </a:r>
          </a:p>
        </p:txBody>
      </p:sp>
      <p:sp>
        <p:nvSpPr>
          <p:cNvPr id="14" name="Title 13">
            <a:extLst>
              <a:ext uri="{FF2B5EF4-FFF2-40B4-BE49-F238E27FC236}">
                <a16:creationId xmlns:a16="http://schemas.microsoft.com/office/drawing/2014/main" id="{FB658EAA-03C3-7585-41EF-5D910925C036}"/>
              </a:ext>
            </a:extLst>
          </p:cNvPr>
          <p:cNvSpPr>
            <a:spLocks noGrp="1"/>
          </p:cNvSpPr>
          <p:nvPr>
            <p:ph type="title"/>
          </p:nvPr>
        </p:nvSpPr>
        <p:spPr>
          <a:xfrm>
            <a:off x="3124200" y="170457"/>
            <a:ext cx="4953000" cy="549037"/>
          </a:xfrm>
        </p:spPr>
        <p:txBody>
          <a:bodyPr/>
          <a:lstStyle/>
          <a:p>
            <a:r>
              <a:rPr lang="en-US" sz="2400" dirty="0">
                <a:latin typeface="Segoe UI" panose="020B0502040204020203" pitchFamily="34" charset="0"/>
                <a:cs typeface="Segoe UI" panose="020B0502040204020203" pitchFamily="34" charset="0"/>
              </a:rPr>
              <a:t>Mud Removal System –Decanter </a:t>
            </a:r>
            <a:endParaRPr lang="en-IN" sz="2400" dirty="0">
              <a:latin typeface="Segoe UI" panose="020B0502040204020203" pitchFamily="34" charset="0"/>
              <a:cs typeface="Segoe UI" panose="020B0502040204020203" pitchFamily="34" charset="0"/>
            </a:endParaRPr>
          </a:p>
        </p:txBody>
      </p:sp>
      <p:pic>
        <p:nvPicPr>
          <p:cNvPr id="5" name="Picture 4" descr="A group of people standing on a building&#10;&#10;AI-generated content may be incorrect.">
            <a:extLst>
              <a:ext uri="{FF2B5EF4-FFF2-40B4-BE49-F238E27FC236}">
                <a16:creationId xmlns:a16="http://schemas.microsoft.com/office/drawing/2014/main" id="{0CBC7A73-C213-E440-631F-911CF9FF6FEF}"/>
              </a:ext>
            </a:extLst>
          </p:cNvPr>
          <p:cNvPicPr>
            <a:picLocks noChangeAspect="1"/>
          </p:cNvPicPr>
          <p:nvPr/>
        </p:nvPicPr>
        <p:blipFill>
          <a:blip r:embed="rId2">
            <a:extLst>
              <a:ext uri="{28A0092B-C50C-407E-A947-70E740481C1C}">
                <a14:useLocalDpi xmlns:a14="http://schemas.microsoft.com/office/drawing/2010/main" val="0"/>
              </a:ext>
            </a:extLst>
          </a:blip>
          <a:srcRect b="29344"/>
          <a:stretch>
            <a:fillRect/>
          </a:stretch>
        </p:blipFill>
        <p:spPr>
          <a:xfrm>
            <a:off x="829999" y="1782799"/>
            <a:ext cx="5418401" cy="4702818"/>
          </a:xfrm>
          <a:prstGeom prst="rect">
            <a:avLst/>
          </a:prstGeom>
        </p:spPr>
      </p:pic>
      <p:pic>
        <p:nvPicPr>
          <p:cNvPr id="7" name="Picture 6" descr="A large metal container with smoke coming out of it&#10;&#10;AI-generated content may be incorrect.">
            <a:extLst>
              <a:ext uri="{FF2B5EF4-FFF2-40B4-BE49-F238E27FC236}">
                <a16:creationId xmlns:a16="http://schemas.microsoft.com/office/drawing/2014/main" id="{B18F43BF-D340-8D4B-B976-788C25270E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1782798"/>
            <a:ext cx="5311178" cy="4702818"/>
          </a:xfrm>
          <a:prstGeom prst="rect">
            <a:avLst/>
          </a:prstGeom>
        </p:spPr>
      </p:pic>
    </p:spTree>
    <p:extLst>
      <p:ext uri="{BB962C8B-B14F-4D97-AF65-F5344CB8AC3E}">
        <p14:creationId xmlns:p14="http://schemas.microsoft.com/office/powerpoint/2010/main" val="1193015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088BB-784D-911D-C66C-EFB86D9EEB6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E09A2-E0AF-8EB9-43B8-ECB236156036}"/>
              </a:ext>
            </a:extLst>
          </p:cNvPr>
          <p:cNvSpPr>
            <a:spLocks noGrp="1"/>
          </p:cNvSpPr>
          <p:nvPr>
            <p:ph type="sldNum" sz="quarter" idx="12"/>
          </p:nvPr>
        </p:nvSpPr>
        <p:spPr>
          <a:xfrm>
            <a:off x="11419194" y="6553200"/>
            <a:ext cx="457200" cy="304800"/>
          </a:xfrm>
        </p:spPr>
        <p:txBody>
          <a:bodyPr/>
          <a:lstStyle/>
          <a:p>
            <a:fld id="{B76B49FA-22BB-44F5-8EFA-E5C56FA3907E}" type="slidenum">
              <a:rPr lang="en-US" smtClean="0"/>
              <a:pPr/>
              <a:t>64</a:t>
            </a:fld>
            <a:endParaRPr lang="en-US" dirty="0"/>
          </a:p>
        </p:txBody>
      </p:sp>
      <p:sp>
        <p:nvSpPr>
          <p:cNvPr id="13" name="TextBox 12">
            <a:extLst>
              <a:ext uri="{FF2B5EF4-FFF2-40B4-BE49-F238E27FC236}">
                <a16:creationId xmlns:a16="http://schemas.microsoft.com/office/drawing/2014/main" id="{1D003185-8016-A064-A0AB-04572A45F3A8}"/>
              </a:ext>
            </a:extLst>
          </p:cNvPr>
          <p:cNvSpPr txBox="1"/>
          <p:nvPr/>
        </p:nvSpPr>
        <p:spPr>
          <a:xfrm>
            <a:off x="762000" y="1066800"/>
            <a:ext cx="9398000"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rgbClr val="00B050"/>
                </a:solidFill>
                <a:latin typeface="Segoe UI" panose="020B0502040204020203" pitchFamily="34" charset="0"/>
                <a:cs typeface="Segoe UI" panose="020B0502040204020203" pitchFamily="34" charset="0"/>
              </a:rPr>
              <a:t>Decanter all connection Completed . </a:t>
            </a:r>
          </a:p>
          <a:p>
            <a:pPr marL="285750" indent="-285750">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Electrical &amp; Instrument Cabling work Completed.</a:t>
            </a:r>
            <a:endParaRPr lang="en-IN" sz="2000" b="1" dirty="0">
              <a:latin typeface="Segoe UI" panose="020B0502040204020203" pitchFamily="34" charset="0"/>
              <a:cs typeface="Segoe UI" panose="020B0502040204020203" pitchFamily="34" charset="0"/>
            </a:endParaRPr>
          </a:p>
        </p:txBody>
      </p:sp>
      <p:sp>
        <p:nvSpPr>
          <p:cNvPr id="14" name="Title 13">
            <a:extLst>
              <a:ext uri="{FF2B5EF4-FFF2-40B4-BE49-F238E27FC236}">
                <a16:creationId xmlns:a16="http://schemas.microsoft.com/office/drawing/2014/main" id="{B856F48A-DE0C-2D60-452C-E5A563D4FED5}"/>
              </a:ext>
            </a:extLst>
          </p:cNvPr>
          <p:cNvSpPr>
            <a:spLocks noGrp="1"/>
          </p:cNvSpPr>
          <p:nvPr>
            <p:ph type="title"/>
          </p:nvPr>
        </p:nvSpPr>
        <p:spPr>
          <a:xfrm>
            <a:off x="3276600" y="245285"/>
            <a:ext cx="4953000" cy="549037"/>
          </a:xfrm>
        </p:spPr>
        <p:txBody>
          <a:bodyPr/>
          <a:lstStyle/>
          <a:p>
            <a:r>
              <a:rPr lang="en-US" sz="2400" dirty="0">
                <a:latin typeface="Segoe UI" panose="020B0502040204020203" pitchFamily="34" charset="0"/>
                <a:cs typeface="Segoe UI" panose="020B0502040204020203" pitchFamily="34" charset="0"/>
              </a:rPr>
              <a:t>Mud Removal System –Decanter </a:t>
            </a:r>
            <a:endParaRPr lang="en-IN" sz="2400" dirty="0">
              <a:latin typeface="Segoe UI" panose="020B0502040204020203" pitchFamily="34" charset="0"/>
              <a:cs typeface="Segoe UI" panose="020B0502040204020203" pitchFamily="34" charset="0"/>
            </a:endParaRPr>
          </a:p>
        </p:txBody>
      </p:sp>
      <p:pic>
        <p:nvPicPr>
          <p:cNvPr id="5" name="Picture 4" descr="A room with machinery and pipes&#10;&#10;AI-generated content may be incorrect.">
            <a:extLst>
              <a:ext uri="{FF2B5EF4-FFF2-40B4-BE49-F238E27FC236}">
                <a16:creationId xmlns:a16="http://schemas.microsoft.com/office/drawing/2014/main" id="{DA2F429D-C43B-A3DE-890E-0EB1644FBD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2219840"/>
            <a:ext cx="5943600" cy="4245785"/>
          </a:xfrm>
          <a:prstGeom prst="rect">
            <a:avLst/>
          </a:prstGeom>
        </p:spPr>
      </p:pic>
      <p:pic>
        <p:nvPicPr>
          <p:cNvPr id="8" name="Picture 7" descr="A room with many electrical equipment&#10;&#10;AI-generated content may be incorrect.">
            <a:extLst>
              <a:ext uri="{FF2B5EF4-FFF2-40B4-BE49-F238E27FC236}">
                <a16:creationId xmlns:a16="http://schemas.microsoft.com/office/drawing/2014/main" id="{58AAE92A-72A5-2F01-8F65-FEC8CBFE89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206191"/>
            <a:ext cx="5384800" cy="4245786"/>
          </a:xfrm>
          <a:prstGeom prst="rect">
            <a:avLst/>
          </a:prstGeom>
        </p:spPr>
      </p:pic>
    </p:spTree>
    <p:extLst>
      <p:ext uri="{BB962C8B-B14F-4D97-AF65-F5344CB8AC3E}">
        <p14:creationId xmlns:p14="http://schemas.microsoft.com/office/powerpoint/2010/main" val="1930102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8F13F6-E5F8-4FB2-8D97-8F5211C4C023}"/>
              </a:ext>
            </a:extLst>
          </p:cNvPr>
          <p:cNvSpPr>
            <a:spLocks noGrp="1"/>
          </p:cNvSpPr>
          <p:nvPr>
            <p:ph type="body" sz="quarter" idx="11"/>
          </p:nvPr>
        </p:nvSpPr>
        <p:spPr>
          <a:xfrm>
            <a:off x="6267910" y="2133600"/>
            <a:ext cx="5085430" cy="724343"/>
          </a:xfrm>
          <a:prstGeom prst="rect">
            <a:avLst/>
          </a:prstGeom>
        </p:spPr>
        <p:txBody>
          <a:bodyPr>
            <a:normAutofit fontScale="92500" lnSpcReduction="10000"/>
          </a:bodyPr>
          <a:lstStyle/>
          <a:p>
            <a:pPr marL="0" indent="0" algn="ctr">
              <a:buNone/>
            </a:pPr>
            <a:r>
              <a:rPr lang="en-IN" sz="4800" b="1"/>
              <a:t>PRODUCTION</a:t>
            </a:r>
          </a:p>
        </p:txBody>
      </p:sp>
      <p:pic>
        <p:nvPicPr>
          <p:cNvPr id="10" name="Picture Placeholder 9">
            <a:extLst>
              <a:ext uri="{FF2B5EF4-FFF2-40B4-BE49-F238E27FC236}">
                <a16:creationId xmlns:a16="http://schemas.microsoft.com/office/drawing/2014/main" id="{581AE52A-0910-AA88-0C4F-5AFEC44937D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590" r="20590"/>
          <a:stretch>
            <a:fillRect/>
          </a:stretch>
        </p:blipFill>
        <p:spPr/>
      </p:pic>
      <p:sp>
        <p:nvSpPr>
          <p:cNvPr id="2" name="AutoShape 2" descr="https://inc-powerpoint.officeapps.live.com/pods/GetClipboardImage.ashx?Id=3f040bf3-0dbe-4ff2-a653-3a6ee1022013&amp;DC=IN3&amp;pkey=1b1c7329-7cac-42a4-90f6-3982298e5d09&amp;wdwaccluster=IN3"/>
          <p:cNvSpPr>
            <a:spLocks noChangeAspect="1" noChangeArrowheads="1"/>
          </p:cNvSpPr>
          <p:nvPr/>
        </p:nvSpPr>
        <p:spPr bwMode="auto">
          <a:xfrm>
            <a:off x="2190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57678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itle 2"/>
          <p:cNvSpPr>
            <a:spLocks noGrp="1"/>
          </p:cNvSpPr>
          <p:nvPr>
            <p:ph type="title"/>
          </p:nvPr>
        </p:nvSpPr>
        <p:spPr>
          <a:xfrm>
            <a:off x="2224063" y="192382"/>
            <a:ext cx="7529537" cy="542621"/>
          </a:xfrm>
          <a:solidFill>
            <a:schemeClr val="bg1"/>
          </a:solidFill>
        </p:spPr>
        <p:txBody>
          <a:bodyPr>
            <a:normAutofit/>
          </a:bodyPr>
          <a:lstStyle/>
          <a:p>
            <a:pPr algn="ctr"/>
            <a:r>
              <a:rPr lang="en-US" sz="2800" b="1" dirty="0">
                <a:solidFill>
                  <a:srgbClr val="002060"/>
                </a:solidFill>
              </a:rPr>
              <a:t>General Observation</a:t>
            </a:r>
            <a:endParaRPr lang="en-IN" sz="2800" b="1" dirty="0">
              <a:solidFill>
                <a:srgbClr val="002060"/>
              </a:solidFill>
            </a:endParaRPr>
          </a:p>
        </p:txBody>
      </p:sp>
      <p:sp>
        <p:nvSpPr>
          <p:cNvPr id="5" name="Rectangle 3"/>
          <p:cNvSpPr txBox="1"/>
          <p:nvPr/>
        </p:nvSpPr>
        <p:spPr>
          <a:xfrm>
            <a:off x="0" y="914400"/>
            <a:ext cx="12039601" cy="5943600"/>
          </a:xfrm>
          <a:prstGeom prst="rect">
            <a:avLst/>
          </a:prstGeom>
          <a:ln>
            <a:solidFill>
              <a:schemeClr val="tx1"/>
            </a:solidFill>
          </a:ln>
        </p:spPr>
        <p:txBody>
          <a:bodyPr vert="horz" lIns="91440" tIns="45720" rIns="91440" bIns="45720" rtlCol="0">
            <a:noAutofit/>
          </a:bodyPr>
          <a:lstStyle/>
          <a:p>
            <a:pPr marL="800100" marR="0" lvl="1"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b="1" dirty="0"/>
              <a:t>The M/s GEA representative is awaited for commissioning of the Mud Removal System.</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b="1" dirty="0"/>
              <a:t>All mechanical work for the Mud Removal System has been completed. Electrical and instrumentation cable laying, along with all electrical and instrument connections, has also been completed. Trial runs of  seven drives have been successfully carried out. The decanter trial will be conducted in the presence of the GEA representative.</a:t>
            </a:r>
          </a:p>
          <a:p>
            <a:pPr marL="800100" marR="0" lvl="1"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b="1" dirty="0"/>
              <a:t>The R3 massecuite boiling system has been taken into operation and is running satisfactorily in all respects.</a:t>
            </a:r>
          </a:p>
          <a:p>
            <a:pPr marL="800100" marR="0" lvl="1"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b="1" dirty="0"/>
              <a:t>B-Heavy molasses diversion has been started in the refinery house w.e.f. 04/01/2026.</a:t>
            </a: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457200" marR="0" lvl="1" indent="0" algn="just" defTabSz="914400" rtl="0" eaLnBrk="1" fontAlgn="auto" latinLnBrk="0" hangingPunct="1">
              <a:lnSpc>
                <a:spcPct val="15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3EB37-B451-BA72-1894-04CB797E134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390B2E-D22C-517E-1C75-0E99F2E16D6A}"/>
              </a:ext>
            </a:extLst>
          </p:cNvPr>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itle 2">
            <a:extLst>
              <a:ext uri="{FF2B5EF4-FFF2-40B4-BE49-F238E27FC236}">
                <a16:creationId xmlns:a16="http://schemas.microsoft.com/office/drawing/2014/main" id="{39915B9F-3AC9-97C3-12B9-636AAD2C8C3A}"/>
              </a:ext>
            </a:extLst>
          </p:cNvPr>
          <p:cNvSpPr>
            <a:spLocks noGrp="1"/>
          </p:cNvSpPr>
          <p:nvPr>
            <p:ph type="title"/>
          </p:nvPr>
        </p:nvSpPr>
        <p:spPr>
          <a:xfrm>
            <a:off x="2293130" y="400508"/>
            <a:ext cx="7529537" cy="542621"/>
          </a:xfrm>
          <a:solidFill>
            <a:schemeClr val="bg1"/>
          </a:solidFill>
        </p:spPr>
        <p:txBody>
          <a:bodyPr>
            <a:normAutofit fontScale="90000"/>
          </a:bodyPr>
          <a:lstStyle/>
          <a:p>
            <a:pPr marL="0" marR="0" lvl="0" indent="0" algn="l" defTabSz="914400" rtl="0" eaLnBrk="1" fontAlgn="b" latinLnBrk="0" hangingPunct="1">
              <a:lnSpc>
                <a:spcPct val="100000"/>
              </a:lnSpc>
              <a:spcBef>
                <a:spcPts val="0"/>
              </a:spcBef>
              <a:spcAft>
                <a:spcPts val="0"/>
              </a:spcAft>
              <a:tabLst/>
              <a:defRPr/>
            </a:pPr>
            <a:r>
              <a:rPr kumimoji="0" lang="en-US" sz="3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MRS Project – Work Progress and Delay Analysis</a:t>
            </a:r>
            <a:b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endParaRPr lang="en-IN" sz="2800" b="1" dirty="0">
              <a:solidFill>
                <a:srgbClr val="002060"/>
              </a:solidFill>
            </a:endParaRPr>
          </a:p>
        </p:txBody>
      </p:sp>
      <p:sp>
        <p:nvSpPr>
          <p:cNvPr id="7" name="Rectangle 5">
            <a:extLst>
              <a:ext uri="{FF2B5EF4-FFF2-40B4-BE49-F238E27FC236}">
                <a16:creationId xmlns:a16="http://schemas.microsoft.com/office/drawing/2014/main" id="{E4604BD1-8D5F-1494-FB9C-30E6F5BC8D0D}"/>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 name="Table 5">
            <a:extLst>
              <a:ext uri="{FF2B5EF4-FFF2-40B4-BE49-F238E27FC236}">
                <a16:creationId xmlns:a16="http://schemas.microsoft.com/office/drawing/2014/main" id="{A1D02FAF-6AC4-C382-7E7B-BE67EA032050}"/>
              </a:ext>
            </a:extLst>
          </p:cNvPr>
          <p:cNvGraphicFramePr>
            <a:graphicFrameLocks noGrp="1"/>
          </p:cNvGraphicFramePr>
          <p:nvPr/>
        </p:nvGraphicFramePr>
        <p:xfrm>
          <a:off x="190500" y="975215"/>
          <a:ext cx="11810999" cy="6481885"/>
        </p:xfrm>
        <a:graphic>
          <a:graphicData uri="http://schemas.openxmlformats.org/drawingml/2006/table">
            <a:tbl>
              <a:tblPr/>
              <a:tblGrid>
                <a:gridCol w="417633">
                  <a:extLst>
                    <a:ext uri="{9D8B030D-6E8A-4147-A177-3AD203B41FA5}">
                      <a16:colId xmlns:a16="http://schemas.microsoft.com/office/drawing/2014/main" val="1854571460"/>
                    </a:ext>
                  </a:extLst>
                </a:gridCol>
                <a:gridCol w="1809744">
                  <a:extLst>
                    <a:ext uri="{9D8B030D-6E8A-4147-A177-3AD203B41FA5}">
                      <a16:colId xmlns:a16="http://schemas.microsoft.com/office/drawing/2014/main" val="180779070"/>
                    </a:ext>
                  </a:extLst>
                </a:gridCol>
                <a:gridCol w="2230323">
                  <a:extLst>
                    <a:ext uri="{9D8B030D-6E8A-4147-A177-3AD203B41FA5}">
                      <a16:colId xmlns:a16="http://schemas.microsoft.com/office/drawing/2014/main" val="792274610"/>
                    </a:ext>
                  </a:extLst>
                </a:gridCol>
                <a:gridCol w="1180349">
                  <a:extLst>
                    <a:ext uri="{9D8B030D-6E8A-4147-A177-3AD203B41FA5}">
                      <a16:colId xmlns:a16="http://schemas.microsoft.com/office/drawing/2014/main" val="729933630"/>
                    </a:ext>
                  </a:extLst>
                </a:gridCol>
                <a:gridCol w="1509379">
                  <a:extLst>
                    <a:ext uri="{9D8B030D-6E8A-4147-A177-3AD203B41FA5}">
                      <a16:colId xmlns:a16="http://schemas.microsoft.com/office/drawing/2014/main" val="800136866"/>
                    </a:ext>
                  </a:extLst>
                </a:gridCol>
                <a:gridCol w="197698">
                  <a:extLst>
                    <a:ext uri="{9D8B030D-6E8A-4147-A177-3AD203B41FA5}">
                      <a16:colId xmlns:a16="http://schemas.microsoft.com/office/drawing/2014/main" val="50811953"/>
                    </a:ext>
                  </a:extLst>
                </a:gridCol>
                <a:gridCol w="1194413">
                  <a:extLst>
                    <a:ext uri="{9D8B030D-6E8A-4147-A177-3AD203B41FA5}">
                      <a16:colId xmlns:a16="http://schemas.microsoft.com/office/drawing/2014/main" val="897294788"/>
                    </a:ext>
                  </a:extLst>
                </a:gridCol>
                <a:gridCol w="1252161">
                  <a:extLst>
                    <a:ext uri="{9D8B030D-6E8A-4147-A177-3AD203B41FA5}">
                      <a16:colId xmlns:a16="http://schemas.microsoft.com/office/drawing/2014/main" val="501941920"/>
                    </a:ext>
                  </a:extLst>
                </a:gridCol>
                <a:gridCol w="2019299">
                  <a:extLst>
                    <a:ext uri="{9D8B030D-6E8A-4147-A177-3AD203B41FA5}">
                      <a16:colId xmlns:a16="http://schemas.microsoft.com/office/drawing/2014/main" val="4053069198"/>
                    </a:ext>
                  </a:extLst>
                </a:gridCol>
              </a:tblGrid>
              <a:tr h="218182">
                <a:tc gridSpan="9">
                  <a:txBody>
                    <a:bodyPr/>
                    <a:lstStyle/>
                    <a:p>
                      <a:pPr algn="ctr" fontAlgn="b">
                        <a:buNone/>
                      </a:pPr>
                      <a:endParaRPr lang="en-US" sz="1600" b="1" i="0" u="none" strike="noStrike" dirty="0">
                        <a:solidFill>
                          <a:srgbClr val="000000"/>
                        </a:solidFill>
                        <a:effectLst/>
                        <a:latin typeface="Calibri" panose="020F0502020204030204" pitchFamily="34" charset="0"/>
                      </a:endParaRPr>
                    </a:p>
                  </a:txBody>
                  <a:tcPr marL="8152" marR="8152" marT="8152" marB="0" anchor="b">
                    <a:lnL>
                      <a:noFill/>
                    </a:lnL>
                    <a:lnR>
                      <a:noFill/>
                    </a:lnR>
                    <a:lnT>
                      <a:noFill/>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23888892"/>
                  </a:ext>
                </a:extLst>
              </a:tr>
              <a:tr h="218182">
                <a:tc gridSpan="9">
                  <a:txBody>
                    <a:bodyPr/>
                    <a:lstStyle/>
                    <a:p>
                      <a:pPr algn="ctr" fontAlgn="b">
                        <a:buNone/>
                      </a:pPr>
                      <a:r>
                        <a:rPr lang="en-US" sz="1600" b="1" i="0" u="none" strike="noStrike" dirty="0">
                          <a:solidFill>
                            <a:srgbClr val="000000"/>
                          </a:solidFill>
                          <a:effectLst/>
                          <a:latin typeface="Calibri" panose="020F0502020204030204" pitchFamily="34" charset="0"/>
                        </a:rPr>
                        <a:t>Target Completion date                       -   30th October 2025</a:t>
                      </a:r>
                    </a:p>
                  </a:txBody>
                  <a:tcPr marL="8152" marR="8152" marT="8152" marB="0" anchor="b">
                    <a:lnL>
                      <a:noFill/>
                    </a:lnL>
                    <a:lnR>
                      <a:noFill/>
                    </a:lnR>
                    <a:lnT>
                      <a:noFill/>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373371504"/>
                  </a:ext>
                </a:extLst>
              </a:tr>
              <a:tr h="218182">
                <a:tc gridSpan="9">
                  <a:txBody>
                    <a:bodyPr/>
                    <a:lstStyle/>
                    <a:p>
                      <a:pPr algn="ctr" fontAlgn="b">
                        <a:buNone/>
                      </a:pPr>
                      <a:r>
                        <a:rPr lang="en-US" sz="1600" b="1" i="0" u="none" strike="noStrike" dirty="0">
                          <a:solidFill>
                            <a:srgbClr val="000000"/>
                          </a:solidFill>
                          <a:effectLst/>
                          <a:latin typeface="Calibri" panose="020F0502020204030204" pitchFamily="34" charset="0"/>
                        </a:rPr>
                        <a:t>Estimated Project Completion date   –    10th </a:t>
                      </a:r>
                      <a:r>
                        <a:rPr lang="en-US" sz="1600" b="1" i="0" u="none" strike="noStrike">
                          <a:solidFill>
                            <a:srgbClr val="000000"/>
                          </a:solidFill>
                          <a:effectLst/>
                          <a:latin typeface="Calibri" panose="020F0502020204030204" pitchFamily="34" charset="0"/>
                        </a:rPr>
                        <a:t>January  2026</a:t>
                      </a:r>
                      <a:endParaRPr lang="en-US" sz="1600" b="1" i="0" u="none" strike="noStrike" dirty="0">
                        <a:solidFill>
                          <a:srgbClr val="000000"/>
                        </a:solidFill>
                        <a:effectLst/>
                        <a:latin typeface="Calibri" panose="020F0502020204030204" pitchFamily="34" charset="0"/>
                      </a:endParaRPr>
                    </a:p>
                  </a:txBody>
                  <a:tcPr marL="8152" marR="8152" marT="8152"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40400936"/>
                  </a:ext>
                </a:extLst>
              </a:tr>
              <a:tr h="745991">
                <a:tc>
                  <a:txBody>
                    <a:bodyPr/>
                    <a:lstStyle/>
                    <a:p>
                      <a:pPr algn="ctr" fontAlgn="ctr">
                        <a:buNone/>
                      </a:pPr>
                      <a:r>
                        <a:rPr lang="en-IN" sz="1400" b="1" i="0" u="none" strike="noStrike">
                          <a:solidFill>
                            <a:srgbClr val="000000"/>
                          </a:solidFill>
                          <a:effectLst/>
                          <a:latin typeface="Calibri" panose="020F0502020204030204" pitchFamily="34" charset="0"/>
                        </a:rPr>
                        <a:t>SN</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buNone/>
                      </a:pPr>
                      <a:r>
                        <a:rPr lang="en-IN" sz="1400" b="1" i="0" u="none" strike="noStrike">
                          <a:solidFill>
                            <a:srgbClr val="000000"/>
                          </a:solidFill>
                          <a:effectLst/>
                          <a:latin typeface="Calibri" panose="020F0502020204030204" pitchFamily="34" charset="0"/>
                        </a:rPr>
                        <a:t>Work Description</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ctr" fontAlgn="ctr">
                        <a:buNone/>
                      </a:pPr>
                      <a:r>
                        <a:rPr lang="en-US" sz="1400" b="1" i="0" u="none" strike="noStrike" dirty="0">
                          <a:solidFill>
                            <a:srgbClr val="000000"/>
                          </a:solidFill>
                          <a:effectLst/>
                          <a:latin typeface="Calibri" panose="020F0502020204030204" pitchFamily="34" charset="0"/>
                        </a:rPr>
                        <a:t>PO date</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b="1" i="0" u="none" strike="noStrike" dirty="0">
                          <a:solidFill>
                            <a:srgbClr val="000000"/>
                          </a:solidFill>
                          <a:effectLst/>
                          <a:latin typeface="Calibri" panose="020F0502020204030204" pitchFamily="34" charset="0"/>
                        </a:rPr>
                        <a:t>Completion/Material Received date as per PO</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buNone/>
                      </a:pPr>
                      <a:r>
                        <a:rPr lang="en-IN" sz="1400" b="1" i="0" u="none" strike="noStrike">
                          <a:solidFill>
                            <a:srgbClr val="000000"/>
                          </a:solidFill>
                          <a:effectLst/>
                          <a:latin typeface="Calibri" panose="020F0502020204030204" pitchFamily="34" charset="0"/>
                        </a:rPr>
                        <a:t>Actual Date Of start</a:t>
                      </a:r>
                      <a:endParaRPr lang="en-US" sz="1400" b="1" i="0" u="none" strike="noStrike">
                        <a:solidFill>
                          <a:srgbClr val="000000"/>
                        </a:solidFill>
                        <a:effectLst/>
                        <a:latin typeface="Calibri" panose="020F0502020204030204" pitchFamily="34" charset="0"/>
                      </a:endParaRP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algn="ctr" fontAlgn="ctr">
                        <a:buNone/>
                      </a:pPr>
                      <a:r>
                        <a:rPr lang="en-IN" sz="1200" b="1" i="0" u="none" strike="noStrike">
                          <a:solidFill>
                            <a:srgbClr val="000000"/>
                          </a:solidFill>
                          <a:effectLst/>
                          <a:latin typeface="Calibri" panose="020F0502020204030204" pitchFamily="34" charset="0"/>
                        </a:rPr>
                        <a:t>Actual Date Of start</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b="1" i="0" u="none" strike="noStrike">
                          <a:solidFill>
                            <a:srgbClr val="000000"/>
                          </a:solidFill>
                          <a:effectLst/>
                          <a:latin typeface="Calibri" panose="020F0502020204030204" pitchFamily="34" charset="0"/>
                        </a:rPr>
                        <a:t>Actual Completion/Material Recieved date</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400" b="1" i="0" u="none" strike="noStrike">
                          <a:solidFill>
                            <a:srgbClr val="000000"/>
                          </a:solidFill>
                          <a:effectLst/>
                          <a:latin typeface="Calibri" panose="020F0502020204030204" pitchFamily="34" charset="0"/>
                        </a:rPr>
                        <a:t>Total days Delay in work </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2974359"/>
                  </a:ext>
                </a:extLst>
              </a:tr>
              <a:tr h="191791">
                <a:tc rowSpan="3">
                  <a:txBody>
                    <a:bodyPr/>
                    <a:lstStyle/>
                    <a:p>
                      <a:pPr algn="ctr" fontAlgn="ctr">
                        <a:buNone/>
                      </a:pPr>
                      <a:r>
                        <a:rPr lang="en-IN" sz="1400" b="1" i="0" u="none" strike="noStrike">
                          <a:solidFill>
                            <a:srgbClr val="000000"/>
                          </a:solidFill>
                          <a:effectLst/>
                          <a:latin typeface="Calibri" panose="020F0502020204030204" pitchFamily="34" charset="0"/>
                        </a:rPr>
                        <a:t>1</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IN" sz="1400" b="1" i="0" u="none" strike="noStrike">
                          <a:solidFill>
                            <a:srgbClr val="000000"/>
                          </a:solidFill>
                          <a:effectLst/>
                          <a:latin typeface="Calibri" panose="020F0502020204030204" pitchFamily="34" charset="0"/>
                        </a:rPr>
                        <a:t>Civil</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IN" sz="1400" b="1" i="0" u="none" strike="noStrike">
                          <a:solidFill>
                            <a:srgbClr val="000000"/>
                          </a:solidFill>
                          <a:effectLst/>
                          <a:latin typeface="Calibri" panose="020F0502020204030204" pitchFamily="34" charset="0"/>
                        </a:rPr>
                        <a:t>Foundation </a:t>
                      </a:r>
                    </a:p>
                  </a:txBody>
                  <a:tcPr marL="8152" marR="8152" marT="81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US" sz="1400" b="1" i="0" u="none" strike="noStrike" dirty="0">
                          <a:solidFill>
                            <a:srgbClr val="000000"/>
                          </a:solidFill>
                          <a:effectLst/>
                          <a:latin typeface="Calibri" panose="020F0502020204030204" pitchFamily="34" charset="0"/>
                        </a:rPr>
                        <a:t>05/08/2025</a:t>
                      </a:r>
                      <a:endParaRPr lang="en-IN" sz="1400" b="1" i="0" u="none" strike="noStrike" dirty="0">
                        <a:solidFill>
                          <a:srgbClr val="000000"/>
                        </a:solidFill>
                        <a:effectLst/>
                        <a:latin typeface="Calibri" panose="020F0502020204030204" pitchFamily="34" charset="0"/>
                      </a:endParaRP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IN" sz="1400" b="1" i="0" u="none" strike="noStrike" dirty="0">
                          <a:solidFill>
                            <a:schemeClr val="tx1"/>
                          </a:solidFill>
                          <a:effectLst/>
                          <a:latin typeface="Calibri" panose="020F0502020204030204" pitchFamily="34" charset="0"/>
                        </a:rPr>
                        <a:t>05/10/2025</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gridSpan="2">
                  <a:txBody>
                    <a:bodyPr/>
                    <a:lstStyle/>
                    <a:p>
                      <a:pPr algn="ctr" fontAlgn="ctr">
                        <a:buNone/>
                      </a:pPr>
                      <a:r>
                        <a:rPr lang="en-IN" sz="1400" b="1" i="0" u="none" strike="noStrike" dirty="0">
                          <a:solidFill>
                            <a:schemeClr val="tx1"/>
                          </a:solidFill>
                          <a:effectLst/>
                          <a:latin typeface="Calibri" panose="020F0502020204030204" pitchFamily="34" charset="0"/>
                        </a:rPr>
                        <a:t>01/08/2025</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hMerge="1">
                  <a:txBody>
                    <a:bodyPr/>
                    <a:lstStyle/>
                    <a:p>
                      <a:pPr algn="ctr" fontAlgn="ctr">
                        <a:buNone/>
                      </a:pPr>
                      <a:r>
                        <a:rPr lang="en-IN" sz="1200" b="1" i="0" u="none" strike="noStrike" dirty="0">
                          <a:solidFill>
                            <a:srgbClr val="000000"/>
                          </a:solidFill>
                          <a:effectLst/>
                          <a:latin typeface="Calibri" panose="020F0502020204030204" pitchFamily="34" charset="0"/>
                        </a:rPr>
                        <a:t>5th August 2025</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IN" sz="1400" b="1" i="0" u="none" strike="noStrike" dirty="0">
                          <a:solidFill>
                            <a:schemeClr val="tx1"/>
                          </a:solidFill>
                          <a:effectLst/>
                          <a:latin typeface="Calibri" panose="020F0502020204030204" pitchFamily="34" charset="0"/>
                        </a:rPr>
                        <a:t>16/12/2025</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IN" sz="1400" b="1" i="0" u="none" strike="noStrike" dirty="0">
                          <a:solidFill>
                            <a:schemeClr val="tx1"/>
                          </a:solidFill>
                          <a:effectLst/>
                          <a:latin typeface="Calibri" panose="020F0502020204030204" pitchFamily="34" charset="0"/>
                        </a:rPr>
                        <a:t>71 days (  Delayed Due to rain ,  Scaffolding size change due to change in elevation and less manpower availability of civil contractor)</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4831546"/>
                  </a:ext>
                </a:extLst>
              </a:tr>
              <a:tr h="191791">
                <a:tc vMerge="1">
                  <a:txBody>
                    <a:bodyPr/>
                    <a:lstStyle/>
                    <a:p>
                      <a:endParaRPr lang="en-IN"/>
                    </a:p>
                  </a:txBody>
                  <a:tcPr/>
                </a:tc>
                <a:tc vMerge="1">
                  <a:txBody>
                    <a:bodyPr/>
                    <a:lstStyle/>
                    <a:p>
                      <a:endParaRPr lang="en-IN"/>
                    </a:p>
                  </a:txBody>
                  <a:tcPr/>
                </a:tc>
                <a:tc>
                  <a:txBody>
                    <a:bodyPr/>
                    <a:lstStyle/>
                    <a:p>
                      <a:pPr algn="l" fontAlgn="b">
                        <a:buNone/>
                      </a:pPr>
                      <a:r>
                        <a:rPr lang="en-IN" sz="1400" b="1" i="0" u="none" strike="noStrike">
                          <a:solidFill>
                            <a:srgbClr val="000000"/>
                          </a:solidFill>
                          <a:effectLst/>
                          <a:latin typeface="Calibri" panose="020F0502020204030204" pitchFamily="34" charset="0"/>
                        </a:rPr>
                        <a:t>Column </a:t>
                      </a:r>
                    </a:p>
                  </a:txBody>
                  <a:tcPr marL="8152" marR="8152" marT="81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gridSpan="2" vMerge="1">
                  <a:txBody>
                    <a:bodyPr/>
                    <a:lstStyle/>
                    <a:p>
                      <a:endParaRPr lang="en-IN"/>
                    </a:p>
                  </a:txBody>
                  <a:tcPr/>
                </a:tc>
                <a:tc hMerge="1"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991842119"/>
                  </a:ext>
                </a:extLst>
              </a:tr>
              <a:tr h="547141">
                <a:tc vMerge="1">
                  <a:txBody>
                    <a:bodyPr/>
                    <a:lstStyle/>
                    <a:p>
                      <a:endParaRPr lang="en-IN"/>
                    </a:p>
                  </a:txBody>
                  <a:tcPr/>
                </a:tc>
                <a:tc vMerge="1">
                  <a:txBody>
                    <a:bodyPr/>
                    <a:lstStyle/>
                    <a:p>
                      <a:endParaRPr lang="en-IN"/>
                    </a:p>
                  </a:txBody>
                  <a:tcPr/>
                </a:tc>
                <a:tc>
                  <a:txBody>
                    <a:bodyPr/>
                    <a:lstStyle/>
                    <a:p>
                      <a:pPr algn="l" fontAlgn="b">
                        <a:buNone/>
                      </a:pPr>
                      <a:r>
                        <a:rPr lang="en-IN" sz="1400" b="1" i="0" u="none" strike="noStrike">
                          <a:solidFill>
                            <a:srgbClr val="000000"/>
                          </a:solidFill>
                          <a:effectLst/>
                          <a:latin typeface="Calibri" panose="020F0502020204030204" pitchFamily="34" charset="0"/>
                        </a:rPr>
                        <a:t>Slab </a:t>
                      </a:r>
                    </a:p>
                  </a:txBody>
                  <a:tcPr marL="8152" marR="8152" marT="81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gridSpan="2" vMerge="1">
                  <a:txBody>
                    <a:bodyPr/>
                    <a:lstStyle/>
                    <a:p>
                      <a:endParaRPr lang="en-IN"/>
                    </a:p>
                  </a:txBody>
                  <a:tcPr/>
                </a:tc>
                <a:tc hMerge="1"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83602686"/>
                  </a:ext>
                </a:extLst>
              </a:tr>
              <a:tr h="191791">
                <a:tc rowSpan="3">
                  <a:txBody>
                    <a:bodyPr/>
                    <a:lstStyle/>
                    <a:p>
                      <a:pPr algn="ctr" fontAlgn="ctr">
                        <a:buNone/>
                      </a:pPr>
                      <a:r>
                        <a:rPr lang="en-IN" sz="1400" b="1" i="0" u="none" strike="noStrike">
                          <a:solidFill>
                            <a:srgbClr val="000000"/>
                          </a:solidFill>
                          <a:effectLst/>
                          <a:latin typeface="Calibri" panose="020F0502020204030204" pitchFamily="34" charset="0"/>
                        </a:rPr>
                        <a:t>2</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IN" sz="1400" b="1" i="0" u="none" strike="noStrike" dirty="0">
                          <a:solidFill>
                            <a:srgbClr val="000000"/>
                          </a:solidFill>
                          <a:effectLst/>
                          <a:latin typeface="Calibri" panose="020F0502020204030204" pitchFamily="34" charset="0"/>
                        </a:rPr>
                        <a:t>MRS material</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IN" sz="1400" b="1" i="0" u="none" strike="noStrike">
                          <a:solidFill>
                            <a:srgbClr val="000000"/>
                          </a:solidFill>
                          <a:effectLst/>
                          <a:latin typeface="Calibri" panose="020F0502020204030204" pitchFamily="34" charset="0"/>
                        </a:rPr>
                        <a:t>Decanter</a:t>
                      </a:r>
                    </a:p>
                  </a:txBody>
                  <a:tcPr marL="8152" marR="8152" marT="81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US" sz="1400" b="1" i="0" u="none" strike="noStrike" dirty="0">
                          <a:solidFill>
                            <a:srgbClr val="000000"/>
                          </a:solidFill>
                          <a:effectLst/>
                          <a:latin typeface="Calibri" panose="020F0502020204030204" pitchFamily="34" charset="0"/>
                        </a:rPr>
                        <a:t>19/06/2025</a:t>
                      </a:r>
                      <a:endParaRPr lang="en-IN" sz="1400" b="1" i="0" u="none" strike="noStrike" dirty="0">
                        <a:solidFill>
                          <a:srgbClr val="000000"/>
                        </a:solidFill>
                        <a:effectLst/>
                        <a:latin typeface="Calibri" panose="020F0502020204030204" pitchFamily="34" charset="0"/>
                      </a:endParaRP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IN" sz="1400" b="1" i="0" u="none" strike="noStrike" dirty="0">
                          <a:solidFill>
                            <a:srgbClr val="000000"/>
                          </a:solidFill>
                          <a:effectLst/>
                          <a:latin typeface="Calibri" panose="020F0502020204030204" pitchFamily="34" charset="0"/>
                        </a:rPr>
                        <a:t>25/08/2025</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gridSpan="2">
                  <a:txBody>
                    <a:bodyPr/>
                    <a:lstStyle/>
                    <a:p>
                      <a:pPr algn="ctr" fontAlgn="ctr">
                        <a:buNone/>
                      </a:pPr>
                      <a:r>
                        <a:rPr lang="en-IN" sz="1400" b="1" i="0" u="none" strike="noStrike" dirty="0">
                          <a:solidFill>
                            <a:srgbClr val="000000"/>
                          </a:solidFill>
                          <a:effectLst/>
                          <a:latin typeface="Calibri" panose="020F0502020204030204" pitchFamily="34" charset="0"/>
                        </a:rPr>
                        <a:t> </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hMerge="1">
                  <a:txBody>
                    <a:bodyPr/>
                    <a:lstStyle/>
                    <a:p>
                      <a:pPr algn="ctr" fontAlgn="ctr">
                        <a:buNone/>
                      </a:pPr>
                      <a:r>
                        <a:rPr lang="en-IN" sz="1200" b="1" i="0" u="none" strike="noStrike">
                          <a:solidFill>
                            <a:srgbClr val="000000"/>
                          </a:solidFill>
                          <a:effectLst/>
                          <a:latin typeface="Calibri" panose="020F0502020204030204" pitchFamily="34" charset="0"/>
                        </a:rPr>
                        <a:t> </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US" sz="1400" b="1" i="0" u="none" strike="noStrike" dirty="0">
                          <a:solidFill>
                            <a:srgbClr val="000000"/>
                          </a:solidFill>
                          <a:effectLst/>
                          <a:latin typeface="Calibri" panose="020F0502020204030204" pitchFamily="34" charset="0"/>
                        </a:rPr>
                        <a:t>Last consignment received on 07/09/2025</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IN" sz="1400" b="1" i="0" u="none" strike="noStrike" dirty="0">
                          <a:solidFill>
                            <a:srgbClr val="000000"/>
                          </a:solidFill>
                          <a:effectLst/>
                          <a:latin typeface="Calibri" panose="020F0502020204030204" pitchFamily="34" charset="0"/>
                        </a:rPr>
                        <a:t>12 days</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6291641"/>
                  </a:ext>
                </a:extLst>
              </a:tr>
              <a:tr h="191791">
                <a:tc vMerge="1">
                  <a:txBody>
                    <a:bodyPr/>
                    <a:lstStyle/>
                    <a:p>
                      <a:endParaRPr lang="en-IN"/>
                    </a:p>
                  </a:txBody>
                  <a:tcPr/>
                </a:tc>
                <a:tc vMerge="1">
                  <a:txBody>
                    <a:bodyPr/>
                    <a:lstStyle/>
                    <a:p>
                      <a:endParaRPr lang="en-IN"/>
                    </a:p>
                  </a:txBody>
                  <a:tcPr/>
                </a:tc>
                <a:tc>
                  <a:txBody>
                    <a:bodyPr/>
                    <a:lstStyle/>
                    <a:p>
                      <a:pPr algn="l" fontAlgn="b">
                        <a:buNone/>
                      </a:pPr>
                      <a:r>
                        <a:rPr lang="en-IN" sz="1400" b="1" i="0" u="none" strike="noStrike">
                          <a:solidFill>
                            <a:srgbClr val="000000"/>
                          </a:solidFill>
                          <a:effectLst/>
                          <a:latin typeface="Calibri" panose="020F0502020204030204" pitchFamily="34" charset="0"/>
                        </a:rPr>
                        <a:t>Pumps with Motor</a:t>
                      </a:r>
                    </a:p>
                  </a:txBody>
                  <a:tcPr marL="8152" marR="8152" marT="81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gridSpan="2" vMerge="1">
                  <a:txBody>
                    <a:bodyPr/>
                    <a:lstStyle/>
                    <a:p>
                      <a:endParaRPr lang="en-IN"/>
                    </a:p>
                  </a:txBody>
                  <a:tcPr/>
                </a:tc>
                <a:tc hMerge="1"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61041519"/>
                  </a:ext>
                </a:extLst>
              </a:tr>
              <a:tr h="376524">
                <a:tc vMerge="1">
                  <a:txBody>
                    <a:bodyPr/>
                    <a:lstStyle/>
                    <a:p>
                      <a:endParaRPr lang="en-IN"/>
                    </a:p>
                  </a:txBody>
                  <a:tcPr/>
                </a:tc>
                <a:tc vMerge="1">
                  <a:txBody>
                    <a:bodyPr/>
                    <a:lstStyle/>
                    <a:p>
                      <a:endParaRPr lang="en-IN"/>
                    </a:p>
                  </a:txBody>
                  <a:tcPr/>
                </a:tc>
                <a:tc>
                  <a:txBody>
                    <a:bodyPr/>
                    <a:lstStyle/>
                    <a:p>
                      <a:pPr algn="l" fontAlgn="ctr">
                        <a:buNone/>
                      </a:pPr>
                      <a:r>
                        <a:rPr lang="en-IN" sz="1400" b="1" i="0" u="none" strike="noStrike">
                          <a:solidFill>
                            <a:srgbClr val="000000"/>
                          </a:solidFill>
                          <a:effectLst/>
                          <a:latin typeface="Calibri" panose="020F0502020204030204" pitchFamily="34" charset="0"/>
                        </a:rPr>
                        <a:t>Electrical and Instrument accessories</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gridSpan="2" vMerge="1">
                  <a:txBody>
                    <a:bodyPr/>
                    <a:lstStyle/>
                    <a:p>
                      <a:endParaRPr lang="en-IN"/>
                    </a:p>
                  </a:txBody>
                  <a:tcPr/>
                </a:tc>
                <a:tc hMerge="1"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056474115"/>
                  </a:ext>
                </a:extLst>
              </a:tr>
              <a:tr h="191791">
                <a:tc rowSpan="5">
                  <a:txBody>
                    <a:bodyPr/>
                    <a:lstStyle/>
                    <a:p>
                      <a:pPr algn="ctr" fontAlgn="ctr">
                        <a:buNone/>
                      </a:pPr>
                      <a:r>
                        <a:rPr lang="en-IN" sz="1400" b="1" i="0" u="none" strike="noStrike">
                          <a:solidFill>
                            <a:srgbClr val="000000"/>
                          </a:solidFill>
                          <a:effectLst/>
                          <a:latin typeface="Calibri" panose="020F0502020204030204" pitchFamily="34" charset="0"/>
                        </a:rPr>
                        <a:t>3</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buNone/>
                      </a:pPr>
                      <a:r>
                        <a:rPr lang="en-US" sz="1400" b="1" i="0" u="none" strike="noStrike" dirty="0">
                          <a:solidFill>
                            <a:srgbClr val="000000"/>
                          </a:solidFill>
                          <a:effectLst/>
                          <a:latin typeface="Calibri" panose="020F0502020204030204" pitchFamily="34" charset="0"/>
                        </a:rPr>
                        <a:t>Erection of tanks and pumps</a:t>
                      </a:r>
                      <a:endParaRPr lang="en-IN" sz="1400" b="1" i="0" u="none" strike="noStrike" dirty="0">
                        <a:solidFill>
                          <a:srgbClr val="000000"/>
                        </a:solidFill>
                        <a:effectLst/>
                        <a:latin typeface="Calibri" panose="020F0502020204030204" pitchFamily="34" charset="0"/>
                      </a:endParaRP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1" i="0" u="none" strike="noStrike" dirty="0">
                          <a:solidFill>
                            <a:srgbClr val="000000"/>
                          </a:solidFill>
                          <a:effectLst/>
                          <a:latin typeface="Calibri" panose="020F0502020204030204" pitchFamily="34" charset="0"/>
                        </a:rPr>
                        <a:t>Equipment Shifting</a:t>
                      </a:r>
                      <a:endParaRPr lang="en-IN" sz="1400" b="1" i="0" u="none" strike="noStrike" dirty="0">
                        <a:solidFill>
                          <a:srgbClr val="000000"/>
                        </a:solidFill>
                        <a:effectLst/>
                        <a:latin typeface="Calibri" panose="020F0502020204030204" pitchFamily="34" charset="0"/>
                      </a:endParaRPr>
                    </a:p>
                  </a:txBody>
                  <a:tcPr marL="8152" marR="8152" marT="81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buNone/>
                      </a:pPr>
                      <a:r>
                        <a:rPr lang="en-US" sz="1400" b="1" i="0" u="none" strike="noStrike" dirty="0">
                          <a:solidFill>
                            <a:srgbClr val="000000"/>
                          </a:solidFill>
                          <a:effectLst/>
                          <a:latin typeface="Calibri" panose="020F0502020204030204" pitchFamily="34" charset="0"/>
                        </a:rPr>
                        <a:t>10/10/2025</a:t>
                      </a:r>
                      <a:endParaRPr lang="en-IN" sz="1400" b="1" i="0" u="none" strike="noStrike" dirty="0">
                        <a:solidFill>
                          <a:srgbClr val="000000"/>
                        </a:solidFill>
                        <a:effectLst/>
                        <a:latin typeface="Calibri" panose="020F0502020204030204" pitchFamily="34" charset="0"/>
                      </a:endParaRP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buNone/>
                      </a:pPr>
                      <a:r>
                        <a:rPr lang="en-IN" sz="1400" b="1" i="0" u="none" strike="noStrike" dirty="0">
                          <a:solidFill>
                            <a:srgbClr val="000000"/>
                          </a:solidFill>
                          <a:effectLst/>
                          <a:latin typeface="Calibri" panose="020F0502020204030204" pitchFamily="34" charset="0"/>
                        </a:rPr>
                        <a:t>30/10/2025</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gridSpan="2">
                  <a:txBody>
                    <a:bodyPr/>
                    <a:lstStyle/>
                    <a:p>
                      <a:pPr algn="ctr" fontAlgn="ctr">
                        <a:buNone/>
                      </a:pPr>
                      <a:r>
                        <a:rPr lang="en-IN" sz="1400" b="1" i="0" u="none" strike="noStrike" dirty="0">
                          <a:solidFill>
                            <a:srgbClr val="000000"/>
                          </a:solidFill>
                          <a:effectLst/>
                          <a:latin typeface="Calibri" panose="020F0502020204030204" pitchFamily="34" charset="0"/>
                        </a:rPr>
                        <a:t>17/12/2025</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hMerge="1">
                  <a:txBody>
                    <a:bodyPr/>
                    <a:lstStyle/>
                    <a:p>
                      <a:pPr algn="ctr" fontAlgn="ctr">
                        <a:buNone/>
                      </a:pPr>
                      <a:r>
                        <a:rPr lang="en-IN" sz="1200" b="1" i="0" u="none" strike="noStrike" dirty="0">
                          <a:solidFill>
                            <a:srgbClr val="000000"/>
                          </a:solidFill>
                          <a:effectLst/>
                          <a:latin typeface="Calibri" panose="020F0502020204030204" pitchFamily="34" charset="0"/>
                        </a:rPr>
                        <a:t>17th Dec 2025</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a:txBody>
                    <a:bodyPr/>
                    <a:lstStyle/>
                    <a:p>
                      <a:pPr algn="ctr" fontAlgn="ctr">
                        <a:buNone/>
                      </a:pPr>
                      <a:r>
                        <a:rPr lang="en-IN" sz="1400" b="1" i="0" u="none" strike="noStrike" dirty="0">
                          <a:solidFill>
                            <a:srgbClr val="000000"/>
                          </a:solidFill>
                          <a:effectLst/>
                          <a:latin typeface="Calibri" panose="020F0502020204030204" pitchFamily="34" charset="0"/>
                        </a:rPr>
                        <a:t>Under Progress</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a:txBody>
                    <a:bodyPr/>
                    <a:lstStyle/>
                    <a:p>
                      <a:pPr algn="l" fontAlgn="ctr">
                        <a:buNone/>
                      </a:pPr>
                      <a:r>
                        <a:rPr lang="en-US" sz="1400" b="1" i="0" u="none" strike="noStrike" dirty="0">
                          <a:solidFill>
                            <a:srgbClr val="000000"/>
                          </a:solidFill>
                          <a:effectLst/>
                          <a:latin typeface="Calibri" panose="020F0502020204030204" pitchFamily="34" charset="0"/>
                        </a:rPr>
                        <a:t>All Mechanical, electrical and instrument related work completed .</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8933789"/>
                  </a:ext>
                </a:extLst>
              </a:tr>
              <a:tr h="191791">
                <a:tc vMerge="1">
                  <a:txBody>
                    <a:bodyPr/>
                    <a:lstStyle/>
                    <a:p>
                      <a:endParaRPr lang="en-IN"/>
                    </a:p>
                  </a:txBody>
                  <a:tcPr>
                    <a:lnT w="6350" cap="flat" cmpd="sng" algn="ctr">
                      <a:solidFill>
                        <a:srgbClr val="000000"/>
                      </a:solidFill>
                      <a:prstDash val="solid"/>
                      <a:round/>
                      <a:headEnd type="none" w="med" len="med"/>
                      <a:tailEnd type="none" w="med" len="med"/>
                    </a:lnT>
                  </a:tcPr>
                </a:tc>
                <a:tc vMerge="1">
                  <a:txBody>
                    <a:bodyPr/>
                    <a:lstStyle/>
                    <a:p>
                      <a:endParaRPr lang="en-IN"/>
                    </a:p>
                  </a:txBody>
                  <a:tcPr>
                    <a:lnT w="6350" cap="flat" cmpd="sng" algn="ctr">
                      <a:solidFill>
                        <a:srgbClr val="000000"/>
                      </a:solidFill>
                      <a:prstDash val="solid"/>
                      <a:round/>
                      <a:headEnd type="none" w="med" len="med"/>
                      <a:tailEnd type="none" w="med" len="med"/>
                    </a:lnT>
                  </a:tcPr>
                </a:tc>
                <a:tc>
                  <a:txBody>
                    <a:bodyPr/>
                    <a:lstStyle/>
                    <a:p>
                      <a:pPr algn="l" fontAlgn="b">
                        <a:buNone/>
                      </a:pPr>
                      <a:r>
                        <a:rPr lang="en-US" sz="1400" b="1" i="0" u="none" strike="noStrike">
                          <a:solidFill>
                            <a:srgbClr val="000000"/>
                          </a:solidFill>
                          <a:effectLst/>
                          <a:latin typeface="Calibri" panose="020F0502020204030204" pitchFamily="34" charset="0"/>
                        </a:rPr>
                        <a:t>Pumps and valve Installation</a:t>
                      </a:r>
                      <a:endParaRPr lang="en-IN" sz="1400" b="1" i="0" u="none" strike="noStrike" dirty="0">
                        <a:solidFill>
                          <a:srgbClr val="000000"/>
                        </a:solidFill>
                        <a:effectLst/>
                        <a:latin typeface="Calibri" panose="020F0502020204030204" pitchFamily="34" charset="0"/>
                      </a:endParaRPr>
                    </a:p>
                  </a:txBody>
                  <a:tcPr marL="8152" marR="8152" marT="8152"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vMerge="1">
                  <a:txBody>
                    <a:bodyPr/>
                    <a:lstStyle/>
                    <a:p>
                      <a:endParaRPr lang="en-IN"/>
                    </a:p>
                  </a:txBody>
                  <a:tcPr>
                    <a:lnT w="6350" cap="flat" cmpd="sng" algn="ctr">
                      <a:solidFill>
                        <a:srgbClr val="000000"/>
                      </a:solidFill>
                      <a:prstDash val="solid"/>
                      <a:round/>
                      <a:headEnd type="none" w="med" len="med"/>
                      <a:tailEnd type="none" w="med" len="med"/>
                    </a:lnT>
                  </a:tcPr>
                </a:tc>
                <a:tc gridSpan="2" vMerge="1">
                  <a:txBody>
                    <a:bodyPr/>
                    <a:lstStyle/>
                    <a:p>
                      <a:endParaRPr lang="en-IN"/>
                    </a:p>
                  </a:txBody>
                  <a:tcPr>
                    <a:lnT w="6350" cap="flat" cmpd="sng" algn="ctr">
                      <a:solidFill>
                        <a:srgbClr val="000000"/>
                      </a:solidFill>
                      <a:prstDash val="solid"/>
                      <a:round/>
                      <a:headEnd type="none" w="med" len="med"/>
                      <a:tailEnd type="none" w="med" len="med"/>
                    </a:lnT>
                  </a:tcPr>
                </a:tc>
                <a:tc hMerge="1" vMerge="1">
                  <a:txBody>
                    <a:bodyPr/>
                    <a:lstStyle/>
                    <a:p>
                      <a:endParaRPr lang="en-IN"/>
                    </a:p>
                  </a:txBody>
                  <a:tcPr/>
                </a:tc>
                <a:tc vMerge="1">
                  <a:txBody>
                    <a:bodyPr/>
                    <a:lstStyle/>
                    <a:p>
                      <a:endParaRPr lang="en-IN"/>
                    </a:p>
                  </a:txBody>
                  <a:tcPr>
                    <a:lnT w="6350" cap="flat" cmpd="sng" algn="ctr">
                      <a:solidFill>
                        <a:srgbClr val="000000"/>
                      </a:solidFill>
                      <a:prstDash val="solid"/>
                      <a:round/>
                      <a:headEnd type="none" w="med" len="med"/>
                      <a:tailEnd type="none" w="med" len="med"/>
                    </a:lnT>
                  </a:tcPr>
                </a:tc>
                <a:tc vMerge="1">
                  <a:txBody>
                    <a:bodyPr/>
                    <a:lstStyle/>
                    <a:p>
                      <a:endParaRPr lang="en-IN"/>
                    </a:p>
                  </a:txBody>
                  <a:tcPr>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545727624"/>
                  </a:ext>
                </a:extLst>
              </a:tr>
              <a:tr h="191791">
                <a:tc vMerge="1">
                  <a:txBody>
                    <a:bodyPr/>
                    <a:lstStyle/>
                    <a:p>
                      <a:endParaRPr lang="en-IN"/>
                    </a:p>
                  </a:txBody>
                  <a:tcPr/>
                </a:tc>
                <a:tc rowSpan="3">
                  <a:txBody>
                    <a:bodyPr/>
                    <a:lstStyle/>
                    <a:p>
                      <a:pPr algn="ctr" fontAlgn="ctr">
                        <a:buNone/>
                      </a:pPr>
                      <a:r>
                        <a:rPr lang="en-IN" sz="1400" b="1" i="0" u="none" strike="noStrike" dirty="0">
                          <a:solidFill>
                            <a:srgbClr val="000000"/>
                          </a:solidFill>
                          <a:effectLst/>
                          <a:latin typeface="Calibri" panose="020F0502020204030204" pitchFamily="34" charset="0"/>
                        </a:rPr>
                        <a:t>Erection and commissioning</a:t>
                      </a:r>
                    </a:p>
                  </a:txBody>
                  <a:tcPr marL="8152" marR="8152" marT="8152"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IN" sz="1400" b="1" i="0" u="none" strike="noStrike" dirty="0">
                          <a:solidFill>
                            <a:srgbClr val="000000"/>
                          </a:solidFill>
                          <a:effectLst/>
                          <a:latin typeface="Calibri" panose="020F0502020204030204" pitchFamily="34" charset="0"/>
                        </a:rPr>
                        <a:t>Decanter Levelling</a:t>
                      </a:r>
                    </a:p>
                  </a:txBody>
                  <a:tcPr marL="8152" marR="8152" marT="81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US" sz="1400" b="1" i="0" u="none" strike="noStrike" dirty="0">
                          <a:solidFill>
                            <a:srgbClr val="000000"/>
                          </a:solidFill>
                          <a:effectLst/>
                          <a:latin typeface="Calibri" panose="020F0502020204030204" pitchFamily="34" charset="0"/>
                        </a:rPr>
                        <a:t>10/10/2025</a:t>
                      </a:r>
                      <a:endParaRPr lang="en-IN" sz="1400" b="1" i="0" u="none" strike="noStrike" dirty="0">
                        <a:solidFill>
                          <a:srgbClr val="000000"/>
                        </a:solidFill>
                        <a:effectLst/>
                        <a:latin typeface="Calibri" panose="020F0502020204030204" pitchFamily="34" charset="0"/>
                      </a:endParaRP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en-IN" sz="1400" b="1" i="0" u="none" strike="noStrike" dirty="0">
                          <a:solidFill>
                            <a:srgbClr val="000000"/>
                          </a:solidFill>
                          <a:effectLst/>
                          <a:latin typeface="Calibri" panose="020F0502020204030204" pitchFamily="34" charset="0"/>
                        </a:rPr>
                        <a:t>30/10/2025</a:t>
                      </a: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vMerge="1">
                  <a:txBody>
                    <a:bodyPr/>
                    <a:lstStyle/>
                    <a:p>
                      <a:pPr algn="ctr" fontAlgn="ctr">
                        <a:buNone/>
                      </a:pPr>
                      <a:endParaRPr lang="en-IN" sz="1200" b="1" i="0" u="none" strike="noStrike" dirty="0">
                        <a:solidFill>
                          <a:srgbClr val="000000"/>
                        </a:solidFill>
                        <a:effectLst/>
                        <a:latin typeface="Calibri" panose="020F0502020204030204" pitchFamily="34" charset="0"/>
                      </a:endParaRPr>
                    </a:p>
                  </a:txBody>
                  <a:tcPr marL="8152" marR="8152" marT="81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vMerge="1">
                  <a:txBody>
                    <a:bodyPr/>
                    <a:lstStyle/>
                    <a:p>
                      <a:endParaRPr lang="en-IN"/>
                    </a:p>
                  </a:txBody>
                  <a:tcPr/>
                </a:tc>
                <a:tc vMerge="1">
                  <a:txBody>
                    <a:bodyPr/>
                    <a:lstStyle/>
                    <a:p>
                      <a:endParaRPr lang="en-IN"/>
                    </a:p>
                  </a:txBody>
                  <a:tcPr>
                    <a:lnL w="6350" cap="flat" cmpd="sng" algn="ctr">
                      <a:solidFill>
                        <a:srgbClr val="000000"/>
                      </a:solidFill>
                      <a:prstDash val="solid"/>
                      <a:round/>
                      <a:headEnd type="none" w="med" len="med"/>
                      <a:tailEnd type="none" w="med" len="med"/>
                    </a:lnL>
                  </a:tcPr>
                </a:tc>
                <a:tc vMerge="1">
                  <a:txBody>
                    <a:bodyPr/>
                    <a:lstStyle/>
                    <a:p>
                      <a:endParaRPr lang="en-IN" dirty="0"/>
                    </a:p>
                  </a:txBody>
                  <a:tcPr/>
                </a:tc>
                <a:extLst>
                  <a:ext uri="{0D108BD9-81ED-4DB2-BD59-A6C34878D82A}">
                    <a16:rowId xmlns:a16="http://schemas.microsoft.com/office/drawing/2014/main" val="1600044330"/>
                  </a:ext>
                </a:extLst>
              </a:tr>
              <a:tr h="191791">
                <a:tc vMerge="1">
                  <a:txBody>
                    <a:bodyPr/>
                    <a:lstStyle/>
                    <a:p>
                      <a:endParaRPr lang="en-IN"/>
                    </a:p>
                  </a:txBody>
                  <a:tcPr/>
                </a:tc>
                <a:tc vMerge="1">
                  <a:txBody>
                    <a:bodyPr/>
                    <a:lstStyle/>
                    <a:p>
                      <a:endParaRPr lang="en-IN"/>
                    </a:p>
                  </a:txBody>
                  <a:tcPr/>
                </a:tc>
                <a:tc>
                  <a:txBody>
                    <a:bodyPr/>
                    <a:lstStyle/>
                    <a:p>
                      <a:pPr algn="l" fontAlgn="b">
                        <a:buNone/>
                      </a:pPr>
                      <a:r>
                        <a:rPr lang="en-IN" sz="1400" b="1" i="0" u="none" strike="noStrike" dirty="0">
                          <a:solidFill>
                            <a:srgbClr val="000000"/>
                          </a:solidFill>
                          <a:effectLst/>
                          <a:latin typeface="Calibri" panose="020F0502020204030204" pitchFamily="34" charset="0"/>
                        </a:rPr>
                        <a:t>Panel installation </a:t>
                      </a:r>
                    </a:p>
                  </a:txBody>
                  <a:tcPr marL="8152" marR="8152" marT="81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gridSpan="2" vMerge="1">
                  <a:txBody>
                    <a:bodyPr/>
                    <a:lstStyle/>
                    <a:p>
                      <a:endParaRPr lang="en-IN"/>
                    </a:p>
                  </a:txBody>
                  <a:tcPr/>
                </a:tc>
                <a:tc hMerge="1"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544337"/>
                  </a:ext>
                </a:extLst>
              </a:tr>
              <a:tr h="834573">
                <a:tc vMerge="1">
                  <a:txBody>
                    <a:bodyPr/>
                    <a:lstStyle/>
                    <a:p>
                      <a:endParaRPr lang="en-IN"/>
                    </a:p>
                  </a:txBody>
                  <a:tcPr>
                    <a:lnT w="6350" cap="flat" cmpd="sng" algn="ctr">
                      <a:solidFill>
                        <a:srgbClr val="000000"/>
                      </a:solidFill>
                      <a:prstDash val="solid"/>
                      <a:round/>
                      <a:headEnd type="none" w="med" len="med"/>
                      <a:tailEnd type="none" w="med" len="med"/>
                    </a:lnT>
                  </a:tcPr>
                </a:tc>
                <a:tc vMerge="1">
                  <a:txBody>
                    <a:bodyPr/>
                    <a:lstStyle/>
                    <a:p>
                      <a:endParaRPr lang="en-IN"/>
                    </a:p>
                  </a:txBody>
                  <a:tcPr>
                    <a:lnT w="6350" cap="flat" cmpd="sng" algn="ctr">
                      <a:solidFill>
                        <a:srgbClr val="000000"/>
                      </a:solidFill>
                      <a:prstDash val="solid"/>
                      <a:round/>
                      <a:headEnd type="none" w="med" len="med"/>
                      <a:tailEnd type="none" w="med" len="med"/>
                    </a:lnT>
                  </a:tcPr>
                </a:tc>
                <a:tc>
                  <a:txBody>
                    <a:bodyPr/>
                    <a:lstStyle/>
                    <a:p>
                      <a:pPr algn="l" fontAlgn="b">
                        <a:buNone/>
                      </a:pPr>
                      <a:r>
                        <a:rPr lang="en-US" sz="1400" b="1" i="0" u="none" strike="noStrike" dirty="0">
                          <a:solidFill>
                            <a:srgbClr val="000000"/>
                          </a:solidFill>
                          <a:effectLst/>
                          <a:latin typeface="Calibri" panose="020F0502020204030204" pitchFamily="34" charset="0"/>
                        </a:rPr>
                        <a:t>Instrument and Electrical connection </a:t>
                      </a:r>
                    </a:p>
                  </a:txBody>
                  <a:tcPr marL="8152" marR="8152" marT="8152"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vMerge="1">
                  <a:txBody>
                    <a:bodyPr/>
                    <a:lstStyle/>
                    <a:p>
                      <a:endParaRPr lang="en-IN" dirty="0"/>
                    </a:p>
                  </a:txBody>
                  <a:tcPr>
                    <a:lnT w="6350" cap="flat" cmpd="sng" algn="ctr">
                      <a:solidFill>
                        <a:srgbClr val="000000"/>
                      </a:solidFill>
                      <a:prstDash val="solid"/>
                      <a:round/>
                      <a:headEnd type="none" w="med" len="med"/>
                      <a:tailEnd type="none" w="med" len="med"/>
                    </a:lnT>
                  </a:tcPr>
                </a:tc>
                <a:tc gridSpan="2" vMerge="1">
                  <a:txBody>
                    <a:bodyPr/>
                    <a:lstStyle/>
                    <a:p>
                      <a:endParaRPr lang="en-IN"/>
                    </a:p>
                  </a:txBody>
                  <a:tcPr>
                    <a:lnT w="6350" cap="flat" cmpd="sng" algn="ctr">
                      <a:solidFill>
                        <a:srgbClr val="000000"/>
                      </a:solidFill>
                      <a:prstDash val="solid"/>
                      <a:round/>
                      <a:headEnd type="none" w="med" len="med"/>
                      <a:tailEnd type="none" w="med" len="med"/>
                    </a:lnT>
                  </a:tcPr>
                </a:tc>
                <a:tc hMerge="1" vMerge="1">
                  <a:txBody>
                    <a:bodyPr/>
                    <a:lstStyle/>
                    <a:p>
                      <a:endParaRPr lang="en-IN"/>
                    </a:p>
                  </a:txBody>
                  <a:tcPr/>
                </a:tc>
                <a:tc vMerge="1">
                  <a:txBody>
                    <a:bodyPr/>
                    <a:lstStyle/>
                    <a:p>
                      <a:endParaRPr lang="en-IN"/>
                    </a:p>
                  </a:txBody>
                  <a:tcPr>
                    <a:lnT w="6350" cap="flat" cmpd="sng" algn="ctr">
                      <a:solidFill>
                        <a:srgbClr val="000000"/>
                      </a:solidFill>
                      <a:prstDash val="solid"/>
                      <a:round/>
                      <a:headEnd type="none" w="med" len="med"/>
                      <a:tailEnd type="none" w="med" len="med"/>
                    </a:lnT>
                  </a:tcPr>
                </a:tc>
                <a:tc vMerge="1">
                  <a:txBody>
                    <a:bodyPr/>
                    <a:lstStyle/>
                    <a:p>
                      <a:endParaRPr lang="en-IN"/>
                    </a:p>
                  </a:txBody>
                  <a:tcPr>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673266326"/>
                  </a:ext>
                </a:extLst>
              </a:tr>
              <a:tr h="270963">
                <a:tc gridSpan="2">
                  <a:txBody>
                    <a:bodyPr/>
                    <a:lstStyle/>
                    <a:p>
                      <a:pPr algn="l" fontAlgn="ctr">
                        <a:buNone/>
                      </a:pPr>
                      <a:r>
                        <a:rPr lang="en-IN" sz="2000" b="1" i="0" u="none" strike="noStrike" dirty="0">
                          <a:solidFill>
                            <a:srgbClr val="000000"/>
                          </a:solidFill>
                          <a:effectLst/>
                          <a:latin typeface="Calibri" panose="020F0502020204030204" pitchFamily="34" charset="0"/>
                        </a:rPr>
                        <a:t> </a:t>
                      </a:r>
                    </a:p>
                  </a:txBody>
                  <a:tcPr marL="8152" marR="8152" marT="8152" marB="0" anchor="ctr">
                    <a:lnL>
                      <a:noFill/>
                    </a:lnL>
                    <a:lnR>
                      <a:noFill/>
                    </a:lnR>
                    <a:lnT w="6350" cap="flat" cmpd="sng" algn="ctr">
                      <a:solidFill>
                        <a:srgbClr val="000000"/>
                      </a:solidFill>
                      <a:prstDash val="solid"/>
                      <a:round/>
                      <a:headEnd type="none" w="med" len="med"/>
                      <a:tailEnd type="none" w="med" len="med"/>
                    </a:lnT>
                    <a:lnB>
                      <a:noFill/>
                    </a:lnB>
                    <a:noFill/>
                  </a:tcPr>
                </a:tc>
                <a:tc hMerge="1">
                  <a:txBody>
                    <a:bodyPr/>
                    <a:lstStyle/>
                    <a:p>
                      <a:endParaRPr lang="en-IN"/>
                    </a:p>
                  </a:txBody>
                  <a:tcPr/>
                </a:tc>
                <a:tc>
                  <a:txBody>
                    <a:bodyPr/>
                    <a:lstStyle/>
                    <a:p>
                      <a:pPr algn="l" fontAlgn="b">
                        <a:buNone/>
                      </a:pPr>
                      <a:endParaRPr lang="en-IN" sz="1400" b="1" i="0" u="none" strike="noStrike">
                        <a:solidFill>
                          <a:srgbClr val="000000"/>
                        </a:solidFill>
                        <a:effectLst/>
                        <a:latin typeface="Calibri" panose="020F0502020204030204" pitchFamily="34" charset="0"/>
                      </a:endParaRPr>
                    </a:p>
                  </a:txBody>
                  <a:tcPr marL="8152" marR="8152" marT="8152"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buNone/>
                      </a:pPr>
                      <a:endParaRPr lang="en-IN" sz="1400" b="1" i="0" u="none" strike="noStrike" dirty="0">
                        <a:solidFill>
                          <a:srgbClr val="000000"/>
                        </a:solidFill>
                        <a:effectLst/>
                        <a:latin typeface="Calibri" panose="020F0502020204030204" pitchFamily="34" charset="0"/>
                      </a:endParaRPr>
                    </a:p>
                  </a:txBody>
                  <a:tcPr marL="8152" marR="8152" marT="8152"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buNone/>
                      </a:pPr>
                      <a:endParaRPr lang="en-IN" sz="1400" b="1" i="0" u="none" strike="noStrike" dirty="0">
                        <a:solidFill>
                          <a:srgbClr val="000000"/>
                        </a:solidFill>
                        <a:effectLst/>
                        <a:latin typeface="Calibri" panose="020F0502020204030204" pitchFamily="34" charset="0"/>
                      </a:endParaRPr>
                    </a:p>
                  </a:txBody>
                  <a:tcPr marL="8152" marR="8152" marT="8152" marB="0" anchor="ctr">
                    <a:lnL>
                      <a:noFill/>
                    </a:lnL>
                    <a:lnR>
                      <a:noFill/>
                    </a:lnR>
                    <a:lnT w="6350" cap="flat" cmpd="sng" algn="ctr">
                      <a:solidFill>
                        <a:srgbClr val="000000"/>
                      </a:solidFill>
                      <a:prstDash val="solid"/>
                      <a:round/>
                      <a:headEnd type="none" w="med" len="med"/>
                      <a:tailEnd type="none" w="med" len="med"/>
                    </a:lnT>
                    <a:lnB>
                      <a:noFill/>
                    </a:lnB>
                    <a:noFill/>
                  </a:tcPr>
                </a:tc>
                <a:tc gridSpan="2">
                  <a:txBody>
                    <a:bodyPr/>
                    <a:lstStyle/>
                    <a:p>
                      <a:pPr algn="l" fontAlgn="ctr">
                        <a:buNone/>
                      </a:pPr>
                      <a:endParaRPr lang="en-IN" sz="1400" b="1" i="0" u="none" strike="noStrike" dirty="0">
                        <a:solidFill>
                          <a:srgbClr val="000000"/>
                        </a:solidFill>
                        <a:effectLst/>
                        <a:latin typeface="Calibri" panose="020F0502020204030204" pitchFamily="34" charset="0"/>
                      </a:endParaRPr>
                    </a:p>
                  </a:txBody>
                  <a:tcPr marL="8152" marR="8152" marT="8152" marB="0" anchor="b">
                    <a:lnL>
                      <a:noFill/>
                    </a:lnL>
                    <a:lnR>
                      <a:noFill/>
                    </a:lnR>
                    <a:lnT w="6350" cap="flat" cmpd="sng" algn="ctr">
                      <a:solidFill>
                        <a:srgbClr val="000000"/>
                      </a:solidFill>
                      <a:prstDash val="solid"/>
                      <a:round/>
                      <a:headEnd type="none" w="med" len="med"/>
                      <a:tailEnd type="none" w="med" len="med"/>
                    </a:lnT>
                    <a:lnB>
                      <a:noFill/>
                    </a:lnB>
                    <a:noFill/>
                  </a:tcPr>
                </a:tc>
                <a:tc hMerge="1">
                  <a:txBody>
                    <a:bodyPr/>
                    <a:lstStyle/>
                    <a:p>
                      <a:pPr algn="l" fontAlgn="b">
                        <a:buNone/>
                      </a:pPr>
                      <a:endParaRPr lang="en-IN" sz="1200" b="1" i="0" u="none" strike="noStrike">
                        <a:solidFill>
                          <a:srgbClr val="000000"/>
                        </a:solidFill>
                        <a:effectLst/>
                        <a:latin typeface="Calibri" panose="020F0502020204030204" pitchFamily="34" charset="0"/>
                      </a:endParaRPr>
                    </a:p>
                  </a:txBody>
                  <a:tcPr marL="8152" marR="8152" marT="8152"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IN" sz="1400" b="1" i="0" u="none" strike="noStrike">
                        <a:solidFill>
                          <a:srgbClr val="000000"/>
                        </a:solidFill>
                        <a:effectLst/>
                        <a:latin typeface="Calibri" panose="020F0502020204030204" pitchFamily="34" charset="0"/>
                      </a:endParaRPr>
                    </a:p>
                  </a:txBody>
                  <a:tcPr marL="8152" marR="8152" marT="8152"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IN" sz="1400" b="1" i="0" u="none" strike="noStrike">
                        <a:solidFill>
                          <a:srgbClr val="000000"/>
                        </a:solidFill>
                        <a:effectLst/>
                        <a:latin typeface="Calibri" panose="020F0502020204030204" pitchFamily="34" charset="0"/>
                      </a:endParaRPr>
                    </a:p>
                  </a:txBody>
                  <a:tcPr marL="8152" marR="8152" marT="8152"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215855692"/>
                  </a:ext>
                </a:extLst>
              </a:tr>
              <a:tr h="191791">
                <a:tc gridSpan="7">
                  <a:txBody>
                    <a:bodyPr/>
                    <a:lstStyle/>
                    <a:p>
                      <a:pPr algn="l" fontAlgn="ctr">
                        <a:buNone/>
                      </a:pPr>
                      <a:endParaRPr lang="en-US" sz="1400" b="1" i="0" u="none" strike="noStrike" dirty="0">
                        <a:solidFill>
                          <a:srgbClr val="000000"/>
                        </a:solidFill>
                        <a:effectLst/>
                        <a:latin typeface="Calibri" panose="020F0502020204030204" pitchFamily="34" charset="0"/>
                      </a:endParaRPr>
                    </a:p>
                  </a:txBody>
                  <a:tcPr marL="73365" marR="8152" marT="8152" marB="0" anchor="ctr">
                    <a:lnL>
                      <a:noFill/>
                    </a:lnL>
                    <a:lnR>
                      <a:noFill/>
                    </a:lnR>
                    <a:lnT>
                      <a:noFill/>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buNone/>
                      </a:pPr>
                      <a:endParaRPr lang="en-IN" sz="1400" b="1" i="0" u="none" strike="noStrike">
                        <a:solidFill>
                          <a:srgbClr val="000000"/>
                        </a:solidFill>
                        <a:effectLst/>
                        <a:latin typeface="Calibri" panose="020F0502020204030204" pitchFamily="34" charset="0"/>
                      </a:endParaRPr>
                    </a:p>
                  </a:txBody>
                  <a:tcPr marL="8152" marR="8152" marT="8152" marB="0" anchor="b">
                    <a:lnL>
                      <a:noFill/>
                    </a:lnL>
                    <a:lnR>
                      <a:noFill/>
                    </a:lnR>
                    <a:lnT>
                      <a:noFill/>
                    </a:lnT>
                    <a:lnB>
                      <a:noFill/>
                    </a:lnB>
                    <a:noFill/>
                  </a:tcPr>
                </a:tc>
                <a:tc>
                  <a:txBody>
                    <a:bodyPr/>
                    <a:lstStyle/>
                    <a:p>
                      <a:pPr algn="l" fontAlgn="b">
                        <a:buNone/>
                      </a:pPr>
                      <a:endParaRPr lang="en-IN" sz="1400" b="1" i="0" u="none" strike="noStrike">
                        <a:solidFill>
                          <a:srgbClr val="000000"/>
                        </a:solidFill>
                        <a:effectLst/>
                        <a:latin typeface="Calibri" panose="020F0502020204030204" pitchFamily="34" charset="0"/>
                      </a:endParaRPr>
                    </a:p>
                  </a:txBody>
                  <a:tcPr marL="8152" marR="8152" marT="8152" marB="0" anchor="b">
                    <a:lnL>
                      <a:noFill/>
                    </a:lnL>
                    <a:lnR>
                      <a:noFill/>
                    </a:lnR>
                    <a:lnT>
                      <a:noFill/>
                    </a:lnT>
                    <a:lnB>
                      <a:noFill/>
                    </a:lnB>
                    <a:noFill/>
                  </a:tcPr>
                </a:tc>
                <a:extLst>
                  <a:ext uri="{0D108BD9-81ED-4DB2-BD59-A6C34878D82A}">
                    <a16:rowId xmlns:a16="http://schemas.microsoft.com/office/drawing/2014/main" val="1415162009"/>
                  </a:ext>
                </a:extLst>
              </a:tr>
              <a:tr h="191791">
                <a:tc gridSpan="6">
                  <a:txBody>
                    <a:bodyPr/>
                    <a:lstStyle/>
                    <a:p>
                      <a:pPr algn="l" fontAlgn="ctr">
                        <a:buNone/>
                      </a:pPr>
                      <a:endParaRPr lang="en-US" sz="1400" b="1" i="0" u="none" strike="noStrike" dirty="0">
                        <a:solidFill>
                          <a:srgbClr val="000000"/>
                        </a:solidFill>
                        <a:effectLst/>
                        <a:latin typeface="Calibri" panose="020F0502020204030204" pitchFamily="34" charset="0"/>
                      </a:endParaRPr>
                    </a:p>
                  </a:txBody>
                  <a:tcPr marL="73365" marR="8152" marT="8152" marB="0" anchor="ctr">
                    <a:lnL>
                      <a:noFill/>
                    </a:lnL>
                    <a:lnR>
                      <a:noFill/>
                    </a:lnR>
                    <a:lnT>
                      <a:noFill/>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l" fontAlgn="ctr">
                        <a:buNone/>
                      </a:pPr>
                      <a:endParaRPr lang="en-US" sz="1200" b="1" i="0" u="none" strike="noStrike">
                        <a:solidFill>
                          <a:srgbClr val="000000"/>
                        </a:solidFill>
                        <a:effectLst/>
                        <a:latin typeface="Calibri" panose="020F0502020204030204" pitchFamily="34" charset="0"/>
                      </a:endParaRPr>
                    </a:p>
                  </a:txBody>
                  <a:tcPr marL="73365" marR="8152" marT="8152" marB="0" anchor="ctr">
                    <a:lnL>
                      <a:noFill/>
                    </a:lnL>
                    <a:lnR>
                      <a:noFill/>
                    </a:lnR>
                    <a:lnT>
                      <a:noFill/>
                    </a:lnT>
                    <a:lnB>
                      <a:noFill/>
                    </a:lnB>
                    <a:noFill/>
                  </a:tcPr>
                </a:tc>
                <a:tc>
                  <a:txBody>
                    <a:bodyPr/>
                    <a:lstStyle/>
                    <a:p>
                      <a:pPr algn="l" fontAlgn="b">
                        <a:buNone/>
                      </a:pPr>
                      <a:endParaRPr lang="en-IN" sz="1400" b="1" i="0" u="none" strike="noStrike" dirty="0">
                        <a:solidFill>
                          <a:srgbClr val="000000"/>
                        </a:solidFill>
                        <a:effectLst/>
                        <a:latin typeface="Calibri" panose="020F0502020204030204" pitchFamily="34" charset="0"/>
                      </a:endParaRPr>
                    </a:p>
                  </a:txBody>
                  <a:tcPr marL="8152" marR="8152" marT="8152" marB="0" anchor="b">
                    <a:lnL>
                      <a:noFill/>
                    </a:lnL>
                    <a:lnR>
                      <a:noFill/>
                    </a:lnR>
                    <a:lnT>
                      <a:noFill/>
                    </a:lnT>
                    <a:lnB>
                      <a:noFill/>
                    </a:lnB>
                    <a:noFill/>
                  </a:tcPr>
                </a:tc>
                <a:tc>
                  <a:txBody>
                    <a:bodyPr/>
                    <a:lstStyle/>
                    <a:p>
                      <a:pPr algn="l" fontAlgn="b">
                        <a:buNone/>
                      </a:pPr>
                      <a:endParaRPr lang="en-IN" sz="1400" b="1" i="0" u="none" strike="noStrike">
                        <a:solidFill>
                          <a:srgbClr val="000000"/>
                        </a:solidFill>
                        <a:effectLst/>
                        <a:latin typeface="Calibri" panose="020F0502020204030204" pitchFamily="34" charset="0"/>
                      </a:endParaRPr>
                    </a:p>
                  </a:txBody>
                  <a:tcPr marL="8152" marR="8152" marT="8152" marB="0" anchor="b">
                    <a:lnL>
                      <a:noFill/>
                    </a:lnL>
                    <a:lnR>
                      <a:noFill/>
                    </a:lnR>
                    <a:lnT>
                      <a:noFill/>
                    </a:lnT>
                    <a:lnB>
                      <a:noFill/>
                    </a:lnB>
                    <a:noFill/>
                  </a:tcPr>
                </a:tc>
                <a:tc>
                  <a:txBody>
                    <a:bodyPr/>
                    <a:lstStyle/>
                    <a:p>
                      <a:pPr algn="l" fontAlgn="b">
                        <a:buNone/>
                      </a:pPr>
                      <a:endParaRPr lang="en-IN" sz="1400" b="1" i="0" u="none" strike="noStrike">
                        <a:solidFill>
                          <a:srgbClr val="000000"/>
                        </a:solidFill>
                        <a:effectLst/>
                        <a:latin typeface="Calibri" panose="020F0502020204030204" pitchFamily="34" charset="0"/>
                      </a:endParaRPr>
                    </a:p>
                  </a:txBody>
                  <a:tcPr marL="8152" marR="8152" marT="8152" marB="0" anchor="b">
                    <a:lnL>
                      <a:noFill/>
                    </a:lnL>
                    <a:lnR>
                      <a:noFill/>
                    </a:lnR>
                    <a:lnT>
                      <a:noFill/>
                    </a:lnT>
                    <a:lnB>
                      <a:noFill/>
                    </a:lnB>
                    <a:noFill/>
                  </a:tcPr>
                </a:tc>
                <a:extLst>
                  <a:ext uri="{0D108BD9-81ED-4DB2-BD59-A6C34878D82A}">
                    <a16:rowId xmlns:a16="http://schemas.microsoft.com/office/drawing/2014/main" val="4141231476"/>
                  </a:ext>
                </a:extLst>
              </a:tr>
              <a:tr h="191791">
                <a:tc gridSpan="7">
                  <a:txBody>
                    <a:bodyPr/>
                    <a:lstStyle/>
                    <a:p>
                      <a:pPr algn="l" fontAlgn="ctr">
                        <a:buNone/>
                      </a:pPr>
                      <a:endParaRPr lang="en-US" sz="1400" b="1" i="0" u="none" strike="noStrike" dirty="0">
                        <a:solidFill>
                          <a:srgbClr val="000000"/>
                        </a:solidFill>
                        <a:effectLst/>
                        <a:latin typeface="Calibri" panose="020F0502020204030204" pitchFamily="34" charset="0"/>
                      </a:endParaRPr>
                    </a:p>
                  </a:txBody>
                  <a:tcPr marL="73365" marR="8152" marT="8152" marB="0" anchor="ctr">
                    <a:lnL>
                      <a:noFill/>
                    </a:lnL>
                    <a:lnR>
                      <a:noFill/>
                    </a:lnR>
                    <a:lnT>
                      <a:noFill/>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buNone/>
                      </a:pPr>
                      <a:endParaRPr lang="en-IN" sz="1400" b="1" i="0" u="none" strike="noStrike">
                        <a:solidFill>
                          <a:srgbClr val="000000"/>
                        </a:solidFill>
                        <a:effectLst/>
                        <a:latin typeface="Calibri" panose="020F0502020204030204" pitchFamily="34" charset="0"/>
                      </a:endParaRPr>
                    </a:p>
                  </a:txBody>
                  <a:tcPr marL="8152" marR="8152" marT="8152" marB="0" anchor="b">
                    <a:lnL>
                      <a:noFill/>
                    </a:lnL>
                    <a:lnR>
                      <a:noFill/>
                    </a:lnR>
                    <a:lnT>
                      <a:noFill/>
                    </a:lnT>
                    <a:lnB>
                      <a:noFill/>
                    </a:lnB>
                    <a:noFill/>
                  </a:tcPr>
                </a:tc>
                <a:tc>
                  <a:txBody>
                    <a:bodyPr/>
                    <a:lstStyle/>
                    <a:p>
                      <a:pPr algn="l" fontAlgn="b">
                        <a:buNone/>
                      </a:pPr>
                      <a:endParaRPr lang="en-IN" sz="1400" b="1" i="0" u="none" strike="noStrike" dirty="0">
                        <a:solidFill>
                          <a:srgbClr val="000000"/>
                        </a:solidFill>
                        <a:effectLst/>
                        <a:latin typeface="Calibri" panose="020F0502020204030204" pitchFamily="34" charset="0"/>
                      </a:endParaRPr>
                    </a:p>
                  </a:txBody>
                  <a:tcPr marL="8152" marR="8152" marT="8152" marB="0" anchor="b">
                    <a:lnL>
                      <a:noFill/>
                    </a:lnL>
                    <a:lnR>
                      <a:noFill/>
                    </a:lnR>
                    <a:lnT>
                      <a:noFill/>
                    </a:lnT>
                    <a:lnB>
                      <a:noFill/>
                    </a:lnB>
                    <a:noFill/>
                  </a:tcPr>
                </a:tc>
                <a:extLst>
                  <a:ext uri="{0D108BD9-81ED-4DB2-BD59-A6C34878D82A}">
                    <a16:rowId xmlns:a16="http://schemas.microsoft.com/office/drawing/2014/main" val="1619031412"/>
                  </a:ext>
                </a:extLst>
              </a:tr>
            </a:tbl>
          </a:graphicData>
        </a:graphic>
      </p:graphicFrame>
    </p:spTree>
    <p:extLst>
      <p:ext uri="{BB962C8B-B14F-4D97-AF65-F5344CB8AC3E}">
        <p14:creationId xmlns:p14="http://schemas.microsoft.com/office/powerpoint/2010/main" val="1772854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D4760-62BD-C054-F785-268B147E477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49C710-D5B7-A1A5-FBF0-6AA91D5EA36B}"/>
              </a:ext>
            </a:extLst>
          </p:cNvPr>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itle 2">
            <a:extLst>
              <a:ext uri="{FF2B5EF4-FFF2-40B4-BE49-F238E27FC236}">
                <a16:creationId xmlns:a16="http://schemas.microsoft.com/office/drawing/2014/main" id="{C7682EFD-3ED1-0F14-E75F-6918403199A1}"/>
              </a:ext>
            </a:extLst>
          </p:cNvPr>
          <p:cNvSpPr>
            <a:spLocks noGrp="1"/>
          </p:cNvSpPr>
          <p:nvPr>
            <p:ph type="title"/>
          </p:nvPr>
        </p:nvSpPr>
        <p:spPr>
          <a:xfrm>
            <a:off x="2293130" y="400508"/>
            <a:ext cx="7529537" cy="542621"/>
          </a:xfrm>
          <a:solidFill>
            <a:schemeClr val="bg1"/>
          </a:solidFill>
        </p:spPr>
        <p:txBody>
          <a:bodyPr>
            <a:normAutofit fontScale="90000"/>
          </a:bodyPr>
          <a:lstStyle/>
          <a:p>
            <a:pPr marL="0" marR="0" lvl="0" indent="0" algn="l" defTabSz="914400" rtl="0" eaLnBrk="1" fontAlgn="b" latinLnBrk="0" hangingPunct="1">
              <a:lnSpc>
                <a:spcPct val="100000"/>
              </a:lnSpc>
              <a:spcBef>
                <a:spcPts val="0"/>
              </a:spcBef>
              <a:spcAft>
                <a:spcPts val="0"/>
              </a:spcAft>
              <a:tabLst/>
              <a:defRPr/>
            </a:pPr>
            <a:r>
              <a:rPr kumimoji="0" lang="en-US" sz="3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MRS Project-Tanks </a:t>
            </a:r>
            <a:b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endParaRPr lang="en-IN" sz="2800" b="1" dirty="0">
              <a:solidFill>
                <a:srgbClr val="002060"/>
              </a:solidFill>
            </a:endParaRPr>
          </a:p>
        </p:txBody>
      </p:sp>
      <p:sp>
        <p:nvSpPr>
          <p:cNvPr id="7" name="Rectangle 5">
            <a:extLst>
              <a:ext uri="{FF2B5EF4-FFF2-40B4-BE49-F238E27FC236}">
                <a16:creationId xmlns:a16="http://schemas.microsoft.com/office/drawing/2014/main" id="{FEBDDA02-C004-778C-EF09-8EACA02351B4}"/>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016D14B1-5F5A-47CF-AB3C-E60F93840D96}"/>
              </a:ext>
            </a:extLst>
          </p:cNvPr>
          <p:cNvPicPr>
            <a:picLocks noChangeAspect="1"/>
          </p:cNvPicPr>
          <p:nvPr/>
        </p:nvPicPr>
        <p:blipFill>
          <a:blip r:embed="rId3">
            <a:extLst>
              <a:ext uri="{28A0092B-C50C-407E-A947-70E740481C1C}">
                <a14:useLocalDpi xmlns:a14="http://schemas.microsoft.com/office/drawing/2010/main" val="0"/>
              </a:ext>
            </a:extLst>
          </a:blip>
          <a:srcRect b="21901"/>
          <a:stretch>
            <a:fillRect/>
          </a:stretch>
        </p:blipFill>
        <p:spPr>
          <a:xfrm>
            <a:off x="76201" y="943128"/>
            <a:ext cx="6292270" cy="5514363"/>
          </a:xfrm>
          <a:prstGeom prst="rect">
            <a:avLst/>
          </a:prstGeom>
        </p:spPr>
      </p:pic>
      <p:pic>
        <p:nvPicPr>
          <p:cNvPr id="9" name="Picture 8">
            <a:extLst>
              <a:ext uri="{FF2B5EF4-FFF2-40B4-BE49-F238E27FC236}">
                <a16:creationId xmlns:a16="http://schemas.microsoft.com/office/drawing/2014/main" id="{ACEF765B-FC0E-3C1F-463A-802FD61A8F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470" y="943128"/>
            <a:ext cx="5747329" cy="5514363"/>
          </a:xfrm>
          <a:prstGeom prst="rect">
            <a:avLst/>
          </a:prstGeom>
        </p:spPr>
      </p:pic>
    </p:spTree>
    <p:extLst>
      <p:ext uri="{BB962C8B-B14F-4D97-AF65-F5344CB8AC3E}">
        <p14:creationId xmlns:p14="http://schemas.microsoft.com/office/powerpoint/2010/main" val="430432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4D58-CF95-02DF-BFA3-D11578FC12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1E7DD-5F5D-62EE-7941-332044D29EFC}"/>
              </a:ext>
            </a:extLst>
          </p:cNvPr>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itle 2">
            <a:extLst>
              <a:ext uri="{FF2B5EF4-FFF2-40B4-BE49-F238E27FC236}">
                <a16:creationId xmlns:a16="http://schemas.microsoft.com/office/drawing/2014/main" id="{BA26F36A-92BE-F10E-0B83-ABEA8D45024E}"/>
              </a:ext>
            </a:extLst>
          </p:cNvPr>
          <p:cNvSpPr>
            <a:spLocks noGrp="1"/>
          </p:cNvSpPr>
          <p:nvPr>
            <p:ph type="title"/>
          </p:nvPr>
        </p:nvSpPr>
        <p:spPr>
          <a:xfrm>
            <a:off x="2293130" y="400508"/>
            <a:ext cx="7529537" cy="542621"/>
          </a:xfrm>
          <a:solidFill>
            <a:schemeClr val="bg1"/>
          </a:solidFill>
        </p:spPr>
        <p:txBody>
          <a:bodyPr>
            <a:normAutofit fontScale="90000"/>
          </a:bodyPr>
          <a:lstStyle/>
          <a:p>
            <a:pPr marL="0" marR="0" lvl="0" indent="0" algn="l" defTabSz="914400" rtl="0" eaLnBrk="1" fontAlgn="b" latinLnBrk="0" hangingPunct="1">
              <a:lnSpc>
                <a:spcPct val="100000"/>
              </a:lnSpc>
              <a:spcBef>
                <a:spcPts val="0"/>
              </a:spcBef>
              <a:spcAft>
                <a:spcPts val="0"/>
              </a:spcAft>
              <a:tabLst/>
              <a:defRPr/>
            </a:pPr>
            <a:r>
              <a:rPr kumimoji="0" lang="en-US" sz="3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MRS Project-Pumps &amp; Decanter </a:t>
            </a:r>
            <a:b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endParaRPr lang="en-IN" sz="2800" b="1" dirty="0">
              <a:solidFill>
                <a:srgbClr val="002060"/>
              </a:solidFill>
            </a:endParaRPr>
          </a:p>
        </p:txBody>
      </p:sp>
      <p:sp>
        <p:nvSpPr>
          <p:cNvPr id="7" name="Rectangle 5">
            <a:extLst>
              <a:ext uri="{FF2B5EF4-FFF2-40B4-BE49-F238E27FC236}">
                <a16:creationId xmlns:a16="http://schemas.microsoft.com/office/drawing/2014/main" id="{CE36FF9A-EB41-BD6A-5A86-72430BDE0D5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6" name="Picture 5">
            <a:extLst>
              <a:ext uri="{FF2B5EF4-FFF2-40B4-BE49-F238E27FC236}">
                <a16:creationId xmlns:a16="http://schemas.microsoft.com/office/drawing/2014/main" id="{AA27160D-4605-E36A-F2F2-3249C0365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2" y="943129"/>
            <a:ext cx="5802328" cy="5514363"/>
          </a:xfrm>
          <a:prstGeom prst="rect">
            <a:avLst/>
          </a:prstGeom>
        </p:spPr>
      </p:pic>
      <p:pic>
        <p:nvPicPr>
          <p:cNvPr id="10" name="Picture 9">
            <a:extLst>
              <a:ext uri="{FF2B5EF4-FFF2-40B4-BE49-F238E27FC236}">
                <a16:creationId xmlns:a16="http://schemas.microsoft.com/office/drawing/2014/main" id="{C4A41964-5836-936D-0465-564C86501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943128"/>
            <a:ext cx="6259528" cy="5514363"/>
          </a:xfrm>
          <a:prstGeom prst="rect">
            <a:avLst/>
          </a:prstGeom>
        </p:spPr>
      </p:pic>
    </p:spTree>
    <p:extLst>
      <p:ext uri="{BB962C8B-B14F-4D97-AF65-F5344CB8AC3E}">
        <p14:creationId xmlns:p14="http://schemas.microsoft.com/office/powerpoint/2010/main" val="110446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2FECB9-65B9-ACF9-FC2F-E5EAC641FE0C}"/>
              </a:ext>
            </a:extLst>
          </p:cNvPr>
          <p:cNvSpPr>
            <a:spLocks noGrp="1"/>
          </p:cNvSpPr>
          <p:nvPr>
            <p:ph type="title"/>
          </p:nvPr>
        </p:nvSpPr>
        <p:spPr/>
        <p:txBody>
          <a:bodyPr/>
          <a:lstStyle/>
          <a:p>
            <a:r>
              <a:rPr lang="en-US" dirty="0"/>
              <a:t>Action Taken Report</a:t>
            </a:r>
          </a:p>
        </p:txBody>
      </p:sp>
      <p:graphicFrame>
        <p:nvGraphicFramePr>
          <p:cNvPr id="7" name="Table 6">
            <a:extLst>
              <a:ext uri="{FF2B5EF4-FFF2-40B4-BE49-F238E27FC236}">
                <a16:creationId xmlns:a16="http://schemas.microsoft.com/office/drawing/2014/main" id="{E5291475-0381-2045-CCDE-AC0DD1F6D6A5}"/>
              </a:ext>
            </a:extLst>
          </p:cNvPr>
          <p:cNvGraphicFramePr>
            <a:graphicFrameLocks noGrp="1"/>
          </p:cNvGraphicFramePr>
          <p:nvPr/>
        </p:nvGraphicFramePr>
        <p:xfrm>
          <a:off x="152400" y="838201"/>
          <a:ext cx="11963399" cy="5758789"/>
        </p:xfrm>
        <a:graphic>
          <a:graphicData uri="http://schemas.openxmlformats.org/drawingml/2006/table">
            <a:tbl>
              <a:tblPr firstRow="1" bandRow="1">
                <a:tableStyleId>{5C22544A-7EE6-4342-B048-85BDC9FD1C3A}</a:tableStyleId>
              </a:tblPr>
              <a:tblGrid>
                <a:gridCol w="813836">
                  <a:extLst>
                    <a:ext uri="{9D8B030D-6E8A-4147-A177-3AD203B41FA5}">
                      <a16:colId xmlns:a16="http://schemas.microsoft.com/office/drawing/2014/main" val="437425956"/>
                    </a:ext>
                  </a:extLst>
                </a:gridCol>
                <a:gridCol w="4215364">
                  <a:extLst>
                    <a:ext uri="{9D8B030D-6E8A-4147-A177-3AD203B41FA5}">
                      <a16:colId xmlns:a16="http://schemas.microsoft.com/office/drawing/2014/main" val="3542192657"/>
                    </a:ext>
                  </a:extLst>
                </a:gridCol>
                <a:gridCol w="6934199">
                  <a:extLst>
                    <a:ext uri="{9D8B030D-6E8A-4147-A177-3AD203B41FA5}">
                      <a16:colId xmlns:a16="http://schemas.microsoft.com/office/drawing/2014/main" val="252129292"/>
                    </a:ext>
                  </a:extLst>
                </a:gridCol>
              </a:tblGrid>
              <a:tr h="486148">
                <a:tc>
                  <a:txBody>
                    <a:bodyPr/>
                    <a:lstStyle/>
                    <a:p>
                      <a:r>
                        <a:rPr lang="en-US" dirty="0"/>
                        <a:t>S. No</a:t>
                      </a:r>
                    </a:p>
                  </a:txBody>
                  <a:tcPr/>
                </a:tc>
                <a:tc>
                  <a:txBody>
                    <a:bodyPr/>
                    <a:lstStyle/>
                    <a:p>
                      <a:r>
                        <a:rPr lang="en-US" dirty="0"/>
                        <a:t>Discussion Point</a:t>
                      </a:r>
                    </a:p>
                  </a:txBody>
                  <a:tcPr/>
                </a:tc>
                <a:tc>
                  <a:txBody>
                    <a:bodyPr/>
                    <a:lstStyle/>
                    <a:p>
                      <a:r>
                        <a:rPr lang="en-US" dirty="0"/>
                        <a:t>Action Taken</a:t>
                      </a:r>
                    </a:p>
                  </a:txBody>
                  <a:tcPr/>
                </a:tc>
                <a:extLst>
                  <a:ext uri="{0D108BD9-81ED-4DB2-BD59-A6C34878D82A}">
                    <a16:rowId xmlns:a16="http://schemas.microsoft.com/office/drawing/2014/main" val="1104149351"/>
                  </a:ext>
                </a:extLst>
              </a:tr>
              <a:tr h="898761">
                <a:tc>
                  <a:txBody>
                    <a:bodyPr/>
                    <a:lstStyle/>
                    <a:p>
                      <a:r>
                        <a:rPr lang="en-US" dirty="0"/>
                        <a:t>1. </a:t>
                      </a:r>
                    </a:p>
                  </a:txBody>
                  <a:tcPr/>
                </a:tc>
                <a:tc>
                  <a:txBody>
                    <a:bodyPr/>
                    <a:lstStyle/>
                    <a:p>
                      <a:r>
                        <a:rPr lang="en-US" dirty="0"/>
                        <a:t>Single Source File Information Data from Society Level to Village Level with crop variety and soil types. </a:t>
                      </a:r>
                    </a:p>
                  </a:txBody>
                  <a:tcPr/>
                </a:tc>
                <a:tc>
                  <a:txBody>
                    <a:bodyPr/>
                    <a:lstStyle/>
                    <a:p>
                      <a:r>
                        <a:rPr lang="en-US" dirty="0"/>
                        <a:t>Work on integrating information and creating a single dashboard for Know you Farmer, Village and Society. </a:t>
                      </a:r>
                      <a:r>
                        <a:rPr lang="en-US" b="1" dirty="0"/>
                        <a:t>Draft Dashboard Ready</a:t>
                      </a:r>
                    </a:p>
                  </a:txBody>
                  <a:tcPr/>
                </a:tc>
                <a:extLst>
                  <a:ext uri="{0D108BD9-81ED-4DB2-BD59-A6C34878D82A}">
                    <a16:rowId xmlns:a16="http://schemas.microsoft.com/office/drawing/2014/main" val="2272146419"/>
                  </a:ext>
                </a:extLst>
              </a:tr>
              <a:tr h="629133">
                <a:tc>
                  <a:txBody>
                    <a:bodyPr/>
                    <a:lstStyle/>
                    <a:p>
                      <a:r>
                        <a:rPr lang="en-US" dirty="0"/>
                        <a:t>2. </a:t>
                      </a:r>
                    </a:p>
                  </a:txBody>
                  <a:tcPr/>
                </a:tc>
                <a:tc>
                  <a:txBody>
                    <a:bodyPr/>
                    <a:lstStyle/>
                    <a:p>
                      <a:r>
                        <a:rPr lang="en-US" dirty="0"/>
                        <a:t>Transporter Performance Scorecard</a:t>
                      </a:r>
                    </a:p>
                  </a:txBody>
                  <a:tcPr/>
                </a:tc>
                <a:tc>
                  <a:txBody>
                    <a:bodyPr/>
                    <a:lstStyle/>
                    <a:p>
                      <a:r>
                        <a:rPr lang="en-US" dirty="0"/>
                        <a:t>Framework ready with indicators and evaluation matrix. Model to be developed. </a:t>
                      </a:r>
                    </a:p>
                  </a:txBody>
                  <a:tcPr/>
                </a:tc>
                <a:extLst>
                  <a:ext uri="{0D108BD9-81ED-4DB2-BD59-A6C34878D82A}">
                    <a16:rowId xmlns:a16="http://schemas.microsoft.com/office/drawing/2014/main" val="734803697"/>
                  </a:ext>
                </a:extLst>
              </a:tr>
              <a:tr h="359504">
                <a:tc>
                  <a:txBody>
                    <a:bodyPr/>
                    <a:lstStyle/>
                    <a:p>
                      <a:r>
                        <a:rPr lang="en-US" dirty="0"/>
                        <a:t>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Cane loader Optimization Model</a:t>
                      </a:r>
                    </a:p>
                  </a:txBody>
                  <a:tcPr/>
                </a:tc>
                <a:tc>
                  <a:txBody>
                    <a:bodyPr/>
                    <a:lstStyle/>
                    <a:p>
                      <a:r>
                        <a:rPr lang="en-US" dirty="0"/>
                        <a:t>Work in Progress- Loader distribution data collected</a:t>
                      </a:r>
                    </a:p>
                  </a:txBody>
                  <a:tcPr/>
                </a:tc>
                <a:extLst>
                  <a:ext uri="{0D108BD9-81ED-4DB2-BD59-A6C34878D82A}">
                    <a16:rowId xmlns:a16="http://schemas.microsoft.com/office/drawing/2014/main" val="1955299614"/>
                  </a:ext>
                </a:extLst>
              </a:tr>
              <a:tr h="629133">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Purchi Failure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Phone calls made and information collected for 13326 purchies failed between 19</a:t>
                      </a:r>
                      <a:r>
                        <a:rPr lang="en-US" baseline="30000" dirty="0"/>
                        <a:t>th</a:t>
                      </a:r>
                      <a:r>
                        <a:rPr lang="en-US" dirty="0"/>
                        <a:t>Nov to 23</a:t>
                      </a:r>
                      <a:r>
                        <a:rPr lang="en-US" baseline="30000" dirty="0"/>
                        <a:t>rd</a:t>
                      </a:r>
                      <a:r>
                        <a:rPr lang="en-US" dirty="0"/>
                        <a:t>  Dec. total growers is 8466 not supply till date. </a:t>
                      </a:r>
                    </a:p>
                  </a:txBody>
                  <a:tcPr/>
                </a:tc>
                <a:extLst>
                  <a:ext uri="{0D108BD9-81ED-4DB2-BD59-A6C34878D82A}">
                    <a16:rowId xmlns:a16="http://schemas.microsoft.com/office/drawing/2014/main" val="830023468"/>
                  </a:ext>
                </a:extLst>
              </a:tr>
              <a:tr h="1090342">
                <a:tc>
                  <a:txBody>
                    <a:bodyPr/>
                    <a:lstStyle/>
                    <a:p>
                      <a:r>
                        <a:rPr lang="en-US" dirty="0"/>
                        <a:t>5.</a:t>
                      </a:r>
                    </a:p>
                  </a:txBody>
                  <a:tcPr/>
                </a:tc>
                <a:tc>
                  <a:txBody>
                    <a:bodyPr/>
                    <a:lstStyle/>
                    <a:p>
                      <a:r>
                        <a:rPr lang="en-US" dirty="0"/>
                        <a:t>Saksham App Discussion</a:t>
                      </a:r>
                    </a:p>
                  </a:txBody>
                  <a:tcPr/>
                </a:tc>
                <a:tc>
                  <a:txBody>
                    <a:bodyPr/>
                    <a:lstStyle/>
                    <a:p>
                      <a:pPr marL="285750" indent="-285750">
                        <a:buFont typeface="Arial" panose="020B0604020202020204" pitchFamily="34" charset="0"/>
                        <a:buChar char="•"/>
                      </a:pPr>
                      <a:r>
                        <a:rPr lang="en-US" dirty="0"/>
                        <a:t>Saksham App training for farmers being conducted thrice a week</a:t>
                      </a:r>
                    </a:p>
                    <a:p>
                      <a:pPr marL="285750" indent="-285750">
                        <a:buFont typeface="Arial" panose="020B0604020202020204" pitchFamily="34" charset="0"/>
                        <a:buChar char="•"/>
                      </a:pPr>
                      <a:r>
                        <a:rPr lang="en-US" dirty="0"/>
                        <a:t>Usage cannot be tracked as no data analytics feature in Saksham to track usage. Just the registration details can be tracked. </a:t>
                      </a:r>
                    </a:p>
                  </a:txBody>
                  <a:tcPr/>
                </a:tc>
                <a:extLst>
                  <a:ext uri="{0D108BD9-81ED-4DB2-BD59-A6C34878D82A}">
                    <a16:rowId xmlns:a16="http://schemas.microsoft.com/office/drawing/2014/main" val="414855741"/>
                  </a:ext>
                </a:extLst>
              </a:tr>
              <a:tr h="1621979">
                <a:tc>
                  <a:txBody>
                    <a:bodyPr/>
                    <a:lstStyle/>
                    <a:p>
                      <a:r>
                        <a:rPr lang="en-US" dirty="0"/>
                        <a:t>5.</a:t>
                      </a:r>
                    </a:p>
                  </a:txBody>
                  <a:tcPr/>
                </a:tc>
                <a:tc>
                  <a:txBody>
                    <a:bodyPr/>
                    <a:lstStyle/>
                    <a:p>
                      <a:r>
                        <a:rPr lang="en-US" dirty="0"/>
                        <a:t>Road Safety – Cumulative Information</a:t>
                      </a:r>
                    </a:p>
                  </a:txBody>
                  <a:tcPr/>
                </a:tc>
                <a:tc>
                  <a:txBody>
                    <a:bodyPr/>
                    <a:lstStyle/>
                    <a:p>
                      <a:r>
                        <a:rPr lang="en-US" b="1" dirty="0"/>
                        <a:t>Accident Snapshot -23 incidents in 9 weeks</a:t>
                      </a:r>
                    </a:p>
                    <a:p>
                      <a:pPr marL="285750" indent="-285750">
                        <a:buFont typeface="Arial" panose="020B0604020202020204" pitchFamily="34" charset="0"/>
                        <a:buChar char="•"/>
                      </a:pPr>
                      <a:r>
                        <a:rPr lang="en-US" b="0" dirty="0"/>
                        <a:t>Zero causality, but human/animal injuries reported</a:t>
                      </a:r>
                    </a:p>
                    <a:p>
                      <a:pPr marL="285750" indent="-285750">
                        <a:buFont typeface="Arial" panose="020B0604020202020204" pitchFamily="34" charset="0"/>
                        <a:buChar char="•"/>
                      </a:pPr>
                      <a:r>
                        <a:rPr lang="en-US" b="0" dirty="0"/>
                        <a:t>80% occurred on village roads &amp; turns</a:t>
                      </a:r>
                    </a:p>
                    <a:p>
                      <a:pPr marL="285750" indent="-285750">
                        <a:buFont typeface="Arial" panose="020B0604020202020204" pitchFamily="34" charset="0"/>
                        <a:buChar char="•"/>
                      </a:pPr>
                      <a:r>
                        <a:rPr lang="en-US" b="0" dirty="0"/>
                        <a:t>Repeating mechanical + road + electrical hazards</a:t>
                      </a:r>
                    </a:p>
                  </a:txBody>
                  <a:tcPr/>
                </a:tc>
                <a:extLst>
                  <a:ext uri="{0D108BD9-81ED-4DB2-BD59-A6C34878D82A}">
                    <a16:rowId xmlns:a16="http://schemas.microsoft.com/office/drawing/2014/main" val="633218268"/>
                  </a:ext>
                </a:extLst>
              </a:tr>
            </a:tbl>
          </a:graphicData>
        </a:graphic>
      </p:graphicFrame>
    </p:spTree>
    <p:extLst>
      <p:ext uri="{BB962C8B-B14F-4D97-AF65-F5344CB8AC3E}">
        <p14:creationId xmlns:p14="http://schemas.microsoft.com/office/powerpoint/2010/main" val="13955980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Ic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p:cNvSpPr txBox="1"/>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Title 2"/>
          <p:cNvSpPr txBox="1"/>
          <p:nvPr/>
        </p:nvSpPr>
        <p:spPr>
          <a:xfrm>
            <a:off x="2438400" y="152400"/>
            <a:ext cx="7461045"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Weekly Performance Snapshot - Production</a:t>
            </a:r>
          </a:p>
        </p:txBody>
      </p:sp>
      <p:graphicFrame>
        <p:nvGraphicFramePr>
          <p:cNvPr id="4" name="Table 3"/>
          <p:cNvGraphicFramePr>
            <a:graphicFrameLocks noGrp="1"/>
          </p:cNvGraphicFramePr>
          <p:nvPr>
            <p:custDataLst>
              <p:tags r:id="rId1"/>
            </p:custDataLst>
          </p:nvPr>
        </p:nvGraphicFramePr>
        <p:xfrm>
          <a:off x="304800" y="873761"/>
          <a:ext cx="11734800" cy="5760720"/>
        </p:xfrm>
        <a:graphic>
          <a:graphicData uri="http://schemas.openxmlformats.org/drawingml/2006/table">
            <a:tbl>
              <a:tblPr firstRow="1" bandRow="1">
                <a:tableStyleId>{17292A2E-F333-43FB-9621-5CBBE7FDCDCB}</a:tableStyleId>
              </a:tblPr>
              <a:tblGrid>
                <a:gridCol w="763395">
                  <a:extLst>
                    <a:ext uri="{9D8B030D-6E8A-4147-A177-3AD203B41FA5}">
                      <a16:colId xmlns:a16="http://schemas.microsoft.com/office/drawing/2014/main" val="20000"/>
                    </a:ext>
                  </a:extLst>
                </a:gridCol>
                <a:gridCol w="4128008">
                  <a:extLst>
                    <a:ext uri="{9D8B030D-6E8A-4147-A177-3AD203B41FA5}">
                      <a16:colId xmlns:a16="http://schemas.microsoft.com/office/drawing/2014/main" val="20001"/>
                    </a:ext>
                  </a:extLst>
                </a:gridCol>
                <a:gridCol w="1905709">
                  <a:extLst>
                    <a:ext uri="{9D8B030D-6E8A-4147-A177-3AD203B41FA5}">
                      <a16:colId xmlns:a16="http://schemas.microsoft.com/office/drawing/2014/main" val="20002"/>
                    </a:ext>
                  </a:extLst>
                </a:gridCol>
                <a:gridCol w="1366626">
                  <a:extLst>
                    <a:ext uri="{9D8B030D-6E8A-4147-A177-3AD203B41FA5}">
                      <a16:colId xmlns:a16="http://schemas.microsoft.com/office/drawing/2014/main" val="20003"/>
                    </a:ext>
                  </a:extLst>
                </a:gridCol>
                <a:gridCol w="1999222">
                  <a:extLst>
                    <a:ext uri="{9D8B030D-6E8A-4147-A177-3AD203B41FA5}">
                      <a16:colId xmlns:a16="http://schemas.microsoft.com/office/drawing/2014/main" val="20004"/>
                    </a:ext>
                  </a:extLst>
                </a:gridCol>
                <a:gridCol w="1571840">
                  <a:extLst>
                    <a:ext uri="{9D8B030D-6E8A-4147-A177-3AD203B41FA5}">
                      <a16:colId xmlns:a16="http://schemas.microsoft.com/office/drawing/2014/main" val="20005"/>
                    </a:ext>
                  </a:extLst>
                </a:gridCol>
              </a:tblGrid>
              <a:tr h="263192">
                <a:tc>
                  <a:txBody>
                    <a:bodyPr/>
                    <a:lstStyle/>
                    <a:p>
                      <a:pPr algn="ctr"/>
                      <a:r>
                        <a:rPr lang="en-US" sz="1200" dirty="0">
                          <a:solidFill>
                            <a:srgbClr val="002060"/>
                          </a:solidFill>
                          <a:latin typeface="Segoe UI" panose="020B0502040204020203" pitchFamily="34" charset="0"/>
                          <a:cs typeface="Segoe UI" panose="020B0502040204020203" pitchFamily="34" charset="0"/>
                        </a:rPr>
                        <a:t>No.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200" dirty="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dirty="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263192">
                <a:tc>
                  <a:txBody>
                    <a:bodyPr/>
                    <a:lstStyle/>
                    <a:p>
                      <a:pPr algn="ctr"/>
                      <a:r>
                        <a:rPr lang="en-US" sz="1200" b="1" dirty="0">
                          <a:latin typeface="Segoe UI" panose="020B0502040204020203" pitchFamily="34" charset="0"/>
                          <a:cs typeface="Segoe UI" panose="020B0502040204020203" pitchFamily="34" charset="0"/>
                        </a:rPr>
                        <a:t>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Production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15.26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0.61</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0.65</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r>
                        <a:rPr lang="en-US" sz="1400" b="1" i="0">
                          <a:solidFill>
                            <a:schemeClr val="tx1"/>
                          </a:solidFill>
                          <a:latin typeface="Segoe UI" panose="020B0502040204020203" pitchFamily="34" charset="0"/>
                          <a:ea typeface="Arial" panose="020B0604020202020204"/>
                          <a:cs typeface="Segoe UI" panose="020B0502040204020203" pitchFamily="34" charset="0"/>
                        </a:rPr>
                        <a:t>5.75</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263192">
                <a:tc>
                  <a:txBody>
                    <a:bodyPr/>
                    <a:lstStyle/>
                    <a:p>
                      <a:pPr algn="ctr"/>
                      <a:r>
                        <a:rPr lang="en-US" sz="1200" b="1" dirty="0">
                          <a:latin typeface="Segoe UI" panose="020B0502040204020203" pitchFamily="34" charset="0"/>
                          <a:cs typeface="Segoe UI" panose="020B0502040204020203" pitchFamily="34" charset="0"/>
                        </a:rPr>
                        <a:t>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Bagging – RS (Qtl)</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Segoe UI" panose="020B0502040204020203" pitchFamily="34" charset="0"/>
                        </a:rPr>
                        <a:t>824250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37103</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39033</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a:solidFill>
                            <a:schemeClr val="tx1"/>
                          </a:solidFill>
                          <a:latin typeface="Segoe UI" panose="020B0502040204020203" pitchFamily="34" charset="0"/>
                          <a:ea typeface="Arial" panose="020B0604020202020204"/>
                          <a:cs typeface="Segoe UI" panose="020B0502040204020203" pitchFamily="34" charset="0"/>
                        </a:rPr>
                        <a:t>353366</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263192">
                <a:tc>
                  <a:txBody>
                    <a:bodyPr/>
                    <a:lstStyle/>
                    <a:p>
                      <a:pPr algn="ctr"/>
                      <a:r>
                        <a:rPr lang="en-US" sz="1200" b="1" dirty="0">
                          <a:latin typeface="Segoe UI" panose="020B0502040204020203" pitchFamily="34" charset="0"/>
                          <a:cs typeface="Segoe UI" panose="020B0502040204020203" pitchFamily="34" charset="0"/>
                        </a:rPr>
                        <a:t>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Bagging – DS (Qtl)</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Segoe UI" panose="020B0502040204020203" pitchFamily="34" charset="0"/>
                        </a:rPr>
                        <a:t>702139</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23937</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26264</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a:solidFill>
                            <a:schemeClr val="tx1"/>
                          </a:solidFill>
                          <a:latin typeface="Segoe UI" panose="020B0502040204020203" pitchFamily="34" charset="0"/>
                          <a:ea typeface="Arial" panose="020B0604020202020204"/>
                          <a:cs typeface="Segoe UI" panose="020B0502040204020203" pitchFamily="34" charset="0"/>
                        </a:rPr>
                        <a:t>221446</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263192">
                <a:tc>
                  <a:txBody>
                    <a:bodyPr/>
                    <a:lstStyle/>
                    <a:p>
                      <a:pPr algn="ctr"/>
                      <a:endParaRPr lang="en-US" sz="12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200" b="1" dirty="0">
                          <a:latin typeface="Segoe UI" panose="020B0502040204020203" pitchFamily="34" charset="0"/>
                          <a:cs typeface="Segoe UI" panose="020B0502040204020203" pitchFamily="34" charset="0"/>
                        </a:rPr>
                        <a:t>Recovery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fontAlgn="ct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263192">
                <a:tc>
                  <a:txBody>
                    <a:bodyPr/>
                    <a:lstStyle/>
                    <a:p>
                      <a:pPr algn="ctr"/>
                      <a:r>
                        <a:rPr lang="en-US" sz="1200" b="1" dirty="0">
                          <a:latin typeface="Segoe UI" panose="020B0502040204020203" pitchFamily="34" charset="0"/>
                          <a:cs typeface="Segoe UI" panose="020B0502040204020203" pitchFamily="34" charset="0"/>
                        </a:rPr>
                        <a:t>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Recovery CH  – RS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10.14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00B050"/>
                          </a:solidFill>
                          <a:latin typeface="Segoe UI" panose="020B0502040204020203" pitchFamily="34" charset="0"/>
                          <a:cs typeface="Segoe UI" panose="020B0502040204020203" pitchFamily="34" charset="0"/>
                        </a:rPr>
                        <a:t>11.18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11.19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10.19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263192">
                <a:tc>
                  <a:txBody>
                    <a:bodyPr/>
                    <a:lstStyle/>
                    <a:p>
                      <a:pPr algn="ctr"/>
                      <a:r>
                        <a:rPr lang="en-US" sz="1200" b="1" dirty="0">
                          <a:latin typeface="Segoe UI" panose="020B0502040204020203" pitchFamily="34" charset="0"/>
                          <a:cs typeface="Segoe UI" panose="020B0502040204020203" pitchFamily="34" charset="0"/>
                        </a:rPr>
                        <a:t>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Recovery CH</a:t>
                      </a:r>
                      <a:r>
                        <a:rPr lang="en-US" sz="1200" b="1" baseline="0" dirty="0">
                          <a:latin typeface="Segoe UI" panose="020B0502040204020203" pitchFamily="34" charset="0"/>
                          <a:cs typeface="Segoe UI" panose="020B0502040204020203" pitchFamily="34" charset="0"/>
                        </a:rPr>
                        <a:t> </a:t>
                      </a:r>
                      <a:r>
                        <a:rPr lang="en-US" sz="1200" b="1" dirty="0">
                          <a:latin typeface="Segoe UI" panose="020B0502040204020203" pitchFamily="34" charset="0"/>
                          <a:cs typeface="Segoe UI" panose="020B0502040204020203" pitchFamily="34" charset="0"/>
                        </a:rPr>
                        <a:t> – DS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10.14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endParaRPr lang="en-US" alt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endParaRPr lang="en-US" alt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US" alt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6"/>
                  </a:ext>
                </a:extLst>
              </a:tr>
              <a:tr h="263192">
                <a:tc>
                  <a:txBody>
                    <a:bodyPr/>
                    <a:lstStyle/>
                    <a:p>
                      <a:pPr algn="ctr"/>
                      <a:r>
                        <a:rPr lang="en-US" sz="1200" b="1" dirty="0">
                          <a:latin typeface="Segoe UI" panose="020B0502040204020203" pitchFamily="34" charset="0"/>
                          <a:cs typeface="Segoe UI" panose="020B0502040204020203" pitchFamily="34" charset="0"/>
                        </a:rPr>
                        <a:t>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Recovery BH  – RS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10.69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endParaRPr lang="en-US" alt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endParaRPr lang="en-US" alt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7"/>
                  </a:ext>
                </a:extLst>
              </a:tr>
              <a:tr h="263192">
                <a:tc>
                  <a:txBody>
                    <a:bodyPr/>
                    <a:lstStyle/>
                    <a:p>
                      <a:pPr algn="ctr"/>
                      <a:r>
                        <a:rPr lang="en-US" sz="1200" b="1" dirty="0">
                          <a:latin typeface="Segoe UI" panose="020B0502040204020203" pitchFamily="34" charset="0"/>
                          <a:cs typeface="Segoe UI" panose="020B0502040204020203" pitchFamily="34" charset="0"/>
                        </a:rPr>
                        <a:t>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Recovery BH</a:t>
                      </a:r>
                      <a:r>
                        <a:rPr lang="en-US" sz="1200" b="1" baseline="0" dirty="0">
                          <a:latin typeface="Segoe UI" panose="020B0502040204020203" pitchFamily="34" charset="0"/>
                          <a:cs typeface="Segoe UI" panose="020B0502040204020203" pitchFamily="34" charset="0"/>
                        </a:rPr>
                        <a:t> </a:t>
                      </a:r>
                      <a:r>
                        <a:rPr lang="en-US" sz="1200" b="1" dirty="0">
                          <a:latin typeface="Segoe UI" panose="020B0502040204020203" pitchFamily="34" charset="0"/>
                          <a:cs typeface="Segoe UI" panose="020B0502040204020203" pitchFamily="34" charset="0"/>
                        </a:rPr>
                        <a:t> – DS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10.69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FF0000"/>
                          </a:solidFill>
                          <a:latin typeface="Segoe UI" panose="020B0502040204020203" pitchFamily="34" charset="0"/>
                          <a:cs typeface="Segoe UI" panose="020B0502040204020203" pitchFamily="34" charset="0"/>
                        </a:rPr>
                        <a:t>9.45</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9.44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9.56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8"/>
                  </a:ext>
                </a:extLst>
              </a:tr>
              <a:tr h="263192">
                <a:tc>
                  <a:txBody>
                    <a:bodyPr/>
                    <a:lstStyle/>
                    <a:p>
                      <a:pPr algn="ctr"/>
                      <a:r>
                        <a:rPr lang="en-US" sz="1200" b="1" dirty="0">
                          <a:latin typeface="Segoe UI" panose="020B0502040204020203" pitchFamily="34" charset="0"/>
                          <a:cs typeface="Segoe UI" panose="020B0502040204020203" pitchFamily="34" charset="0"/>
                        </a:rPr>
                        <a:t>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C-</a:t>
                      </a:r>
                      <a:r>
                        <a:rPr lang="en-US" sz="1200" b="1" dirty="0" err="1">
                          <a:latin typeface="Segoe UI" panose="020B0502040204020203" pitchFamily="34" charset="0"/>
                          <a:cs typeface="Segoe UI" panose="020B0502040204020203" pitchFamily="34" charset="0"/>
                        </a:rPr>
                        <a:t>Mol</a:t>
                      </a:r>
                      <a:r>
                        <a:rPr lang="en-US" sz="1200" b="1" dirty="0">
                          <a:latin typeface="Segoe UI" panose="020B0502040204020203" pitchFamily="34" charset="0"/>
                          <a:cs typeface="Segoe UI" panose="020B0502040204020203" pitchFamily="34" charset="0"/>
                        </a:rPr>
                        <a:t> Recovery – RS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4.80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00B050"/>
                          </a:solidFill>
                          <a:latin typeface="Segoe UI" panose="020B0502040204020203" pitchFamily="34" charset="0"/>
                          <a:cs typeface="Segoe UI" panose="020B0502040204020203" pitchFamily="34" charset="0"/>
                        </a:rPr>
                        <a:t>4.16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3.90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4.11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9"/>
                  </a:ext>
                </a:extLst>
              </a:tr>
              <a:tr h="263192">
                <a:tc>
                  <a:txBody>
                    <a:bodyPr/>
                    <a:lstStyle/>
                    <a:p>
                      <a:pPr algn="ctr"/>
                      <a:r>
                        <a:rPr lang="en-US" sz="1200" b="1" dirty="0">
                          <a:latin typeface="Segoe UI" panose="020B0502040204020203" pitchFamily="34" charset="0"/>
                          <a:cs typeface="Segoe UI" panose="020B0502040204020203" pitchFamily="34" charset="0"/>
                        </a:rPr>
                        <a:t>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B-</a:t>
                      </a:r>
                      <a:r>
                        <a:rPr lang="en-US" sz="1200" b="1" dirty="0" err="1">
                          <a:latin typeface="Segoe UI" panose="020B0502040204020203" pitchFamily="34" charset="0"/>
                          <a:cs typeface="Segoe UI" panose="020B0502040204020203" pitchFamily="34" charset="0"/>
                        </a:rPr>
                        <a:t>Mol</a:t>
                      </a:r>
                      <a:r>
                        <a:rPr lang="en-US" sz="1200" b="1" dirty="0">
                          <a:latin typeface="Segoe UI" panose="020B0502040204020203" pitchFamily="34" charset="0"/>
                          <a:cs typeface="Segoe UI" panose="020B0502040204020203" pitchFamily="34" charset="0"/>
                        </a:rPr>
                        <a:t> Recovery – DS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7.20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00B050"/>
                          </a:solidFill>
                          <a:latin typeface="Segoe UI" panose="020B0502040204020203" pitchFamily="34" charset="0"/>
                          <a:cs typeface="Segoe UI" panose="020B0502040204020203" pitchFamily="34" charset="0"/>
                        </a:rPr>
                        <a:t>6.40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7.18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6.96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0"/>
                  </a:ext>
                </a:extLst>
              </a:tr>
              <a:tr h="263192">
                <a:tc>
                  <a:txBody>
                    <a:bodyPr/>
                    <a:lstStyle/>
                    <a:p>
                      <a:pPr algn="ctr"/>
                      <a:endParaRPr lang="en-US" sz="1200" b="1"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200" b="1" dirty="0">
                          <a:solidFill>
                            <a:srgbClr val="002060"/>
                          </a:solidFill>
                          <a:latin typeface="Segoe UI" panose="020B0502040204020203" pitchFamily="34" charset="0"/>
                          <a:cs typeface="Segoe UI" panose="020B0502040204020203" pitchFamily="34" charset="0"/>
                        </a:rPr>
                        <a:t>Quality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fontAlgn="ct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11"/>
                  </a:ext>
                </a:extLst>
              </a:tr>
              <a:tr h="263192">
                <a:tc>
                  <a:txBody>
                    <a:bodyPr/>
                    <a:lstStyle/>
                    <a:p>
                      <a:pPr algn="ctr"/>
                      <a:r>
                        <a:rPr lang="en-US" sz="1200" b="1" dirty="0">
                          <a:latin typeface="Segoe UI" panose="020B0502040204020203" pitchFamily="34" charset="0"/>
                          <a:cs typeface="Segoe UI" panose="020B0502040204020203" pitchFamily="34" charset="0"/>
                        </a:rPr>
                        <a:t>10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C-</a:t>
                      </a:r>
                      <a:r>
                        <a:rPr lang="en-US" sz="1200" b="1" dirty="0" err="1">
                          <a:latin typeface="Segoe UI" panose="020B0502040204020203" pitchFamily="34" charset="0"/>
                          <a:cs typeface="Segoe UI" panose="020B0502040204020203" pitchFamily="34" charset="0"/>
                        </a:rPr>
                        <a:t>Mol</a:t>
                      </a:r>
                      <a:r>
                        <a:rPr lang="en-US" sz="1200" b="1" dirty="0">
                          <a:latin typeface="Segoe UI" panose="020B0502040204020203" pitchFamily="34" charset="0"/>
                          <a:cs typeface="Segoe UI" panose="020B0502040204020203" pitchFamily="34" charset="0"/>
                        </a:rPr>
                        <a:t> Purity – RS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a:t>
                      </a:r>
                      <a:r>
                        <a:rPr lang="en-US" sz="1400" b="1" i="0" u="none" strike="noStrike" baseline="0" dirty="0">
                          <a:solidFill>
                            <a:schemeClr val="tx1"/>
                          </a:solidFill>
                          <a:effectLst/>
                          <a:latin typeface="Segoe UI" panose="020B0502040204020203" pitchFamily="34" charset="0"/>
                        </a:rPr>
                        <a:t> 33</a:t>
                      </a:r>
                      <a:r>
                        <a:rPr lang="en-US" sz="1400" b="1" i="0" u="none" strike="noStrike" dirty="0">
                          <a:solidFill>
                            <a:schemeClr val="tx1"/>
                          </a:solidFill>
                          <a:effectLst/>
                          <a:latin typeface="Segoe UI" panose="020B0502040204020203" pitchFamily="34" charset="0"/>
                        </a:rPr>
                        <a:t>.00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00B050"/>
                          </a:solidFill>
                          <a:latin typeface="Segoe UI" panose="020B0502040204020203" pitchFamily="34" charset="0"/>
                          <a:cs typeface="Segoe UI" panose="020B0502040204020203" pitchFamily="34" charset="0"/>
                        </a:rPr>
                        <a:t>32.53</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32.29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32.53</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2"/>
                  </a:ext>
                </a:extLst>
              </a:tr>
              <a:tr h="263192">
                <a:tc>
                  <a:txBody>
                    <a:bodyPr/>
                    <a:lstStyle/>
                    <a:p>
                      <a:pPr algn="ctr"/>
                      <a:r>
                        <a:rPr lang="en-US" sz="1200" b="1" dirty="0">
                          <a:latin typeface="Segoe UI" panose="020B0502040204020203" pitchFamily="34" charset="0"/>
                          <a:cs typeface="Segoe UI" panose="020B0502040204020203" pitchFamily="34" charset="0"/>
                        </a:rPr>
                        <a:t>11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B-</a:t>
                      </a:r>
                      <a:r>
                        <a:rPr lang="en-US" sz="1200" b="1" dirty="0" err="1">
                          <a:latin typeface="Segoe UI" panose="020B0502040204020203" pitchFamily="34" charset="0"/>
                          <a:cs typeface="Segoe UI" panose="020B0502040204020203" pitchFamily="34" charset="0"/>
                        </a:rPr>
                        <a:t>Mol</a:t>
                      </a:r>
                      <a:r>
                        <a:rPr lang="en-US" sz="1200" b="1" dirty="0">
                          <a:latin typeface="Segoe UI" panose="020B0502040204020203" pitchFamily="34" charset="0"/>
                          <a:cs typeface="Segoe UI" panose="020B0502040204020203" pitchFamily="34" charset="0"/>
                        </a:rPr>
                        <a:t> Purity – DS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 51.00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00B050"/>
                          </a:solidFill>
                          <a:latin typeface="Segoe UI" panose="020B0502040204020203" pitchFamily="34" charset="0"/>
                          <a:cs typeface="Segoe UI" panose="020B0502040204020203" pitchFamily="34" charset="0"/>
                        </a:rPr>
                        <a:t>50.20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50.66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50.57</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3"/>
                  </a:ext>
                </a:extLst>
              </a:tr>
              <a:tr h="263192">
                <a:tc>
                  <a:txBody>
                    <a:bodyPr/>
                    <a:lstStyle/>
                    <a:p>
                      <a:pPr algn="ctr"/>
                      <a:r>
                        <a:rPr lang="en-US" sz="1200" b="1" dirty="0">
                          <a:latin typeface="Segoe UI" panose="020B0502040204020203" pitchFamily="34" charset="0"/>
                          <a:cs typeface="Segoe UI" panose="020B0502040204020203" pitchFamily="34" charset="0"/>
                        </a:rPr>
                        <a:t>12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Losses in Mol % Cane CH – RS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 1.39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00B050"/>
                          </a:solidFill>
                          <a:latin typeface="Segoe UI" panose="020B0502040204020203" pitchFamily="34" charset="0"/>
                          <a:cs typeface="Segoe UI" panose="020B0502040204020203" pitchFamily="34" charset="0"/>
                        </a:rPr>
                        <a:t>1.24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1.15</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1.91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4"/>
                  </a:ext>
                </a:extLst>
              </a:tr>
              <a:tr h="263192">
                <a:tc>
                  <a:txBody>
                    <a:bodyPr/>
                    <a:lstStyle/>
                    <a:p>
                      <a:pPr algn="ctr"/>
                      <a:r>
                        <a:rPr lang="en-US" sz="1200" b="1" dirty="0">
                          <a:latin typeface="Segoe UI" panose="020B0502040204020203" pitchFamily="34" charset="0"/>
                          <a:cs typeface="Segoe UI" panose="020B0502040204020203" pitchFamily="34" charset="0"/>
                        </a:rPr>
                        <a:t>13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Losses in Mol % Cane BH – DS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 3.18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00B050"/>
                          </a:solidFill>
                          <a:latin typeface="Segoe UI" panose="020B0502040204020203" pitchFamily="34" charset="0"/>
                          <a:cs typeface="Segoe UI" panose="020B0502040204020203" pitchFamily="34" charset="0"/>
                        </a:rPr>
                        <a:t>2.96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2.88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2.85</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5"/>
                  </a:ext>
                </a:extLst>
              </a:tr>
              <a:tr h="263192">
                <a:tc>
                  <a:txBody>
                    <a:bodyPr/>
                    <a:lstStyle/>
                    <a:p>
                      <a:pPr algn="ctr"/>
                      <a:r>
                        <a:rPr lang="en-US" sz="1200" b="1" dirty="0">
                          <a:latin typeface="Segoe UI" panose="020B0502040204020203" pitchFamily="34" charset="0"/>
                          <a:cs typeface="Segoe UI" panose="020B0502040204020203" pitchFamily="34" charset="0"/>
                        </a:rPr>
                        <a:t>14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r>
                        <a:rPr lang="en-US" sz="1200" b="1" dirty="0">
                          <a:latin typeface="Segoe UI" panose="020B0502040204020203" pitchFamily="34" charset="0"/>
                          <a:cs typeface="Segoe UI" panose="020B0502040204020203" pitchFamily="34" charset="0"/>
                        </a:rPr>
                        <a:t>Pol % Filter cake </a:t>
                      </a:r>
                      <a:endParaRPr lang="en-IN" sz="12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 2.00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00B050"/>
                          </a:solidFill>
                          <a:latin typeface="Segoe UI" panose="020B0502040204020203" pitchFamily="34" charset="0"/>
                          <a:cs typeface="Segoe UI" panose="020B0502040204020203" pitchFamily="34" charset="0"/>
                        </a:rPr>
                        <a:t>2.00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1.90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2.00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6"/>
                  </a:ext>
                </a:extLst>
              </a:tr>
              <a:tr h="263192">
                <a:tc>
                  <a:txBody>
                    <a:bodyPr/>
                    <a:lstStyle/>
                    <a:p>
                      <a:pPr algn="ctr"/>
                      <a:endParaRPr lang="en-US" sz="12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Consumption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fontAlgn="ct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endParaRPr lang="en-IN" sz="1400" b="1" dirty="0">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17"/>
                  </a:ext>
                </a:extLst>
              </a:tr>
              <a:tr h="263192">
                <a:tc>
                  <a:txBody>
                    <a:bodyPr/>
                    <a:lstStyle/>
                    <a:p>
                      <a:pPr algn="ctr"/>
                      <a:r>
                        <a:rPr lang="en-US" sz="1200" b="1" dirty="0">
                          <a:latin typeface="Segoe UI" panose="020B0502040204020203" pitchFamily="34" charset="0"/>
                          <a:cs typeface="Segoe UI" panose="020B0502040204020203" pitchFamily="34" charset="0"/>
                        </a:rPr>
                        <a:t>15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Steam Consumption (Kg/</a:t>
                      </a:r>
                      <a:r>
                        <a:rPr lang="en-US" sz="1200" b="1" dirty="0" err="1">
                          <a:latin typeface="Segoe UI" panose="020B0502040204020203" pitchFamily="34" charset="0"/>
                          <a:cs typeface="Segoe UI" panose="020B0502040204020203" pitchFamily="34" charset="0"/>
                        </a:rPr>
                        <a:t>Qtl</a:t>
                      </a:r>
                      <a:r>
                        <a:rPr lang="en-US" sz="1200" b="1" dirty="0">
                          <a:latin typeface="Segoe UI" panose="020B0502040204020203" pitchFamily="34" charset="0"/>
                          <a:cs typeface="Segoe UI" panose="020B0502040204020203" pitchFamily="34" charset="0"/>
                        </a:rPr>
                        <a:t> Sugar)</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panose="020B0604020202020204" pitchFamily="34" charset="0"/>
                        </a:rPr>
                        <a:t>400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FF0000"/>
                          </a:solidFill>
                          <a:latin typeface="Segoe UI" panose="020B0502040204020203" pitchFamily="34" charset="0"/>
                          <a:cs typeface="Segoe UI" panose="020B0502040204020203" pitchFamily="34" charset="0"/>
                        </a:rPr>
                        <a:t>459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454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487</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8"/>
                  </a:ext>
                </a:extLst>
              </a:tr>
              <a:tr h="263192">
                <a:tc>
                  <a:txBody>
                    <a:bodyPr/>
                    <a:lstStyle/>
                    <a:p>
                      <a:pPr algn="ctr"/>
                      <a:r>
                        <a:rPr lang="en-US" sz="1200" b="1" dirty="0">
                          <a:latin typeface="Segoe UI" panose="020B0502040204020203" pitchFamily="34" charset="0"/>
                          <a:cs typeface="Segoe UI" panose="020B0502040204020203" pitchFamily="34" charset="0"/>
                        </a:rPr>
                        <a:t>16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Steam % Cane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&lt;42</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00B050"/>
                          </a:solidFill>
                          <a:latin typeface="Segoe UI" panose="020B0502040204020203" pitchFamily="34" charset="0"/>
                          <a:cs typeface="Segoe UI" panose="020B0502040204020203" pitchFamily="34" charset="0"/>
                        </a:rPr>
                        <a:t>40.47</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39.49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39.98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9"/>
                  </a:ext>
                </a:extLst>
              </a:tr>
              <a:tr h="263192">
                <a:tc>
                  <a:txBody>
                    <a:bodyPr/>
                    <a:lstStyle/>
                    <a:p>
                      <a:pPr algn="ctr"/>
                      <a:r>
                        <a:rPr lang="en-US" sz="1200" b="1" dirty="0">
                          <a:latin typeface="Segoe UI" panose="020B0502040204020203" pitchFamily="34" charset="0"/>
                          <a:cs typeface="Segoe UI" panose="020B0502040204020203" pitchFamily="34" charset="0"/>
                        </a:rPr>
                        <a:t>17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Power Consumption (Units/</a:t>
                      </a:r>
                      <a:r>
                        <a:rPr lang="en-US" sz="1200" b="1" dirty="0" err="1">
                          <a:latin typeface="Segoe UI" panose="020B0502040204020203" pitchFamily="34" charset="0"/>
                          <a:cs typeface="Segoe UI" panose="020B0502040204020203" pitchFamily="34" charset="0"/>
                        </a:rPr>
                        <a:t>Qtl</a:t>
                      </a:r>
                      <a:r>
                        <a:rPr lang="en-US" sz="1200" b="1" dirty="0">
                          <a:latin typeface="Segoe UI" panose="020B0502040204020203" pitchFamily="34" charset="0"/>
                          <a:cs typeface="Segoe UI" panose="020B0502040204020203" pitchFamily="34" charset="0"/>
                        </a:rPr>
                        <a:t> Sugar)</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11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rgbClr val="FF0000"/>
                          </a:solidFill>
                          <a:latin typeface="Segoe UI" panose="020B0502040204020203" pitchFamily="34" charset="0"/>
                          <a:cs typeface="Segoe UI" panose="020B0502040204020203" pitchFamily="34" charset="0"/>
                        </a:rPr>
                        <a:t>12.54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latin typeface="Segoe UI" panose="020B0502040204020203" pitchFamily="34" charset="0"/>
                          <a:cs typeface="Segoe UI" panose="020B0502040204020203" pitchFamily="34" charset="0"/>
                        </a:rPr>
                        <a:t>11.62</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latin typeface="Segoe UI" panose="020B0502040204020203" pitchFamily="34" charset="0"/>
                          <a:cs typeface="Segoe UI" panose="020B0502040204020203" pitchFamily="34" charset="0"/>
                        </a:rPr>
                        <a:t>12.43</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52400"/>
            <a:ext cx="7467600" cy="609600"/>
          </a:xfrm>
        </p:spPr>
        <p:txBody>
          <a:bodyPr>
            <a:normAutofit/>
          </a:bodyPr>
          <a:lstStyle/>
          <a:p>
            <a:pPr algn="ctr"/>
            <a:r>
              <a:rPr lang="en-US" sz="2400" b="1" dirty="0">
                <a:solidFill>
                  <a:srgbClr val="002060"/>
                </a:solidFill>
                <a:latin typeface="Segoe UI" panose="020B0502040204020203" pitchFamily="34" charset="0"/>
                <a:cs typeface="Segoe UI" panose="020B0502040204020203" pitchFamily="34" charset="0"/>
              </a:rPr>
              <a:t>Weekly Sugar Production – DS House</a:t>
            </a:r>
          </a:p>
        </p:txBody>
      </p:sp>
      <p:graphicFrame>
        <p:nvGraphicFramePr>
          <p:cNvPr id="7" name="Chart 6"/>
          <p:cNvGraphicFramePr/>
          <p:nvPr/>
        </p:nvGraphicFramePr>
        <p:xfrm>
          <a:off x="0" y="914400"/>
          <a:ext cx="8534400" cy="5943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p:cNvGraphicFramePr>
            <a:graphicFrameLocks noGrp="1"/>
          </p:cNvGraphicFramePr>
          <p:nvPr/>
        </p:nvGraphicFramePr>
        <p:xfrm>
          <a:off x="8534400" y="904876"/>
          <a:ext cx="3429000" cy="5648323"/>
        </p:xfrm>
        <a:graphic>
          <a:graphicData uri="http://schemas.openxmlformats.org/drawingml/2006/table">
            <a:tbl>
              <a:tblPr/>
              <a:tblGrid>
                <a:gridCol w="1143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989815">
                <a:tc gridSpan="3">
                  <a:txBody>
                    <a:bodyPr/>
                    <a:lstStyle/>
                    <a:p>
                      <a:pPr algn="ctr" rtl="0" fontAlgn="b"/>
                      <a:r>
                        <a:rPr lang="en-US" sz="1400" b="1" i="0" u="none" strike="noStrike" dirty="0">
                          <a:solidFill>
                            <a:srgbClr val="000000"/>
                          </a:solidFill>
                          <a:effectLst/>
                          <a:latin typeface="Aptos Narrow" panose="020B0004020202020204" pitchFamily="34" charset="0"/>
                        </a:rPr>
                        <a:t>Production Plan for Next Week </a:t>
                      </a:r>
                    </a:p>
                  </a:txBody>
                  <a:tcPr marL="182880"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989815">
                <a:tc>
                  <a:txBody>
                    <a:bodyPr/>
                    <a:lstStyle/>
                    <a:p>
                      <a:pPr algn="ctr" rtl="0" fontAlgn="b"/>
                      <a:r>
                        <a:rPr lang="en-US" sz="1400" b="1" i="0" u="none" strike="noStrike" dirty="0">
                          <a:solidFill>
                            <a:srgbClr val="000000"/>
                          </a:solidFill>
                          <a:effectLst/>
                          <a:latin typeface="Aptos Narrow" panose="020B0004020202020204" pitchFamily="34" charset="0"/>
                        </a:rPr>
                        <a:t>SKU</a:t>
                      </a:r>
                    </a:p>
                  </a:txBody>
                  <a:tcPr marL="182880" marR="4763" marT="4763"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dirty="0">
                          <a:solidFill>
                            <a:srgbClr val="000000"/>
                          </a:solidFill>
                          <a:effectLst/>
                          <a:latin typeface="Aptos Narrow" panose="020B0004020202020204" pitchFamily="34" charset="0"/>
                        </a:rPr>
                        <a:t> Quantity </a:t>
                      </a:r>
                    </a:p>
                    <a:p>
                      <a:pPr algn="ctr" rtl="0" fontAlgn="b"/>
                      <a:r>
                        <a:rPr lang="en-US" sz="1400" b="1" i="0" u="none" strike="noStrike" dirty="0">
                          <a:solidFill>
                            <a:srgbClr val="000000"/>
                          </a:solidFill>
                          <a:effectLst/>
                          <a:latin typeface="Aptos Narrow" panose="020B0004020202020204" pitchFamily="34" charset="0"/>
                        </a:rPr>
                        <a:t>(Qtls)</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dirty="0">
                          <a:solidFill>
                            <a:srgbClr val="000000"/>
                          </a:solidFill>
                          <a:effectLst/>
                          <a:latin typeface="Aptos Narrow" panose="020B0004020202020204" pitchFamily="34" charset="0"/>
                        </a:rPr>
                        <a:t>% of Total</a:t>
                      </a:r>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863108">
                <a:tc>
                  <a:txBody>
                    <a:bodyPr/>
                    <a:lstStyle/>
                    <a:p>
                      <a:pPr algn="ctr" rtl="0" fontAlgn="b"/>
                      <a:r>
                        <a:rPr lang="en-US" sz="1400" b="1" i="0" u="none" strike="noStrike" dirty="0">
                          <a:solidFill>
                            <a:srgbClr val="000000"/>
                          </a:solidFill>
                          <a:effectLst/>
                          <a:latin typeface="Aptos Narrow" panose="020B0004020202020204" pitchFamily="34" charset="0"/>
                        </a:rPr>
                        <a:t>L</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altLang="en-IN" sz="1400" b="1" i="0" u="none" strike="noStrike" dirty="0">
                          <a:solidFill>
                            <a:schemeClr val="tx1"/>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02"/>
                  </a:ext>
                </a:extLst>
              </a:tr>
              <a:tr h="701396">
                <a:tc>
                  <a:txBody>
                    <a:bodyPr/>
                    <a:lstStyle/>
                    <a:p>
                      <a:pPr algn="ctr" rtl="0" fontAlgn="b"/>
                      <a:r>
                        <a:rPr lang="en-US" sz="1400" b="1" i="0" u="none" strike="noStrike" dirty="0">
                          <a:solidFill>
                            <a:srgbClr val="000000"/>
                          </a:solidFill>
                          <a:effectLst/>
                          <a:latin typeface="Aptos Narrow" panose="020B0004020202020204" pitchFamily="34" charset="0"/>
                        </a:rPr>
                        <a:t>M</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400" b="1" i="0" u="none" strike="noStrike" dirty="0">
                          <a:solidFill>
                            <a:schemeClr val="tx1"/>
                          </a:solidFill>
                          <a:effectLst/>
                          <a:latin typeface="Calibri" panose="020F0502020204030204" pitchFamily="34" charset="0"/>
                        </a:rPr>
                        <a:t>22661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90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3"/>
                  </a:ext>
                </a:extLst>
              </a:tr>
              <a:tr h="701396">
                <a:tc>
                  <a:txBody>
                    <a:bodyPr/>
                    <a:lstStyle/>
                    <a:p>
                      <a:pPr algn="ctr" rtl="0" fontAlgn="b"/>
                      <a:r>
                        <a:rPr lang="en-US" sz="1400" b="1" i="0" u="none" strike="noStrike" dirty="0">
                          <a:solidFill>
                            <a:srgbClr val="000000"/>
                          </a:solidFill>
                          <a:effectLst/>
                          <a:latin typeface="Aptos Narrow" panose="020B0004020202020204" pitchFamily="34" charset="0"/>
                        </a:rPr>
                        <a:t>S</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400" b="1" i="0" u="none" strike="noStrike" dirty="0">
                          <a:solidFill>
                            <a:schemeClr val="tx1"/>
                          </a:solidFill>
                          <a:effectLst/>
                          <a:latin typeface="Calibri" panose="020F0502020204030204" pitchFamily="34" charset="0"/>
                        </a:rPr>
                        <a:t>2518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10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4"/>
                  </a:ext>
                </a:extLst>
              </a:tr>
              <a:tr h="1402793">
                <a:tc>
                  <a:txBody>
                    <a:bodyPr/>
                    <a:lstStyle/>
                    <a:p>
                      <a:pPr algn="ctr" rtl="0" fontAlgn="b"/>
                      <a:r>
                        <a:rPr lang="en-US" sz="1400" b="1" i="0" u="none" strike="noStrike" dirty="0">
                          <a:solidFill>
                            <a:srgbClr val="000000"/>
                          </a:solidFill>
                          <a:effectLst/>
                          <a:latin typeface="Aptos Narrow" panose="020B0004020202020204" pitchFamily="34" charset="0"/>
                        </a:rPr>
                        <a:t>Total</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25179</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100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7467600" cy="609600"/>
          </a:xfrm>
        </p:spPr>
        <p:txBody>
          <a:bodyPr>
            <a:normAutofit/>
          </a:bodyPr>
          <a:lstStyle/>
          <a:p>
            <a:pPr algn="ctr"/>
            <a:r>
              <a:rPr lang="en-US" sz="2400" b="1" dirty="0">
                <a:solidFill>
                  <a:srgbClr val="002060"/>
                </a:solidFill>
                <a:latin typeface="Segoe UI" panose="020B0502040204020203" pitchFamily="34" charset="0"/>
                <a:cs typeface="Segoe UI" panose="020B0502040204020203" pitchFamily="34" charset="0"/>
              </a:rPr>
              <a:t>Weekly Sugar Production – RS House</a:t>
            </a:r>
          </a:p>
        </p:txBody>
      </p:sp>
      <p:graphicFrame>
        <p:nvGraphicFramePr>
          <p:cNvPr id="7" name="Chart 6"/>
          <p:cNvGraphicFramePr/>
          <p:nvPr/>
        </p:nvGraphicFramePr>
        <p:xfrm>
          <a:off x="76200" y="930275"/>
          <a:ext cx="9149080" cy="28035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Table 8"/>
          <p:cNvGraphicFramePr>
            <a:graphicFrameLocks noGrp="1"/>
          </p:cNvGraphicFramePr>
          <p:nvPr>
            <p:custDataLst>
              <p:tags r:id="rId1"/>
            </p:custDataLst>
          </p:nvPr>
        </p:nvGraphicFramePr>
        <p:xfrm>
          <a:off x="9250680" y="937895"/>
          <a:ext cx="2887345" cy="5310505"/>
        </p:xfrm>
        <a:graphic>
          <a:graphicData uri="http://schemas.openxmlformats.org/drawingml/2006/table">
            <a:tbl>
              <a:tblPr/>
              <a:tblGrid>
                <a:gridCol w="1016000">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gridCol w="873125">
                  <a:extLst>
                    <a:ext uri="{9D8B030D-6E8A-4147-A177-3AD203B41FA5}">
                      <a16:colId xmlns:a16="http://schemas.microsoft.com/office/drawing/2014/main" val="20002"/>
                    </a:ext>
                  </a:extLst>
                </a:gridCol>
              </a:tblGrid>
              <a:tr h="306705">
                <a:tc gridSpan="3">
                  <a:txBody>
                    <a:bodyPr/>
                    <a:lstStyle/>
                    <a:p>
                      <a:pPr algn="l" rtl="0" fontAlgn="b"/>
                      <a:r>
                        <a:rPr lang="en-US" sz="1400" b="1" i="0" u="none" strike="noStrike" dirty="0">
                          <a:solidFill>
                            <a:srgbClr val="000000"/>
                          </a:solidFill>
                          <a:effectLst/>
                          <a:latin typeface="Aptos Narrow" panose="020B0004020202020204" pitchFamily="34" charset="0"/>
                        </a:rPr>
                        <a:t>Production Plan for Next Week </a:t>
                      </a:r>
                    </a:p>
                  </a:txBody>
                  <a:tcPr marL="182880"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605155">
                <a:tc>
                  <a:txBody>
                    <a:bodyPr/>
                    <a:lstStyle/>
                    <a:p>
                      <a:pPr algn="l" rtl="0" fontAlgn="b"/>
                      <a:r>
                        <a:rPr lang="en-US" sz="1400" b="1" i="0" u="none" strike="noStrike" dirty="0">
                          <a:solidFill>
                            <a:srgbClr val="000000"/>
                          </a:solidFill>
                          <a:effectLst/>
                          <a:latin typeface="Aptos Narrow" panose="020B0004020202020204" pitchFamily="34" charset="0"/>
                        </a:rPr>
                        <a:t>SKU</a:t>
                      </a:r>
                    </a:p>
                  </a:txBody>
                  <a:tcPr marL="182880" marR="4763" marT="4763"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dirty="0">
                          <a:solidFill>
                            <a:srgbClr val="000000"/>
                          </a:solidFill>
                          <a:effectLst/>
                          <a:latin typeface="Aptos Narrow" panose="020B0004020202020204" pitchFamily="34" charset="0"/>
                        </a:rPr>
                        <a:t> Quantity </a:t>
                      </a:r>
                    </a:p>
                    <a:p>
                      <a:pPr algn="ctr" rtl="0" fontAlgn="b"/>
                      <a:r>
                        <a:rPr lang="en-US" sz="1400" b="1" i="0" u="none" strike="noStrike" dirty="0">
                          <a:solidFill>
                            <a:srgbClr val="000000"/>
                          </a:solidFill>
                          <a:effectLst/>
                          <a:latin typeface="Aptos Narrow" panose="020B0004020202020204" pitchFamily="34" charset="0"/>
                        </a:rPr>
                        <a:t>(Qtls)</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dirty="0">
                          <a:solidFill>
                            <a:srgbClr val="000000"/>
                          </a:solidFill>
                          <a:effectLst/>
                          <a:latin typeface="Aptos Narrow" panose="020B0004020202020204" pitchFamily="34" charset="0"/>
                        </a:rPr>
                        <a:t>% of Total</a:t>
                      </a:r>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06705">
                <a:tc>
                  <a:txBody>
                    <a:bodyPr/>
                    <a:lstStyle/>
                    <a:p>
                      <a:pPr algn="l" rtl="0" fontAlgn="b"/>
                      <a:r>
                        <a:rPr lang="en-US" sz="1400" b="0" i="0" u="none" strike="noStrike" dirty="0">
                          <a:solidFill>
                            <a:srgbClr val="000000"/>
                          </a:solidFill>
                          <a:effectLst/>
                          <a:latin typeface="Aptos Narrow" panose="020B0004020202020204" pitchFamily="34" charset="0"/>
                        </a:rPr>
                        <a:t>L</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4016</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10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16560">
                <a:tc>
                  <a:txBody>
                    <a:bodyPr/>
                    <a:lstStyle/>
                    <a:p>
                      <a:pPr algn="l" rtl="0" fontAlgn="b"/>
                      <a:r>
                        <a:rPr lang="en-US" sz="1400" b="0" i="0" u="none" strike="noStrike" dirty="0">
                          <a:solidFill>
                            <a:srgbClr val="000000"/>
                          </a:solidFill>
                          <a:effectLst/>
                          <a:latin typeface="Aptos Narrow" panose="020B0004020202020204" pitchFamily="34" charset="0"/>
                        </a:rPr>
                        <a:t>M</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28113</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70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06705">
                <a:tc>
                  <a:txBody>
                    <a:bodyPr/>
                    <a:lstStyle/>
                    <a:p>
                      <a:pPr algn="l" rtl="0" fontAlgn="b"/>
                      <a:r>
                        <a:rPr lang="en-US" sz="1400" b="0" i="0" u="none" strike="noStrike">
                          <a:solidFill>
                            <a:srgbClr val="000000"/>
                          </a:solidFill>
                          <a:effectLst/>
                          <a:latin typeface="Aptos Narrow" panose="020B0004020202020204" pitchFamily="34" charset="0"/>
                        </a:rPr>
                        <a:t>S</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6024</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15</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06070">
                <a:tc>
                  <a:txBody>
                    <a:bodyPr/>
                    <a:lstStyle/>
                    <a:p>
                      <a:pPr algn="l" rtl="0" fontAlgn="b"/>
                      <a:r>
                        <a:rPr lang="en-US" sz="1400" b="0" i="0" u="none" strike="noStrike" dirty="0">
                          <a:solidFill>
                            <a:srgbClr val="000000"/>
                          </a:solidFill>
                          <a:effectLst/>
                          <a:latin typeface="Aptos Narrow" panose="020B0004020202020204" pitchFamily="34" charset="0"/>
                        </a:rPr>
                        <a:t>Pharma</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2008</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5</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06070">
                <a:tc>
                  <a:txBody>
                    <a:bodyPr/>
                    <a:lstStyle/>
                    <a:p>
                      <a:pPr algn="l" rtl="0" fontAlgn="b"/>
                      <a:r>
                        <a:rPr lang="en-US" sz="1400" b="1" i="0" u="none" strike="noStrike" dirty="0">
                          <a:solidFill>
                            <a:schemeClr val="tx1"/>
                          </a:solidFill>
                          <a:effectLst/>
                          <a:latin typeface="Aptos Narrow" panose="020B0004020202020204" pitchFamily="34" charset="0"/>
                        </a:rPr>
                        <a:t>Total</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ltLang="en-US" sz="1400" b="1" i="0" u="none" strike="noStrike" dirty="0">
                          <a:solidFill>
                            <a:schemeClr val="tx1"/>
                          </a:solidFill>
                          <a:effectLst/>
                          <a:latin typeface="Aptos Narrow" panose="020B0004020202020204" pitchFamily="34" charset="0"/>
                        </a:rPr>
                        <a:t>40161</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1" i="0" u="none" strike="noStrike" dirty="0">
                          <a:solidFill>
                            <a:schemeClr val="tx1"/>
                          </a:solidFill>
                          <a:effectLst/>
                          <a:latin typeface="Aptos Narrow" panose="020B0004020202020204" pitchFamily="34" charset="0"/>
                        </a:rPr>
                        <a:t>100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06070">
                <a:tc>
                  <a:txBody>
                    <a:bodyPr/>
                    <a:lstStyle/>
                    <a:p>
                      <a:pPr algn="l" rtl="0" fontAlgn="b"/>
                      <a:r>
                        <a:rPr lang="en-US" sz="1400" b="0" i="0" u="none" strike="noStrike" dirty="0">
                          <a:solidFill>
                            <a:srgbClr val="000000"/>
                          </a:solidFill>
                          <a:effectLst/>
                          <a:latin typeface="Aptos Narrow" panose="020B0004020202020204" pitchFamily="34" charset="0"/>
                        </a:rPr>
                        <a:t>Icing</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sz="1400" b="0" i="0">
                          <a:solidFill>
                            <a:srgbClr val="000000"/>
                          </a:solidFill>
                          <a:latin typeface="Arial" panose="020B0604020202020204" pitchFamily="34" charset="0"/>
                          <a:ea typeface="Calibri" panose="020F0502020204030204"/>
                          <a:cs typeface="Arial" panose="020B0604020202020204" pitchFamily="34" charset="0"/>
                        </a:rPr>
                        <a:t>5</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0.29</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06705">
                <a:tc>
                  <a:txBody>
                    <a:bodyPr/>
                    <a:lstStyle/>
                    <a:p>
                      <a:pPr algn="l" rtl="0" fontAlgn="b"/>
                      <a:r>
                        <a:rPr lang="en-US" sz="1400" b="0" i="0" u="none" strike="noStrike">
                          <a:solidFill>
                            <a:srgbClr val="000000"/>
                          </a:solidFill>
                          <a:effectLst/>
                          <a:latin typeface="Aptos Narrow" panose="020B0004020202020204" pitchFamily="34" charset="0"/>
                        </a:rPr>
                        <a:t>Bura</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sz="1400" b="0" i="0">
                          <a:solidFill>
                            <a:srgbClr val="000000"/>
                          </a:solidFill>
                          <a:latin typeface="Arial" panose="020B0604020202020204" pitchFamily="34" charset="0"/>
                          <a:ea typeface="Calibri" panose="020F0502020204030204"/>
                          <a:cs typeface="Arial" panose="020B0604020202020204" pitchFamily="34" charset="0"/>
                        </a:rPr>
                        <a:t>100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5.97</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06705">
                <a:tc>
                  <a:txBody>
                    <a:bodyPr/>
                    <a:lstStyle/>
                    <a:p>
                      <a:pPr algn="l" rtl="0" fontAlgn="b"/>
                      <a:r>
                        <a:rPr lang="en-US" sz="1400" b="0" i="0" u="none" strike="noStrike">
                          <a:solidFill>
                            <a:srgbClr val="000000"/>
                          </a:solidFill>
                          <a:effectLst/>
                          <a:latin typeface="Aptos Narrow" panose="020B0004020202020204" pitchFamily="34" charset="0"/>
                        </a:rPr>
                        <a:t>Sachet</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sz="1400" b="0" i="0">
                          <a:solidFill>
                            <a:srgbClr val="000000"/>
                          </a:solidFill>
                          <a:latin typeface="Arial" panose="020B0604020202020204" pitchFamily="34" charset="0"/>
                          <a:ea typeface="Calibri" panose="020F0502020204030204"/>
                          <a:cs typeface="Arial" panose="020B0604020202020204" pitchFamily="34" charset="0"/>
                        </a:rPr>
                        <a:t>90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5.37</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05435">
                <a:tc>
                  <a:txBody>
                    <a:bodyPr/>
                    <a:lstStyle/>
                    <a:p>
                      <a:pPr algn="l" rtl="0" fontAlgn="b"/>
                      <a:r>
                        <a:rPr lang="en-US" sz="1400" b="0" i="0" u="none" strike="noStrike">
                          <a:solidFill>
                            <a:srgbClr val="000000"/>
                          </a:solidFill>
                          <a:effectLst/>
                          <a:latin typeface="Aptos Narrow" panose="020B0004020202020204" pitchFamily="34" charset="0"/>
                        </a:rPr>
                        <a:t>1kg pack</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sz="1400" b="0" i="0">
                          <a:solidFill>
                            <a:srgbClr val="000000"/>
                          </a:solidFill>
                          <a:latin typeface="Arial" panose="020B0604020202020204" pitchFamily="34" charset="0"/>
                          <a:ea typeface="Calibri" panose="020F0502020204030204"/>
                          <a:cs typeface="Arial" panose="020B0604020202020204" pitchFamily="34" charset="0"/>
                        </a:rPr>
                        <a:t>500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29.85</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06705">
                <a:tc>
                  <a:txBody>
                    <a:bodyPr/>
                    <a:lstStyle/>
                    <a:p>
                      <a:pPr algn="l" rtl="0" fontAlgn="b"/>
                      <a:r>
                        <a:rPr lang="en-US" sz="1400" b="0" i="0" u="none" strike="noStrike">
                          <a:solidFill>
                            <a:srgbClr val="000000"/>
                          </a:solidFill>
                          <a:effectLst/>
                          <a:latin typeface="Aptos Narrow" panose="020B0004020202020204" pitchFamily="34" charset="0"/>
                        </a:rPr>
                        <a:t>5kg pack</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sz="1400" b="0" i="0">
                          <a:solidFill>
                            <a:srgbClr val="000000"/>
                          </a:solidFill>
                          <a:latin typeface="Arial" panose="020B0604020202020204" pitchFamily="34" charset="0"/>
                          <a:ea typeface="Calibri" panose="020F0502020204030204"/>
                          <a:cs typeface="Arial" panose="020B0604020202020204" pitchFamily="34" charset="0"/>
                        </a:rPr>
                        <a:t>300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17.91</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06070">
                <a:tc>
                  <a:txBody>
                    <a:bodyPr/>
                    <a:lstStyle/>
                    <a:p>
                      <a:pPr algn="l" rtl="0" fontAlgn="b"/>
                      <a:r>
                        <a:rPr lang="en-US" sz="1400" b="0" i="0" u="none" strike="noStrike">
                          <a:solidFill>
                            <a:srgbClr val="000000"/>
                          </a:solidFill>
                          <a:effectLst/>
                          <a:latin typeface="Aptos Narrow" panose="020B0004020202020204" pitchFamily="34" charset="0"/>
                        </a:rPr>
                        <a:t>Superfine</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sz="1400" b="0" i="0">
                          <a:solidFill>
                            <a:srgbClr val="000000"/>
                          </a:solidFill>
                          <a:latin typeface="Arial" panose="020B0604020202020204" pitchFamily="34" charset="0"/>
                          <a:ea typeface="Calibri" panose="020F0502020204030204"/>
                          <a:cs typeface="Arial" panose="020B0604020202020204" pitchFamily="34" charset="0"/>
                        </a:rPr>
                        <a:t>80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4.76</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306705">
                <a:tc>
                  <a:txBody>
                    <a:bodyPr/>
                    <a:lstStyle/>
                    <a:p>
                      <a:pPr algn="l" rtl="0" fontAlgn="b"/>
                      <a:r>
                        <a:rPr lang="en-US" sz="1400" b="0" i="0" u="none" strike="noStrike" dirty="0">
                          <a:solidFill>
                            <a:srgbClr val="000000"/>
                          </a:solidFill>
                          <a:effectLst/>
                          <a:latin typeface="Aptos Narrow" panose="020B0004020202020204" pitchFamily="34" charset="0"/>
                        </a:rPr>
                        <a:t>Brown 1kg</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sz="1400" b="0" i="0">
                          <a:solidFill>
                            <a:srgbClr val="000000"/>
                          </a:solidFill>
                          <a:latin typeface="Arial" panose="020B0604020202020204" pitchFamily="34" charset="0"/>
                          <a:ea typeface="Calibri" panose="020F0502020204030204"/>
                          <a:cs typeface="Arial" panose="020B0604020202020204" pitchFamily="34" charset="0"/>
                        </a:rPr>
                        <a:t>100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5.97</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305435">
                <a:tc>
                  <a:txBody>
                    <a:bodyPr/>
                    <a:lstStyle/>
                    <a:p>
                      <a:pPr algn="l" rtl="0" fontAlgn="b"/>
                      <a:r>
                        <a:rPr lang="en-US" sz="1400" b="0" i="0" u="none" strike="noStrike" dirty="0">
                          <a:solidFill>
                            <a:srgbClr val="000000"/>
                          </a:solidFill>
                          <a:effectLst/>
                          <a:latin typeface="Aptos Narrow" panose="020B0004020202020204" pitchFamily="34" charset="0"/>
                        </a:rPr>
                        <a:t>Pharma</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a:solidFill>
                            <a:srgbClr val="000000"/>
                          </a:solidFill>
                          <a:latin typeface="Arial" panose="020B0604020202020204" pitchFamily="34" charset="0"/>
                          <a:ea typeface="Calibri" panose="020F0502020204030204"/>
                          <a:cs typeface="Arial" panose="020B0604020202020204" pitchFamily="34" charset="0"/>
                        </a:rPr>
                        <a:t>500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29.85</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306705">
                <a:tc>
                  <a:txBody>
                    <a:bodyPr/>
                    <a:lstStyle/>
                    <a:p>
                      <a:pPr algn="l" rtl="0" fontAlgn="b"/>
                      <a:r>
                        <a:rPr lang="en-US" sz="1400" b="1" i="0" u="none" strike="noStrike" dirty="0">
                          <a:solidFill>
                            <a:srgbClr val="000000"/>
                          </a:solidFill>
                          <a:effectLst/>
                          <a:latin typeface="Aptos Narrow" panose="020B0004020202020204" pitchFamily="34" charset="0"/>
                        </a:rPr>
                        <a:t>Total</a:t>
                      </a:r>
                    </a:p>
                  </a:txBody>
                  <a:tcPr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sz="1400" b="1" i="0" u="none" strike="noStrike" dirty="0">
                          <a:solidFill>
                            <a:srgbClr val="000000"/>
                          </a:solidFill>
                          <a:effectLst/>
                          <a:latin typeface="Aptos Narrow" panose="020B0004020202020204" pitchFamily="34" charset="0"/>
                        </a:rPr>
                        <a:t>    1675</a:t>
                      </a:r>
                    </a:p>
                  </a:txBody>
                  <a:tcPr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100%</a:t>
                      </a:r>
                    </a:p>
                  </a:txBody>
                  <a:tcPr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graphicFrame>
        <p:nvGraphicFramePr>
          <p:cNvPr id="3" name="Chart 2"/>
          <p:cNvGraphicFramePr/>
          <p:nvPr/>
        </p:nvGraphicFramePr>
        <p:xfrm>
          <a:off x="76200" y="3822065"/>
          <a:ext cx="9144000" cy="2587625"/>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Rectangle 3"/>
          <p:cNvSpPr txBox="1"/>
          <p:nvPr/>
        </p:nvSpPr>
        <p:spPr>
          <a:xfrm>
            <a:off x="1905000" y="914400"/>
            <a:ext cx="8458200" cy="5562600"/>
          </a:xfrm>
          <a:prstGeom prst="rect">
            <a:avLst/>
          </a:prstGeom>
        </p:spPr>
        <p:txBody>
          <a:bodyPr vert="horz" lIns="91440" tIns="45720" rIns="91440" bIns="45720" rtlCol="0">
            <a:noAutofit/>
          </a:bodyPr>
          <a:lstStyle/>
          <a:p>
            <a:pPr marL="1257300" marR="0" lvl="2" indent="-342900" algn="just"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4"/>
          <p:cNvSpPr txBox="1">
            <a:spLocks noChangeArrowheads="1"/>
          </p:cNvSpPr>
          <p:nvPr/>
        </p:nvSpPr>
        <p:spPr bwMode="auto">
          <a:xfrm>
            <a:off x="1767726" y="167044"/>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5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Sugar Production Quality</a:t>
            </a:r>
          </a:p>
        </p:txBody>
      </p:sp>
      <p:graphicFrame>
        <p:nvGraphicFramePr>
          <p:cNvPr id="12" name="Table 11"/>
          <p:cNvGraphicFramePr>
            <a:graphicFrameLocks noGrp="1"/>
          </p:cNvGraphicFramePr>
          <p:nvPr/>
        </p:nvGraphicFramePr>
        <p:xfrm>
          <a:off x="76200" y="914400"/>
          <a:ext cx="12115801" cy="5578478"/>
        </p:xfrm>
        <a:graphic>
          <a:graphicData uri="http://schemas.openxmlformats.org/drawingml/2006/table">
            <a:tbl>
              <a:tblPr>
                <a:effectLst>
                  <a:outerShdw blurRad="50800" dist="38100" dir="2700000" algn="tl" rotWithShape="0">
                    <a:prstClr val="black">
                      <a:alpha val="40000"/>
                    </a:prstClr>
                  </a:outerShdw>
                </a:effectLst>
              </a:tblPr>
              <a:tblGrid>
                <a:gridCol w="3574192">
                  <a:extLst>
                    <a:ext uri="{9D8B030D-6E8A-4147-A177-3AD203B41FA5}">
                      <a16:colId xmlns:a16="http://schemas.microsoft.com/office/drawing/2014/main" val="20000"/>
                    </a:ext>
                  </a:extLst>
                </a:gridCol>
                <a:gridCol w="1545624">
                  <a:extLst>
                    <a:ext uri="{9D8B030D-6E8A-4147-A177-3AD203B41FA5}">
                      <a16:colId xmlns:a16="http://schemas.microsoft.com/office/drawing/2014/main" val="20001"/>
                    </a:ext>
                  </a:extLst>
                </a:gridCol>
                <a:gridCol w="1708322">
                  <a:extLst>
                    <a:ext uri="{9D8B030D-6E8A-4147-A177-3AD203B41FA5}">
                      <a16:colId xmlns:a16="http://schemas.microsoft.com/office/drawing/2014/main" val="20002"/>
                    </a:ext>
                  </a:extLst>
                </a:gridCol>
                <a:gridCol w="1543641">
                  <a:extLst>
                    <a:ext uri="{9D8B030D-6E8A-4147-A177-3AD203B41FA5}">
                      <a16:colId xmlns:a16="http://schemas.microsoft.com/office/drawing/2014/main" val="20003"/>
                    </a:ext>
                  </a:extLst>
                </a:gridCol>
                <a:gridCol w="1222214">
                  <a:extLst>
                    <a:ext uri="{9D8B030D-6E8A-4147-A177-3AD203B41FA5}">
                      <a16:colId xmlns:a16="http://schemas.microsoft.com/office/drawing/2014/main" val="20004"/>
                    </a:ext>
                  </a:extLst>
                </a:gridCol>
                <a:gridCol w="1273801">
                  <a:extLst>
                    <a:ext uri="{9D8B030D-6E8A-4147-A177-3AD203B41FA5}">
                      <a16:colId xmlns:a16="http://schemas.microsoft.com/office/drawing/2014/main" val="20005"/>
                    </a:ext>
                  </a:extLst>
                </a:gridCol>
                <a:gridCol w="1248007">
                  <a:extLst>
                    <a:ext uri="{9D8B030D-6E8A-4147-A177-3AD203B41FA5}">
                      <a16:colId xmlns:a16="http://schemas.microsoft.com/office/drawing/2014/main" val="20006"/>
                    </a:ext>
                  </a:extLst>
                </a:gridCol>
              </a:tblGrid>
              <a:tr h="625639">
                <a:tc rowSpan="2">
                  <a:txBody>
                    <a:bodyPr/>
                    <a:lstStyle/>
                    <a:p>
                      <a:pPr algn="ctr" fontAlgn="b"/>
                      <a:r>
                        <a:rPr lang="en-US" sz="1800" b="1" i="0" u="none" strike="noStrike" dirty="0">
                          <a:solidFill>
                            <a:srgbClr val="000000"/>
                          </a:solidFill>
                          <a:effectLst/>
                          <a:latin typeface="Segoe UI" panose="020B0502040204020203" pitchFamily="34" charset="0"/>
                          <a:cs typeface="Segoe UI" panose="020B0502040204020203" pitchFamily="34" charset="0"/>
                        </a:rPr>
                        <a:t>Sugar Quality</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4">
                  <a:txBody>
                    <a:bodyPr/>
                    <a:lstStyle/>
                    <a:p>
                      <a:pPr algn="ctr" rtl="0" fontAlgn="ctr"/>
                      <a:r>
                        <a:rPr lang="en-US" sz="1600" b="1" i="0" u="none" strike="noStrike" dirty="0">
                          <a:solidFill>
                            <a:srgbClr val="000000"/>
                          </a:solidFill>
                          <a:effectLst/>
                          <a:latin typeface="Segoe UI" panose="020B0502040204020203" pitchFamily="34" charset="0"/>
                          <a:cs typeface="Segoe UI" panose="020B0502040204020203" pitchFamily="34" charset="0"/>
                        </a:rPr>
                        <a:t>Season 2025-26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gridSpan="2">
                  <a:txBody>
                    <a:bodyPr/>
                    <a:lstStyle/>
                    <a:p>
                      <a:pPr algn="ctr" rtl="0" fontAlgn="ctr"/>
                      <a:r>
                        <a:rPr lang="en-US" sz="1600" b="1" i="0" u="none" strike="noStrike" dirty="0">
                          <a:solidFill>
                            <a:srgbClr val="000000"/>
                          </a:solidFill>
                          <a:effectLst/>
                          <a:latin typeface="Segoe UI" panose="020B0502040204020203" pitchFamily="34" charset="0"/>
                          <a:cs typeface="Segoe UI" panose="020B0502040204020203" pitchFamily="34" charset="0"/>
                        </a:rPr>
                        <a:t>Season </a:t>
                      </a:r>
                    </a:p>
                    <a:p>
                      <a:pPr algn="ctr" rtl="0" fontAlgn="ctr"/>
                      <a:r>
                        <a:rPr lang="en-US" sz="1600" b="1" i="0" u="none" strike="noStrike" dirty="0">
                          <a:solidFill>
                            <a:srgbClr val="000000"/>
                          </a:solidFill>
                          <a:effectLst/>
                          <a:latin typeface="Segoe UI" panose="020B0502040204020203" pitchFamily="34" charset="0"/>
                          <a:cs typeface="Segoe UI" panose="020B0502040204020203" pitchFamily="34" charset="0"/>
                        </a:rPr>
                        <a:t>2024-25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extLst>
                  <a:ext uri="{0D108BD9-81ED-4DB2-BD59-A6C34878D82A}">
                    <a16:rowId xmlns:a16="http://schemas.microsoft.com/office/drawing/2014/main" val="10000"/>
                  </a:ext>
                </a:extLst>
              </a:tr>
              <a:tr h="315845">
                <a:tc vMerge="1">
                  <a:txBody>
                    <a:bodyPr/>
                    <a:lstStyle/>
                    <a:p>
                      <a:endParaRPr lang="en-US"/>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Target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Current Week</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Last Week</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Till Date</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Week</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Till Date</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4569">
                <a:tc>
                  <a:txBody>
                    <a:bodyPr/>
                    <a:lstStyle/>
                    <a:p>
                      <a:pPr algn="l" rtl="0" fontAlgn="ctr"/>
                      <a:r>
                        <a:rPr lang="en-US" sz="1800" b="1" i="0" u="none" strike="noStrike" dirty="0">
                          <a:solidFill>
                            <a:srgbClr val="000000"/>
                          </a:solidFill>
                          <a:effectLst/>
                          <a:latin typeface="Segoe UI" panose="020B0502040204020203" pitchFamily="34" charset="0"/>
                          <a:cs typeface="Segoe UI" panose="020B0502040204020203" pitchFamily="34" charset="0"/>
                        </a:rPr>
                        <a:t>  Sugar Quality - DS</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6">
                  <a:txBody>
                    <a:bodyPr/>
                    <a:lstStyle/>
                    <a:p>
                      <a:pPr algn="l" rtl="0" fontAlgn="ctr"/>
                      <a:endParaRPr lang="en-US" sz="1400" b="0" i="0" u="sng"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(L-sugar)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en-US" sz="1600" b="1" i="0" u="none" strike="noStrike" dirty="0">
                          <a:solidFill>
                            <a:schemeClr val="tx1"/>
                          </a:solidFill>
                          <a:effectLst/>
                          <a:latin typeface="Segoe UI" panose="020B0502040204020203" pitchFamily="34" charset="0"/>
                          <a:cs typeface="Segoe UI" panose="020B0502040204020203" pitchFamily="34" charset="0"/>
                        </a:rPr>
                        <a:t>&lt;110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6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6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endParaRPr lang="en-US" sz="16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6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6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(M-sugar)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dirty="0">
                          <a:solidFill>
                            <a:srgbClr val="00B050"/>
                          </a:solidFill>
                        </a:rPr>
                        <a:t>85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solidFill>
                            <a:schemeClr val="tx1"/>
                          </a:solidFill>
                        </a:rPr>
                        <a:t>92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chemeClr val="tx1"/>
                          </a:solidFill>
                          <a:effectLst/>
                          <a:latin typeface="Calibri" panose="020F0502020204030204" pitchFamily="34" charset="0"/>
                          <a:cs typeface="Calibri" panose="020F0502020204030204" pitchFamily="34" charset="0"/>
                        </a:rPr>
                        <a:t>105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cs typeface="+mn-lt"/>
                        </a:rPr>
                        <a:t>102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dirty="0">
                          <a:solidFill>
                            <a:srgbClr val="000000"/>
                          </a:solidFill>
                          <a:effectLst/>
                          <a:cs typeface="+mn-lt"/>
                        </a:rPr>
                        <a:t>120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8065">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(S-sugar)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dirty="0">
                          <a:solidFill>
                            <a:srgbClr val="00B050"/>
                          </a:solidFill>
                        </a:rPr>
                        <a:t>88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solidFill>
                            <a:schemeClr val="tx1"/>
                          </a:solidFill>
                        </a:rPr>
                        <a:t>98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chemeClr val="tx1"/>
                          </a:solidFill>
                          <a:effectLst/>
                          <a:latin typeface="Calibri" panose="020F0502020204030204" pitchFamily="34" charset="0"/>
                          <a:cs typeface="Calibri" panose="020F0502020204030204" pitchFamily="34" charset="0"/>
                        </a:rPr>
                        <a:t>106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cs typeface="+mn-lt"/>
                        </a:rPr>
                        <a:t>100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dirty="0">
                          <a:solidFill>
                            <a:srgbClr val="000000"/>
                          </a:solidFill>
                          <a:effectLst/>
                          <a:cs typeface="+mn-lt"/>
                        </a:rPr>
                        <a:t>120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93293">
                <a:tc>
                  <a:txBody>
                    <a:bodyPr/>
                    <a:lstStyle/>
                    <a:p>
                      <a:pPr algn="l" rtl="0" fontAlgn="ctr"/>
                      <a:r>
                        <a:rPr lang="en-US" sz="1800" b="1" i="0" u="none" strike="noStrike" dirty="0">
                          <a:solidFill>
                            <a:srgbClr val="000000"/>
                          </a:solidFill>
                          <a:effectLst/>
                          <a:latin typeface="Segoe UI" panose="020B0502040204020203" pitchFamily="34" charset="0"/>
                          <a:cs typeface="Segoe UI" panose="020B0502040204020203" pitchFamily="34" charset="0"/>
                        </a:rPr>
                        <a:t>  Sugar Quality – RS</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endParaRPr lang="en-US" sz="1600" b="1" i="0" u="none" strike="noStrike" dirty="0">
                        <a:solidFill>
                          <a:schemeClr val="tx1"/>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dirty="0">
                        <a:solidFill>
                          <a:schemeClr val="tx1"/>
                        </a:solidFill>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dirty="0">
                        <a:solidFill>
                          <a:schemeClr val="tx1"/>
                        </a:solidFill>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3">
                  <a:txBody>
                    <a:bodyPr/>
                    <a:lstStyle/>
                    <a:p>
                      <a:pPr algn="ctr" rtl="0" fontAlgn="ctr"/>
                      <a:endParaRPr lang="en-US" sz="1800" b="1" i="0" u="none" strike="noStrike" dirty="0">
                        <a:solidFill>
                          <a:srgbClr val="000000"/>
                        </a:solidFill>
                        <a:effectLst/>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6"/>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(L-sugar)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en-US" sz="1600" b="1" i="0" u="none" strike="noStrike" dirty="0">
                          <a:solidFill>
                            <a:schemeClr val="tx1"/>
                          </a:solidFill>
                          <a:effectLst/>
                          <a:latin typeface="Segoe UI" panose="020B0502040204020203" pitchFamily="34" charset="0"/>
                          <a:cs typeface="Segoe UI" panose="020B0502040204020203" pitchFamily="34" charset="0"/>
                        </a:rPr>
                        <a:t>&lt;30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solidFill>
                            <a:srgbClr val="FF0000"/>
                          </a:solidFill>
                        </a:rPr>
                        <a:t>32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solidFill>
                            <a:schemeClr val="tx1"/>
                          </a:solidFill>
                        </a:rPr>
                        <a:t>29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t>33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cs typeface="+mn-lt"/>
                        </a:rPr>
                        <a:t>36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dirty="0">
                          <a:solidFill>
                            <a:srgbClr val="000000"/>
                          </a:solidFill>
                          <a:effectLst/>
                          <a:cs typeface="+mn-lt"/>
                        </a:rPr>
                        <a:t>35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(M-sugar)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dirty="0">
                          <a:solidFill>
                            <a:srgbClr val="FF0000"/>
                          </a:solidFill>
                        </a:rPr>
                        <a:t>32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solidFill>
                            <a:schemeClr val="tx1"/>
                          </a:solidFill>
                        </a:rPr>
                        <a:t>29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t>33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cs typeface="+mn-lt"/>
                        </a:rPr>
                        <a:t>35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dirty="0">
                          <a:solidFill>
                            <a:srgbClr val="000000"/>
                          </a:solidFill>
                          <a:effectLst/>
                          <a:cs typeface="+mn-lt"/>
                        </a:rPr>
                        <a:t>35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0472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(S-sugar)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dirty="0">
                          <a:solidFill>
                            <a:srgbClr val="FF0000"/>
                          </a:solidFill>
                        </a:rPr>
                        <a:t>33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t>31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t>35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cs typeface="+mn-lt"/>
                        </a:rPr>
                        <a:t>36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dirty="0">
                          <a:solidFill>
                            <a:srgbClr val="000000"/>
                          </a:solidFill>
                          <a:effectLst/>
                          <a:cs typeface="+mn-lt"/>
                        </a:rPr>
                        <a:t>37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93293">
                <a:tc>
                  <a:txBody>
                    <a:bodyPr/>
                    <a:lstStyle/>
                    <a:p>
                      <a:pPr algn="l" rtl="0" fontAlgn="ctr"/>
                      <a:r>
                        <a:rPr lang="en-US" sz="1800" b="1" i="0" u="none" strike="noStrike" dirty="0">
                          <a:solidFill>
                            <a:srgbClr val="000000"/>
                          </a:solidFill>
                          <a:effectLst/>
                          <a:latin typeface="Segoe UI" panose="020B0502040204020203" pitchFamily="34" charset="0"/>
                          <a:cs typeface="Segoe UI" panose="020B0502040204020203" pitchFamily="34" charset="0"/>
                        </a:rPr>
                        <a:t>  Sugar Quality Pharma</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endParaRPr lang="en-US" sz="1600" b="1" i="0" u="none" strike="noStrike" dirty="0">
                        <a:solidFill>
                          <a:schemeClr val="tx1"/>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3">
                  <a:txBody>
                    <a:bodyPr/>
                    <a:lstStyle/>
                    <a:p>
                      <a:pPr algn="ctr" rtl="0" fontAlgn="ctr"/>
                      <a:endParaRPr lang="en-US" sz="1800" b="1" i="0" u="none" strike="noStrike" dirty="0">
                        <a:solidFill>
                          <a:srgbClr val="000000"/>
                        </a:solidFill>
                        <a:effectLst/>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10"/>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(SS - 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en-US" sz="1600" b="1" i="0" u="none" strike="noStrike" dirty="0">
                          <a:solidFill>
                            <a:schemeClr val="tx1"/>
                          </a:solidFill>
                          <a:effectLst/>
                          <a:latin typeface="Segoe UI" panose="020B0502040204020203" pitchFamily="34" charset="0"/>
                          <a:cs typeface="Segoe UI" panose="020B0502040204020203" pitchFamily="34" charset="0"/>
                        </a:rPr>
                        <a:t>&lt;25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solidFill>
                            <a:schemeClr val="tx1"/>
                          </a:solidFill>
                        </a:rPr>
                        <a: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cs typeface="+mn-lt"/>
                        </a:rPr>
                        <a:t>32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800" b="1" i="0" u="none" strike="noStrike" dirty="0">
                        <a:solidFill>
                          <a:srgbClr val="000000"/>
                        </a:solidFill>
                        <a:effectLst/>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(20/80 - 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dirty="0">
                          <a:solidFill>
                            <a:srgbClr val="FF0000"/>
                          </a:solidFill>
                        </a:rPr>
                        <a: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t>28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cs typeface="+mn-lt"/>
                        </a:rPr>
                        <a:t>31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cs typeface="+mn-lt"/>
                        </a:rPr>
                        <a:t>29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dirty="0">
                          <a:solidFill>
                            <a:srgbClr val="000000"/>
                          </a:solidFill>
                          <a:effectLst/>
                          <a:cs typeface="+mn-lt"/>
                        </a:rPr>
                        <a: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(30/80  - 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dirty="0">
                          <a:solidFill>
                            <a:srgbClr val="FF0000"/>
                          </a:solidFill>
                        </a:rPr>
                        <a:t>31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t>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cs typeface="+mn-lt"/>
                        </a:rPr>
                        <a:t>31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cs typeface="+mn-lt"/>
                        </a:rPr>
                        <a:t>32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dirty="0">
                          <a:solidFill>
                            <a:srgbClr val="000000"/>
                          </a:solidFill>
                          <a:effectLst/>
                          <a:cs typeface="+mn-lt"/>
                        </a:rPr>
                        <a:t>33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Rectangle 3"/>
          <p:cNvSpPr txBox="1"/>
          <p:nvPr/>
        </p:nvSpPr>
        <p:spPr>
          <a:xfrm>
            <a:off x="1905000" y="914400"/>
            <a:ext cx="8458200" cy="5562600"/>
          </a:xfrm>
          <a:prstGeom prst="rect">
            <a:avLst/>
          </a:prstGeom>
        </p:spPr>
        <p:txBody>
          <a:bodyPr vert="horz" lIns="91440" tIns="45720" rIns="91440" bIns="45720" rtlCol="0">
            <a:noAutofit/>
          </a:bodyPr>
          <a:lstStyle/>
          <a:p>
            <a:pPr marL="1257300" marR="0" lvl="2" indent="-342900" algn="just"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4"/>
          <p:cNvSpPr txBox="1">
            <a:spLocks noChangeArrowheads="1"/>
          </p:cNvSpPr>
          <p:nvPr/>
        </p:nvSpPr>
        <p:spPr bwMode="auto">
          <a:xfrm>
            <a:off x="1767726" y="167044"/>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j-ea"/>
                <a:cs typeface="Segoe UI" panose="020B0502040204020203" pitchFamily="34" charset="0"/>
              </a:rPr>
              <a:t>                            Monthly Performance Snapshot - Production</a:t>
            </a:r>
          </a:p>
        </p:txBody>
      </p:sp>
      <p:graphicFrame>
        <p:nvGraphicFramePr>
          <p:cNvPr id="3" name="Table 2"/>
          <p:cNvGraphicFramePr>
            <a:graphicFrameLocks noGrp="1"/>
          </p:cNvGraphicFramePr>
          <p:nvPr/>
        </p:nvGraphicFramePr>
        <p:xfrm>
          <a:off x="38100" y="914400"/>
          <a:ext cx="12124924" cy="5679034"/>
        </p:xfrm>
        <a:graphic>
          <a:graphicData uri="http://schemas.openxmlformats.org/drawingml/2006/table">
            <a:tbl>
              <a:tblPr>
                <a:tableStyleId>{21E4AEA4-8DFA-4A89-87EB-49C32662AFE0}</a:tableStyleId>
              </a:tblPr>
              <a:tblGrid>
                <a:gridCol w="625803">
                  <a:extLst>
                    <a:ext uri="{9D8B030D-6E8A-4147-A177-3AD203B41FA5}">
                      <a16:colId xmlns:a16="http://schemas.microsoft.com/office/drawing/2014/main" val="20000"/>
                    </a:ext>
                  </a:extLst>
                </a:gridCol>
                <a:gridCol w="3271495">
                  <a:extLst>
                    <a:ext uri="{9D8B030D-6E8A-4147-A177-3AD203B41FA5}">
                      <a16:colId xmlns:a16="http://schemas.microsoft.com/office/drawing/2014/main" val="20001"/>
                    </a:ext>
                  </a:extLst>
                </a:gridCol>
                <a:gridCol w="1240790">
                  <a:extLst>
                    <a:ext uri="{9D8B030D-6E8A-4147-A177-3AD203B41FA5}">
                      <a16:colId xmlns:a16="http://schemas.microsoft.com/office/drawing/2014/main" val="20002"/>
                    </a:ext>
                  </a:extLst>
                </a:gridCol>
                <a:gridCol w="1876314">
                  <a:extLst>
                    <a:ext uri="{9D8B030D-6E8A-4147-A177-3AD203B41FA5}">
                      <a16:colId xmlns:a16="http://schemas.microsoft.com/office/drawing/2014/main" val="20003"/>
                    </a:ext>
                  </a:extLst>
                </a:gridCol>
                <a:gridCol w="1875155">
                  <a:extLst>
                    <a:ext uri="{9D8B030D-6E8A-4147-A177-3AD203B41FA5}">
                      <a16:colId xmlns:a16="http://schemas.microsoft.com/office/drawing/2014/main" val="20004"/>
                    </a:ext>
                  </a:extLst>
                </a:gridCol>
                <a:gridCol w="1358890">
                  <a:extLst>
                    <a:ext uri="{9D8B030D-6E8A-4147-A177-3AD203B41FA5}">
                      <a16:colId xmlns:a16="http://schemas.microsoft.com/office/drawing/2014/main" val="20005"/>
                    </a:ext>
                  </a:extLst>
                </a:gridCol>
                <a:gridCol w="1876477">
                  <a:extLst>
                    <a:ext uri="{9D8B030D-6E8A-4147-A177-3AD203B41FA5}">
                      <a16:colId xmlns:a16="http://schemas.microsoft.com/office/drawing/2014/main" val="20006"/>
                    </a:ext>
                  </a:extLst>
                </a:gridCol>
              </a:tblGrid>
              <a:tr h="268970">
                <a:tc>
                  <a:txBody>
                    <a:bodyPr/>
                    <a:lstStyle/>
                    <a:p>
                      <a:pPr algn="ctr" rtl="0" fontAlgn="ctr"/>
                      <a:r>
                        <a:rPr lang="en-IN" sz="1600" b="1" u="none" strike="noStrike" err="1">
                          <a:effectLst/>
                        </a:rPr>
                        <a:t>S.No</a:t>
                      </a:r>
                      <a:r>
                        <a:rPr lang="en-IN" sz="1600" b="1" u="none" strike="noStrike" dirty="0">
                          <a:effectLst/>
                        </a:rPr>
                        <a:t>.</a:t>
                      </a:r>
                      <a:endParaRPr lang="en-IN" sz="16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dirty="0">
                          <a:effectLst/>
                        </a:rPr>
                        <a:t>Capacity Utilization</a:t>
                      </a:r>
                      <a:endParaRPr lang="en-IN" sz="16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dirty="0">
                          <a:effectLst/>
                        </a:rPr>
                        <a:t>Target</a:t>
                      </a:r>
                      <a:endParaRPr lang="en-IN" sz="16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2060"/>
                          </a:solidFill>
                          <a:effectLst/>
                          <a:latin typeface="Segoe UI" panose="020B0502040204020203" pitchFamily="34" charset="0"/>
                        </a:rPr>
                        <a:t>Dec.-25</a:t>
                      </a:r>
                      <a:endParaRPr lang="en-IN" sz="14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2060"/>
                          </a:solidFill>
                          <a:effectLst/>
                          <a:latin typeface="Segoe UI" panose="020B0502040204020203" pitchFamily="34" charset="0"/>
                        </a:rPr>
                        <a:t>Dec.-24</a:t>
                      </a:r>
                      <a:endParaRPr lang="en-IN" sz="14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2060"/>
                          </a:solidFill>
                          <a:effectLst/>
                          <a:latin typeface="Segoe UI" panose="020B0502040204020203" pitchFamily="34" charset="0"/>
                        </a:rPr>
                        <a:t>Nov.-25</a:t>
                      </a:r>
                      <a:endParaRPr lang="en-IN" sz="14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2060"/>
                          </a:solidFill>
                          <a:effectLst/>
                          <a:latin typeface="Segoe UI" panose="020B0502040204020203" pitchFamily="34" charset="0"/>
                        </a:rPr>
                        <a:t>Nov.-24</a:t>
                      </a:r>
                      <a:endParaRPr lang="en-IN" sz="14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186600">
                <a:tc>
                  <a:txBody>
                    <a:bodyPr/>
                    <a:lstStyle/>
                    <a:p>
                      <a:pPr algn="ctr" rtl="0" fontAlgn="ctr"/>
                      <a:r>
                        <a:rPr lang="en-IN" sz="1100" b="1" u="none" strike="noStrike" dirty="0">
                          <a:effectLst/>
                        </a:rPr>
                        <a:t>1</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Sugar Production (LQ)</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dirty="0">
                          <a:solidFill>
                            <a:schemeClr val="tx1"/>
                          </a:solidFill>
                          <a:effectLst/>
                          <a:latin typeface="Segoe UI" panose="020B0502040204020203" pitchFamily="34" charset="0"/>
                        </a:rPr>
                        <a:t>1</a:t>
                      </a:r>
                      <a:r>
                        <a:rPr lang="en-IN" sz="1200" b="1" i="0" u="none" strike="noStrike" dirty="0">
                          <a:solidFill>
                            <a:schemeClr val="tx1"/>
                          </a:solidFill>
                          <a:effectLst/>
                          <a:latin typeface="Segoe UI" panose="020B0502040204020203" pitchFamily="34" charset="0"/>
                        </a:rPr>
                        <a:t>5.26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2.89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2.77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2.62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2.12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81450">
                <a:tc>
                  <a:txBody>
                    <a:bodyPr/>
                    <a:lstStyle/>
                    <a:p>
                      <a:pPr algn="ctr" rtl="0" fontAlgn="ctr"/>
                      <a:r>
                        <a:rPr lang="en-IN" sz="1100" b="1" u="none" strike="noStrike" dirty="0">
                          <a:effectLst/>
                        </a:rPr>
                        <a:t>2</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Sugar Bagging – RS (</a:t>
                      </a:r>
                      <a:r>
                        <a:rPr lang="en-IN" sz="1200" b="1" u="none" strike="noStrike" err="1">
                          <a:effectLst/>
                        </a:rPr>
                        <a:t>Qtl</a:t>
                      </a:r>
                      <a:r>
                        <a:rPr lang="en-IN" sz="1200" b="1" u="none" strike="noStrike" dirty="0">
                          <a:effectLst/>
                        </a:rPr>
                        <a:t>)</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dirty="0">
                          <a:solidFill>
                            <a:schemeClr val="tx1"/>
                          </a:solidFill>
                          <a:effectLst/>
                          <a:latin typeface="Segoe UI" panose="020B0502040204020203" pitchFamily="34" charset="0"/>
                        </a:rPr>
                        <a:t>8</a:t>
                      </a:r>
                      <a:r>
                        <a:rPr lang="en-IN" sz="1200" b="1" i="0" u="none" strike="noStrike" dirty="0">
                          <a:solidFill>
                            <a:schemeClr val="tx1"/>
                          </a:solidFill>
                          <a:effectLst/>
                          <a:latin typeface="Segoe UI" panose="020B0502040204020203" pitchFamily="34" charset="0"/>
                        </a:rPr>
                        <a:t>24250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173434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169441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166302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120188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81450">
                <a:tc>
                  <a:txBody>
                    <a:bodyPr/>
                    <a:lstStyle/>
                    <a:p>
                      <a:pPr algn="ctr" rtl="0" fontAlgn="ctr"/>
                      <a:r>
                        <a:rPr lang="en-IN" sz="1100" b="1" u="none" strike="noStrike" dirty="0">
                          <a:effectLst/>
                        </a:rPr>
                        <a:t>3</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Sugar Bagging – DS (</a:t>
                      </a:r>
                      <a:r>
                        <a:rPr lang="en-IN" sz="1200" b="1" u="none" strike="noStrike" err="1">
                          <a:effectLst/>
                        </a:rPr>
                        <a:t>Qtl</a:t>
                      </a:r>
                      <a:r>
                        <a:rPr lang="en-IN" sz="1200" b="1" u="none" strike="noStrike" dirty="0">
                          <a:effectLst/>
                        </a:rPr>
                        <a:t>)</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dirty="0">
                          <a:solidFill>
                            <a:schemeClr val="tx1"/>
                          </a:solidFill>
                          <a:effectLst/>
                          <a:latin typeface="Segoe UI" panose="020B0502040204020203" pitchFamily="34" charset="0"/>
                        </a:rPr>
                        <a:t>7</a:t>
                      </a:r>
                      <a:r>
                        <a:rPr lang="en-IN" sz="1200" b="1" i="0" u="none" strike="noStrike" dirty="0">
                          <a:solidFill>
                            <a:schemeClr val="tx1"/>
                          </a:solidFill>
                          <a:effectLst/>
                          <a:latin typeface="Segoe UI" panose="020B0502040204020203" pitchFamily="34" charset="0"/>
                        </a:rPr>
                        <a:t>02139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115599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108046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95920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91961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35192">
                <a:tc>
                  <a:txBody>
                    <a:bodyPr/>
                    <a:lstStyle/>
                    <a:p>
                      <a:pPr algn="ctr" fontAlgn="ctr"/>
                      <a:r>
                        <a:rPr lang="en-IN" sz="1400" b="1" u="none" strike="noStrike" dirty="0">
                          <a:effectLst/>
                        </a:rPr>
                        <a:t> </a:t>
                      </a:r>
                      <a:endParaRPr lang="en-IN" sz="1400" b="1" i="0" u="none" strike="noStrike" dirty="0">
                        <a:solidFill>
                          <a:srgbClr val="FFC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dirty="0">
                          <a:effectLst/>
                        </a:rPr>
                        <a:t>Recovery</a:t>
                      </a:r>
                      <a:endParaRPr lang="en-IN" sz="1600" b="1" i="0" u="none" strike="noStrike" dirty="0">
                        <a:solidFill>
                          <a:srgbClr val="FFC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dirty="0">
                          <a:effectLst/>
                        </a:rPr>
                        <a:t> </a:t>
                      </a:r>
                      <a:endParaRPr lang="en-IN" sz="1600" b="1" i="0" u="none" strike="noStrike" dirty="0">
                        <a:solidFill>
                          <a:srgbClr val="FFC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dirty="0">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dirty="0">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dirty="0">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dirty="0">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181450">
                <a:tc>
                  <a:txBody>
                    <a:bodyPr/>
                    <a:lstStyle/>
                    <a:p>
                      <a:pPr algn="ctr" rtl="0" fontAlgn="ctr"/>
                      <a:r>
                        <a:rPr lang="en-IN" sz="1100" b="1" u="none" strike="noStrike" dirty="0">
                          <a:effectLst/>
                        </a:rPr>
                        <a:t>4</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Sugar Recovery CH – RS (%)</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dirty="0">
                          <a:solidFill>
                            <a:schemeClr val="tx1"/>
                          </a:solidFill>
                          <a:effectLst/>
                          <a:latin typeface="Segoe UI" panose="020B0502040204020203" pitchFamily="34" charset="0"/>
                        </a:rPr>
                        <a:t>10.14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11.03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10.75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9.39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9.28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47243">
                <a:tc>
                  <a:txBody>
                    <a:bodyPr/>
                    <a:lstStyle/>
                    <a:p>
                      <a:pPr algn="ctr" rtl="0" fontAlgn="ctr"/>
                      <a:r>
                        <a:rPr lang="en-IN" sz="1100" b="1" u="none" strike="noStrike" dirty="0">
                          <a:effectLst/>
                        </a:rPr>
                        <a:t>5</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Sugar Recovery CH– DS (%)</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dirty="0">
                          <a:solidFill>
                            <a:schemeClr val="tx1"/>
                          </a:solidFill>
                          <a:effectLst/>
                          <a:latin typeface="Segoe UI" panose="020B0502040204020203" pitchFamily="34" charset="0"/>
                        </a:rPr>
                        <a:t>10.14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10.63(01 Dec. to 08 Dec.)</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10.45(01 Dec. to 21 Dec.)</a:t>
                      </a:r>
                      <a:endParaRPr lang="en-US" alt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9.40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9.13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181450">
                <a:tc>
                  <a:txBody>
                    <a:bodyPr/>
                    <a:lstStyle/>
                    <a:p>
                      <a:pPr algn="ctr" rtl="0" fontAlgn="ct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Sugar Recovery BH – RS (%)</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dirty="0">
                          <a:solidFill>
                            <a:schemeClr val="tx1"/>
                          </a:solidFill>
                          <a:effectLst/>
                          <a:latin typeface="Segoe UI" panose="020B0502040204020203" pitchFamily="34" charset="0"/>
                        </a:rPr>
                        <a:t>10.69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176394">
                <a:tc>
                  <a:txBody>
                    <a:bodyPr/>
                    <a:lstStyle/>
                    <a:p>
                      <a:pPr algn="ctr" rtl="0" fontAlgn="ct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Sugar Recovery BH– DS (%)</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dirty="0">
                          <a:solidFill>
                            <a:schemeClr val="tx1"/>
                          </a:solidFill>
                          <a:effectLst/>
                          <a:latin typeface="Segoe UI" panose="020B0502040204020203" pitchFamily="34" charset="0"/>
                        </a:rPr>
                        <a:t>10.69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9.43(9 Dec. to 31 Dec.)</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9.45(22 Dec. to 31 Dec.)</a:t>
                      </a:r>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181450">
                <a:tc>
                  <a:txBody>
                    <a:bodyPr/>
                    <a:lstStyle/>
                    <a:p>
                      <a:pPr algn="ctr" rtl="0" fontAlgn="ctr"/>
                      <a:r>
                        <a:rPr lang="en-IN" sz="1100" b="1" u="none" strike="noStrike" dirty="0">
                          <a:effectLst/>
                        </a:rPr>
                        <a:t>6</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C-Mol Recovery – RS (%)</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4.8</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4.34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4.77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4.41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4.65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181450">
                <a:tc>
                  <a:txBody>
                    <a:bodyPr/>
                    <a:lstStyle/>
                    <a:p>
                      <a:pPr algn="ctr" rtl="0" fontAlgn="ctr"/>
                      <a:r>
                        <a:rPr lang="en-IN" sz="1100" b="1" u="none" strike="noStrike" dirty="0">
                          <a:effectLst/>
                        </a:rPr>
                        <a:t>7</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C-Mol Recovery – DS (%)</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5.2</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5.12(01 Dec. to 08 Dec.)</a:t>
                      </a:r>
                      <a:endParaRPr lang="en-US" alt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4.98(01 Dec. to 21 Dec.)</a:t>
                      </a:r>
                      <a:endParaRPr lang="en-US" alt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3.86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4.62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181450">
                <a:tc>
                  <a:txBody>
                    <a:bodyPr/>
                    <a:lstStyle/>
                    <a:p>
                      <a:pPr algn="ctr" rtl="0" fontAlgn="ctr"/>
                      <a:r>
                        <a:rPr lang="en-IN" sz="1100" b="1" u="none" strike="noStrike" dirty="0">
                          <a:effectLst/>
                        </a:rPr>
                        <a:t>8</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B-Mol Recovery – RS (%)</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6.8</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181450">
                <a:tc>
                  <a:txBody>
                    <a:bodyPr/>
                    <a:lstStyle/>
                    <a:p>
                      <a:pPr algn="ctr" rtl="0" fontAlgn="ctr"/>
                      <a:r>
                        <a:rPr lang="en-IN" sz="1100" b="1" u="none" strike="noStrike" dirty="0">
                          <a:effectLst/>
                        </a:rPr>
                        <a:t>9</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B-Mol Recovery – DS (%)</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7.2</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6.96(9 Dec. to 31 Dec.)</a:t>
                      </a:r>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7.45(22 Dec. to 31 Dec.)</a:t>
                      </a:r>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235192">
                <a:tc>
                  <a:txBody>
                    <a:bodyPr/>
                    <a:lstStyle/>
                    <a:p>
                      <a:pPr algn="ctr" fontAlgn="ctr"/>
                      <a:r>
                        <a:rPr lang="en-IN" sz="1400" b="1" u="none" strike="noStrike" dirty="0">
                          <a:effectLst/>
                        </a:rPr>
                        <a:t> </a:t>
                      </a:r>
                      <a:endParaRPr lang="en-IN" sz="1400" b="1"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dirty="0">
                          <a:effectLst/>
                        </a:rPr>
                        <a:t>Quality</a:t>
                      </a:r>
                      <a:endParaRPr lang="en-IN" sz="16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dirty="0">
                          <a:effectLst/>
                          <a:latin typeface="Segoe UI" panose="020B0502040204020203" pitchFamily="34" charset="0"/>
                          <a:cs typeface="Segoe UI" panose="020B0502040204020203" pitchFamily="34" charset="0"/>
                        </a:rPr>
                        <a:t> </a:t>
                      </a:r>
                      <a:endParaRPr lang="en-IN" sz="16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6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6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13"/>
                  </a:ext>
                </a:extLst>
              </a:tr>
              <a:tr h="181450">
                <a:tc>
                  <a:txBody>
                    <a:bodyPr/>
                    <a:lstStyle/>
                    <a:p>
                      <a:pPr algn="ctr" rtl="0" fontAlgn="ctr"/>
                      <a:r>
                        <a:rPr lang="en-IN" sz="1100" b="1" u="none" strike="noStrike" dirty="0">
                          <a:effectLst/>
                        </a:rPr>
                        <a:t>10</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C-Mol Purity – RS</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&lt;33.00</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32.08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30.80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31.21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32.23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r h="181450">
                <a:tc>
                  <a:txBody>
                    <a:bodyPr/>
                    <a:lstStyle/>
                    <a:p>
                      <a:pPr algn="ctr" rtl="0" fontAlgn="ctr"/>
                      <a:r>
                        <a:rPr lang="en-IN" sz="1100" b="1" u="none" strike="noStrike" dirty="0">
                          <a:effectLst/>
                        </a:rPr>
                        <a:t>11</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C-Mol Purity – DS</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&lt;32.00</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30.31(01 Dec. to 08 Dec.)</a:t>
                      </a:r>
                      <a:endParaRPr lang="en-US" alt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30.68(01 Dec. to 21 Dec.)</a:t>
                      </a:r>
                      <a:endParaRPr lang="en-US" alt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30.07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31.86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5"/>
                  </a:ext>
                </a:extLst>
              </a:tr>
              <a:tr h="181450">
                <a:tc>
                  <a:txBody>
                    <a:bodyPr/>
                    <a:lstStyle/>
                    <a:p>
                      <a:pPr algn="ctr" rtl="0" fontAlgn="ctr"/>
                      <a:r>
                        <a:rPr lang="en-IN" sz="1100" b="1" u="none" strike="noStrike" dirty="0">
                          <a:effectLst/>
                        </a:rPr>
                        <a:t>12</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B-Mol Purity – RS</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&lt;51.00</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6"/>
                  </a:ext>
                </a:extLst>
              </a:tr>
              <a:tr h="181450">
                <a:tc>
                  <a:txBody>
                    <a:bodyPr/>
                    <a:lstStyle/>
                    <a:p>
                      <a:pPr algn="ctr" rtl="0" fontAlgn="ctr"/>
                      <a:r>
                        <a:rPr lang="en-IN" sz="1100" b="1" u="none" strike="noStrike" dirty="0">
                          <a:effectLst/>
                        </a:rPr>
                        <a:t>13</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B-Mol Purity – DS</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&lt;51.00</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50.52(09 Dec. to 31 Dec.)</a:t>
                      </a:r>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51.10(22 Dec. to 31 Dec.)</a:t>
                      </a:r>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7"/>
                  </a:ext>
                </a:extLst>
              </a:tr>
              <a:tr h="181450">
                <a:tc>
                  <a:txBody>
                    <a:bodyPr/>
                    <a:lstStyle/>
                    <a:p>
                      <a:pPr algn="ctr" rtl="0" fontAlgn="ctr"/>
                      <a:r>
                        <a:rPr lang="en-IN" sz="1100" b="1" u="none" strike="noStrike" dirty="0">
                          <a:effectLst/>
                        </a:rPr>
                        <a:t>14</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Losses in Mol % Cane CH– RS</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&lt;1.39</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1.15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8"/>
                  </a:ext>
                </a:extLst>
              </a:tr>
              <a:tr h="181450">
                <a:tc>
                  <a:txBody>
                    <a:bodyPr/>
                    <a:lstStyle/>
                    <a:p>
                      <a:pPr algn="ctr" rtl="0" fontAlgn="ctr"/>
                      <a:r>
                        <a:rPr lang="en-IN" sz="1100" b="1" u="none" strike="noStrike" dirty="0">
                          <a:effectLst/>
                        </a:rPr>
                        <a:t>15</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Losses in Mol % Cane CH – DS</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&lt;1.46</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1.18(01 Dec. to 08 Dec.)</a:t>
                      </a:r>
                      <a:endParaRPr lang="en-US" alt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1.30(01 Dec. to 21 Dec.)</a:t>
                      </a:r>
                      <a:endParaRPr lang="en-US" alt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1.23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1.41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9"/>
                  </a:ext>
                </a:extLst>
              </a:tr>
              <a:tr h="181450">
                <a:tc>
                  <a:txBody>
                    <a:bodyPr/>
                    <a:lstStyle/>
                    <a:p>
                      <a:pPr algn="ctr" rtl="0" fontAlgn="ctr"/>
                      <a:r>
                        <a:rPr lang="en-IN" sz="1100" b="1" u="none" strike="noStrike" dirty="0">
                          <a:effectLst/>
                        </a:rPr>
                        <a:t>16</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Losses in Mol % Cane BH  – RS</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&lt;3.00</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0"/>
                  </a:ext>
                </a:extLst>
              </a:tr>
              <a:tr h="181450">
                <a:tc>
                  <a:txBody>
                    <a:bodyPr/>
                    <a:lstStyle/>
                    <a:p>
                      <a:pPr algn="ctr" rtl="0" fontAlgn="ctr"/>
                      <a:r>
                        <a:rPr lang="en-IN" sz="1100" b="1" u="none" strike="noStrike" dirty="0">
                          <a:effectLst/>
                        </a:rPr>
                        <a:t>17</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Losses in Mol % Cane BH  – DS</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&lt;3.18</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2.86(09 Dec. to 31 Dec.)</a:t>
                      </a:r>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dirty="0">
                          <a:effectLst/>
                          <a:latin typeface="Arial" panose="020B0604020202020204" pitchFamily="34" charset="0"/>
                          <a:sym typeface="+mn-ea"/>
                        </a:rPr>
                        <a:t>3.23(22 Dec. to 31 Dec.)</a:t>
                      </a:r>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1"/>
                  </a:ext>
                </a:extLst>
              </a:tr>
              <a:tr h="181450">
                <a:tc>
                  <a:txBody>
                    <a:bodyPr/>
                    <a:lstStyle/>
                    <a:p>
                      <a:pPr algn="ctr" rtl="0" fontAlgn="ctr"/>
                      <a:r>
                        <a:rPr lang="en-IN" sz="1100" b="1" u="none" strike="noStrike" dirty="0">
                          <a:effectLst/>
                        </a:rPr>
                        <a:t>18</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Pol % Filter Cake</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&lt;2.00</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solidFill>
                            <a:schemeClr val="tx1"/>
                          </a:solidFill>
                          <a:effectLst/>
                          <a:latin typeface="Arial" panose="020B0604020202020204" pitchFamily="34" charset="0"/>
                        </a:rPr>
                        <a:t>1.95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1.96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solidFill>
                            <a:schemeClr val="tx1"/>
                          </a:solidFill>
                          <a:effectLst/>
                          <a:latin typeface="Arial" panose="020B0604020202020204" pitchFamily="34" charset="0"/>
                        </a:rPr>
                        <a:t>2.05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2"/>
                  </a:ext>
                </a:extLst>
              </a:tr>
              <a:tr h="287655">
                <a:tc>
                  <a:txBody>
                    <a:bodyPr/>
                    <a:lstStyle/>
                    <a:p>
                      <a:pPr algn="ctr" fontAlgn="ctr"/>
                      <a:r>
                        <a:rPr lang="en-IN" sz="1400" b="1" u="none" strike="noStrike" dirty="0">
                          <a:effectLst/>
                        </a:rPr>
                        <a:t> </a:t>
                      </a:r>
                      <a:endParaRPr lang="en-IN" sz="1400" b="1"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dirty="0">
                          <a:effectLst/>
                        </a:rPr>
                        <a:t>Consumption</a:t>
                      </a:r>
                      <a:endParaRPr lang="en-IN" sz="16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dirty="0">
                          <a:effectLst/>
                          <a:latin typeface="Segoe UI" panose="020B0502040204020203" pitchFamily="34" charset="0"/>
                          <a:cs typeface="Segoe UI" panose="020B0502040204020203" pitchFamily="34" charset="0"/>
                        </a:rPr>
                        <a:t> </a:t>
                      </a:r>
                      <a:endParaRPr lang="en-IN" sz="16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6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6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23"/>
                  </a:ext>
                </a:extLst>
              </a:tr>
              <a:tr h="265772">
                <a:tc>
                  <a:txBody>
                    <a:bodyPr/>
                    <a:lstStyle/>
                    <a:p>
                      <a:pPr algn="ctr" rtl="0" fontAlgn="ctr"/>
                      <a:r>
                        <a:rPr lang="en-IN" sz="1100" b="1" u="none" strike="noStrike" dirty="0">
                          <a:effectLst/>
                        </a:rPr>
                        <a:t>19</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Steam Consumption (Kg/</a:t>
                      </a:r>
                      <a:r>
                        <a:rPr lang="en-IN" sz="1200" b="1" u="none" strike="noStrike" err="1">
                          <a:effectLst/>
                        </a:rPr>
                        <a:t>Qtl</a:t>
                      </a:r>
                      <a:r>
                        <a:rPr lang="en-IN" sz="1200" b="1" u="none" strike="noStrike" dirty="0">
                          <a:effectLst/>
                        </a:rPr>
                        <a:t> Sugar)</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400</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449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457.50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532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580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4"/>
                  </a:ext>
                </a:extLst>
              </a:tr>
              <a:tr h="200421">
                <a:tc>
                  <a:txBody>
                    <a:bodyPr/>
                    <a:lstStyle/>
                    <a:p>
                      <a:pPr algn="ctr" rtl="0" fontAlgn="ctr"/>
                      <a:r>
                        <a:rPr lang="en-IN" sz="1100" b="1" u="none" strike="noStrike" dirty="0">
                          <a:effectLst/>
                        </a:rPr>
                        <a:t>20</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Steam % Cane</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42</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39.89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41.35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40.09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40.83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5"/>
                  </a:ext>
                </a:extLst>
              </a:tr>
              <a:tr h="442853">
                <a:tc>
                  <a:txBody>
                    <a:bodyPr/>
                    <a:lstStyle/>
                    <a:p>
                      <a:pPr algn="ctr" rtl="0" fontAlgn="ctr"/>
                      <a:r>
                        <a:rPr lang="en-IN" sz="1100" b="1" u="none" strike="noStrike" dirty="0">
                          <a:effectLst/>
                        </a:rPr>
                        <a:t>21</a:t>
                      </a:r>
                      <a:endParaRPr lang="en-IN" sz="11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rPr>
                        <a:t>Power Consumption (Units/</a:t>
                      </a:r>
                      <a:r>
                        <a:rPr lang="en-IN" sz="1200" b="1" u="none" strike="noStrike" dirty="0" err="1">
                          <a:effectLst/>
                        </a:rPr>
                        <a:t>Qtl</a:t>
                      </a:r>
                      <a:r>
                        <a:rPr lang="en-IN" sz="1200" b="1" u="none" strike="noStrike" dirty="0">
                          <a:effectLst/>
                        </a:rPr>
                        <a:t> Sugar)</a:t>
                      </a:r>
                      <a:endParaRPr lang="en-IN" sz="12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dirty="0">
                          <a:effectLst/>
                          <a:latin typeface="Segoe UI" panose="020B0502040204020203" pitchFamily="34" charset="0"/>
                          <a:cs typeface="Segoe UI" panose="020B0502040204020203" pitchFamily="34" charset="0"/>
                        </a:rPr>
                        <a:t>11</a:t>
                      </a:r>
                      <a:endParaRPr lang="en-IN" sz="1200" b="1" i="0" u="none" strike="noStrike" dirty="0">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11.85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12.05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13.03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dirty="0">
                          <a:effectLst/>
                          <a:latin typeface="Arial" panose="020B0604020202020204" pitchFamily="34" charset="0"/>
                        </a:rPr>
                        <a:t>12.91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6"/>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Rectangle 3"/>
          <p:cNvSpPr txBox="1"/>
          <p:nvPr/>
        </p:nvSpPr>
        <p:spPr>
          <a:xfrm>
            <a:off x="1905000" y="914400"/>
            <a:ext cx="8458200" cy="5562600"/>
          </a:xfrm>
          <a:prstGeom prst="rect">
            <a:avLst/>
          </a:prstGeom>
        </p:spPr>
        <p:txBody>
          <a:bodyPr vert="horz" lIns="91440" tIns="45720" rIns="91440" bIns="45720" rtlCol="0">
            <a:noAutofit/>
          </a:bodyPr>
          <a:lstStyle/>
          <a:p>
            <a:pPr marL="1257300" marR="0" lvl="2" indent="-342900" algn="just"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4"/>
          <p:cNvSpPr txBox="1">
            <a:spLocks noChangeArrowheads="1"/>
          </p:cNvSpPr>
          <p:nvPr/>
        </p:nvSpPr>
        <p:spPr bwMode="auto">
          <a:xfrm>
            <a:off x="1767726" y="167044"/>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j-ea"/>
                <a:cs typeface="Segoe UI" panose="020B0502040204020203" pitchFamily="34" charset="0"/>
              </a:rPr>
              <a:t>                            </a:t>
            </a:r>
          </a:p>
        </p:txBody>
      </p:sp>
      <p:graphicFrame>
        <p:nvGraphicFramePr>
          <p:cNvPr id="4" name="Table 3"/>
          <p:cNvGraphicFramePr>
            <a:graphicFrameLocks noGrp="1"/>
          </p:cNvGraphicFramePr>
          <p:nvPr/>
        </p:nvGraphicFramePr>
        <p:xfrm>
          <a:off x="1" y="1066800"/>
          <a:ext cx="12163020" cy="5410199"/>
        </p:xfrm>
        <a:graphic>
          <a:graphicData uri="http://schemas.openxmlformats.org/drawingml/2006/table">
            <a:tbl>
              <a:tblPr>
                <a:effectLst>
                  <a:outerShdw blurRad="50800" dist="38100" dir="2700000" algn="tl" rotWithShape="0">
                    <a:prstClr val="black">
                      <a:alpha val="40000"/>
                    </a:prstClr>
                  </a:outerShdw>
                </a:effectLst>
                <a:tableStyleId>{69C7853C-536D-4A76-A0AE-DD22124D55A5}</a:tableStyleId>
              </a:tblPr>
              <a:tblGrid>
                <a:gridCol w="1445100">
                  <a:extLst>
                    <a:ext uri="{9D8B030D-6E8A-4147-A177-3AD203B41FA5}">
                      <a16:colId xmlns:a16="http://schemas.microsoft.com/office/drawing/2014/main" val="20000"/>
                    </a:ext>
                  </a:extLst>
                </a:gridCol>
                <a:gridCol w="995598">
                  <a:extLst>
                    <a:ext uri="{9D8B030D-6E8A-4147-A177-3AD203B41FA5}">
                      <a16:colId xmlns:a16="http://schemas.microsoft.com/office/drawing/2014/main" val="20001"/>
                    </a:ext>
                  </a:extLst>
                </a:gridCol>
                <a:gridCol w="1198815">
                  <a:extLst>
                    <a:ext uri="{9D8B030D-6E8A-4147-A177-3AD203B41FA5}">
                      <a16:colId xmlns:a16="http://schemas.microsoft.com/office/drawing/2014/main" val="20002"/>
                    </a:ext>
                  </a:extLst>
                </a:gridCol>
                <a:gridCol w="1198814">
                  <a:extLst>
                    <a:ext uri="{9D8B030D-6E8A-4147-A177-3AD203B41FA5}">
                      <a16:colId xmlns:a16="http://schemas.microsoft.com/office/drawing/2014/main" val="20003"/>
                    </a:ext>
                  </a:extLst>
                </a:gridCol>
                <a:gridCol w="1002681">
                  <a:extLst>
                    <a:ext uri="{9D8B030D-6E8A-4147-A177-3AD203B41FA5}">
                      <a16:colId xmlns:a16="http://schemas.microsoft.com/office/drawing/2014/main" val="20004"/>
                    </a:ext>
                  </a:extLst>
                </a:gridCol>
                <a:gridCol w="1191733">
                  <a:extLst>
                    <a:ext uri="{9D8B030D-6E8A-4147-A177-3AD203B41FA5}">
                      <a16:colId xmlns:a16="http://schemas.microsoft.com/office/drawing/2014/main" val="20005"/>
                    </a:ext>
                  </a:extLst>
                </a:gridCol>
                <a:gridCol w="1191733">
                  <a:extLst>
                    <a:ext uri="{9D8B030D-6E8A-4147-A177-3AD203B41FA5}">
                      <a16:colId xmlns:a16="http://schemas.microsoft.com/office/drawing/2014/main" val="20006"/>
                    </a:ext>
                  </a:extLst>
                </a:gridCol>
                <a:gridCol w="1021926">
                  <a:extLst>
                    <a:ext uri="{9D8B030D-6E8A-4147-A177-3AD203B41FA5}">
                      <a16:colId xmlns:a16="http://schemas.microsoft.com/office/drawing/2014/main" val="20007"/>
                    </a:ext>
                  </a:extLst>
                </a:gridCol>
                <a:gridCol w="1458310">
                  <a:extLst>
                    <a:ext uri="{9D8B030D-6E8A-4147-A177-3AD203B41FA5}">
                      <a16:colId xmlns:a16="http://schemas.microsoft.com/office/drawing/2014/main" val="20008"/>
                    </a:ext>
                  </a:extLst>
                </a:gridCol>
                <a:gridCol w="1458310">
                  <a:extLst>
                    <a:ext uri="{9D8B030D-6E8A-4147-A177-3AD203B41FA5}">
                      <a16:colId xmlns:a16="http://schemas.microsoft.com/office/drawing/2014/main" val="20009"/>
                    </a:ext>
                  </a:extLst>
                </a:gridCol>
              </a:tblGrid>
              <a:tr h="951920">
                <a:tc gridSpan="10">
                  <a:txBody>
                    <a:bodyPr/>
                    <a:lstStyle/>
                    <a:p>
                      <a:pPr algn="ctr" fontAlgn="ctr"/>
                      <a:r>
                        <a:rPr lang="en-US" sz="2400" b="1" u="none" strike="noStrike" dirty="0">
                          <a:effectLst/>
                          <a:latin typeface="Segoe UI" panose="020B0502040204020203" pitchFamily="34" charset="0"/>
                          <a:cs typeface="Segoe UI" panose="020B0502040204020203" pitchFamily="34" charset="0"/>
                        </a:rPr>
                        <a:t>Steam consumption target Vs actual  at different  process </a:t>
                      </a:r>
                      <a:endParaRPr lang="en-US" sz="24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1143952">
                <a:tc rowSpan="3">
                  <a:txBody>
                    <a:bodyPr/>
                    <a:lstStyle/>
                    <a:p>
                      <a:pPr algn="ctr" fontAlgn="ctr"/>
                      <a:r>
                        <a:rPr lang="en-IN" sz="2000" b="1" u="none" strike="noStrike" dirty="0">
                          <a:effectLst/>
                          <a:latin typeface="Segoe UI" panose="020B0502040204020203" pitchFamily="34" charset="0"/>
                          <a:cs typeface="Segoe UI" panose="020B0502040204020203" pitchFamily="34" charset="0"/>
                        </a:rPr>
                        <a:t> At Recovery %</a:t>
                      </a:r>
                    </a:p>
                    <a:p>
                      <a:pPr algn="l" fontAlgn="b"/>
                      <a:r>
                        <a:rPr lang="en-IN" sz="1800" u="none" strike="noStrike" dirty="0">
                          <a:effectLst/>
                          <a:latin typeface="Segoe UI" panose="020B0502040204020203" pitchFamily="34" charset="0"/>
                          <a:cs typeface="Segoe UI" panose="020B0502040204020203" pitchFamily="34" charset="0"/>
                        </a:rPr>
                        <a:t> </a:t>
                      </a:r>
                      <a:endParaRPr lang="en-IN" sz="1800" b="0"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b"/>
                      <a:r>
                        <a:rPr lang="en-IN" sz="2000" b="1" u="none" strike="noStrike" dirty="0">
                          <a:effectLst/>
                          <a:latin typeface="Segoe UI" panose="020B0502040204020203" pitchFamily="34" charset="0"/>
                          <a:cs typeface="Segoe UI" panose="020B0502040204020203" pitchFamily="34" charset="0"/>
                        </a:rPr>
                        <a:t>Process option - 1</a:t>
                      </a:r>
                      <a:endParaRPr lang="en-IN" sz="20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b"/>
                      <a:r>
                        <a:rPr lang="en-IN" sz="2000" b="1" u="none" strike="noStrike" dirty="0">
                          <a:effectLst/>
                          <a:latin typeface="Segoe UI" panose="020B0502040204020203" pitchFamily="34" charset="0"/>
                          <a:cs typeface="Segoe UI" panose="020B0502040204020203" pitchFamily="34" charset="0"/>
                        </a:rPr>
                        <a:t>Process option - 2</a:t>
                      </a:r>
                      <a:endParaRPr lang="en-IN" sz="20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b"/>
                      <a:r>
                        <a:rPr lang="en-IN" sz="2000" b="1" u="none" strike="noStrike" dirty="0">
                          <a:effectLst/>
                          <a:latin typeface="Segoe UI" panose="020B0502040204020203" pitchFamily="34" charset="0"/>
                          <a:cs typeface="Segoe UI" panose="020B0502040204020203" pitchFamily="34" charset="0"/>
                        </a:rPr>
                        <a:t>Process option - 3</a:t>
                      </a:r>
                      <a:endParaRPr lang="en-IN" sz="20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425193">
                <a:tc vMerge="1">
                  <a:txBody>
                    <a:bodyPr/>
                    <a:lstStyle/>
                    <a:p>
                      <a:endParaRPr lang="en-US"/>
                    </a:p>
                  </a:txBody>
                  <a:tcPr/>
                </a:tc>
                <a:tc gridSpan="3">
                  <a:txBody>
                    <a:bodyPr/>
                    <a:lstStyle/>
                    <a:p>
                      <a:pPr algn="ctr" fontAlgn="ctr"/>
                      <a:r>
                        <a:rPr lang="en-US" sz="1600" b="1" u="none" strike="noStrike" dirty="0">
                          <a:effectLst/>
                          <a:latin typeface="Segoe UI" panose="020B0502040204020203" pitchFamily="34" charset="0"/>
                          <a:cs typeface="Segoe UI" panose="020B0502040204020203" pitchFamily="34" charset="0"/>
                        </a:rPr>
                        <a:t>RS &amp; DS on C-heavy with</a:t>
                      </a:r>
                    </a:p>
                    <a:p>
                      <a:pPr algn="ctr" fontAlgn="ctr"/>
                      <a:r>
                        <a:rPr lang="en-US" sz="1600" b="1" u="none" strike="noStrike" dirty="0">
                          <a:effectLst/>
                          <a:latin typeface="Segoe UI" panose="020B0502040204020203" pitchFamily="34" charset="0"/>
                          <a:cs typeface="Segoe UI" panose="020B0502040204020203" pitchFamily="34" charset="0"/>
                        </a:rPr>
                        <a:t> 125 KLD Distillery on Syrup </a:t>
                      </a:r>
                      <a:endParaRPr lang="en-US" sz="16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b"/>
                      <a:r>
                        <a:rPr lang="en-US" sz="1600" b="1" u="none" strike="noStrike" dirty="0">
                          <a:effectLst/>
                          <a:latin typeface="Segoe UI" panose="020B0502040204020203" pitchFamily="34" charset="0"/>
                          <a:cs typeface="Segoe UI" panose="020B0502040204020203" pitchFamily="34" charset="0"/>
                        </a:rPr>
                        <a:t>Both process on B-heavy with </a:t>
                      </a:r>
                    </a:p>
                    <a:p>
                      <a:pPr algn="ctr" fontAlgn="b"/>
                      <a:r>
                        <a:rPr lang="en-US" sz="1600" b="1" u="none" strike="noStrike" dirty="0">
                          <a:effectLst/>
                          <a:latin typeface="Segoe UI" panose="020B0502040204020203" pitchFamily="34" charset="0"/>
                          <a:cs typeface="Segoe UI" panose="020B0502040204020203" pitchFamily="34" charset="0"/>
                        </a:rPr>
                        <a:t>125 KLD Distillery on Syrup </a:t>
                      </a:r>
                      <a:endParaRPr lang="en-US" sz="16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ctr"/>
                      <a:r>
                        <a:rPr lang="en-IN" sz="1600" b="1" u="none" strike="noStrike" dirty="0">
                          <a:effectLst/>
                          <a:latin typeface="Segoe UI" panose="020B0502040204020203" pitchFamily="34" charset="0"/>
                          <a:cs typeface="Segoe UI" panose="020B0502040204020203" pitchFamily="34" charset="0"/>
                        </a:rPr>
                        <a:t>Both process on B-heavy </a:t>
                      </a:r>
                      <a:endParaRPr lang="en-IN" sz="16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73191">
                <a:tc vMerge="1">
                  <a:txBody>
                    <a:bodyPr/>
                    <a:lstStyle/>
                    <a:p>
                      <a:endParaRPr lang="en-US"/>
                    </a:p>
                  </a:txBody>
                  <a:tcPr marL="0" marR="0" marT="0" marB="0" anchor="b">
                    <a:solidFill>
                      <a:schemeClr val="bg1"/>
                    </a:solidFill>
                  </a:tcPr>
                </a:tc>
                <a:tc>
                  <a:txBody>
                    <a:bodyPr/>
                    <a:lstStyle/>
                    <a:p>
                      <a:pPr algn="ctr" fontAlgn="b"/>
                      <a:r>
                        <a:rPr lang="en-IN" sz="1600" b="1" i="1" u="none" strike="noStrike" dirty="0">
                          <a:effectLst/>
                          <a:latin typeface="Segoe UI" panose="020B0502040204020203" pitchFamily="34" charset="0"/>
                          <a:cs typeface="Segoe UI" panose="020B0502040204020203" pitchFamily="34" charset="0"/>
                        </a:rPr>
                        <a:t>Target </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buNone/>
                      </a:pPr>
                      <a:r>
                        <a:rPr lang="en-US" sz="1600" b="1" i="1" dirty="0">
                          <a:effectLst/>
                          <a:latin typeface="Segoe UI" panose="020B0502040204020203" pitchFamily="34" charset="0"/>
                          <a:cs typeface="Segoe UI" panose="020B0502040204020203" pitchFamily="34" charset="0"/>
                          <a:sym typeface="+mn-ea"/>
                        </a:rPr>
                        <a:t>Week actual</a:t>
                      </a:r>
                      <a:endParaRPr lang="en-IN" sz="1600" b="1" i="1"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dirty="0">
                          <a:effectLst/>
                          <a:latin typeface="Segoe UI" panose="020B0502040204020203" pitchFamily="34" charset="0"/>
                          <a:cs typeface="Segoe UI" panose="020B0502040204020203" pitchFamily="34" charset="0"/>
                        </a:rPr>
                        <a:t>Actual till date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dirty="0">
                          <a:effectLst/>
                          <a:latin typeface="Segoe UI" panose="020B0502040204020203" pitchFamily="34" charset="0"/>
                          <a:cs typeface="Segoe UI" panose="020B0502040204020203" pitchFamily="34" charset="0"/>
                        </a:rPr>
                        <a:t>Target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i="1" dirty="0">
                          <a:effectLst/>
                          <a:latin typeface="Segoe UI" panose="020B0502040204020203" pitchFamily="34" charset="0"/>
                          <a:cs typeface="Segoe UI" panose="020B0502040204020203" pitchFamily="34" charset="0"/>
                          <a:sym typeface="+mn-ea"/>
                        </a:rPr>
                        <a:t>Week actual </a:t>
                      </a:r>
                      <a:endParaRPr lang="en-IN" sz="1600" b="1" i="1"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i="1" u="none" strike="noStrike" dirty="0">
                          <a:effectLst/>
                          <a:latin typeface="Segoe UI" panose="020B0502040204020203" pitchFamily="34" charset="0"/>
                          <a:cs typeface="Segoe UI" panose="020B0502040204020203" pitchFamily="34" charset="0"/>
                        </a:rPr>
                        <a:t>Till date </a:t>
                      </a:r>
                      <a:endParaRPr lang="en-IN" sz="1600" b="1" i="1"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dirty="0">
                          <a:effectLst/>
                          <a:latin typeface="Segoe UI" panose="020B0502040204020203" pitchFamily="34" charset="0"/>
                          <a:cs typeface="Segoe UI" panose="020B0502040204020203" pitchFamily="34" charset="0"/>
                        </a:rPr>
                        <a:t>Target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i="1" u="none" strike="noStrike" dirty="0">
                          <a:effectLst/>
                          <a:latin typeface="Segoe UI" panose="020B0502040204020203" pitchFamily="34" charset="0"/>
                          <a:cs typeface="Segoe UI" panose="020B0502040204020203" pitchFamily="34" charset="0"/>
                        </a:rPr>
                        <a:t>Week actual </a:t>
                      </a:r>
                      <a:endParaRPr lang="en-IN" sz="1600" b="1" i="1"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dirty="0">
                          <a:effectLst/>
                          <a:latin typeface="Segoe UI" panose="020B0502040204020203" pitchFamily="34" charset="0"/>
                          <a:cs typeface="Segoe UI" panose="020B0502040204020203" pitchFamily="34" charset="0"/>
                        </a:rPr>
                        <a:t>Actual Till date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915943">
                <a:tc>
                  <a:txBody>
                    <a:bodyPr/>
                    <a:lstStyle/>
                    <a:p>
                      <a:pPr algn="ctr" fontAlgn="b"/>
                      <a:r>
                        <a:rPr lang="en-IN" sz="1800" b="1" u="none" strike="noStrike" dirty="0">
                          <a:effectLst/>
                          <a:latin typeface="Segoe UI" panose="020B0502040204020203" pitchFamily="34" charset="0"/>
                          <a:cs typeface="Segoe UI" panose="020B0502040204020203" pitchFamily="34" charset="0"/>
                        </a:rPr>
                        <a:t>10.50</a:t>
                      </a:r>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1" u="none" strike="noStrike" dirty="0">
                          <a:effectLst/>
                          <a:latin typeface="Segoe UI" panose="020B0502040204020203" pitchFamily="34" charset="0"/>
                          <a:cs typeface="Segoe UI" panose="020B0502040204020203" pitchFamily="34" charset="0"/>
                        </a:rPr>
                        <a:t>42.00</a:t>
                      </a:r>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buNone/>
                      </a:pPr>
                      <a:r>
                        <a:rPr lang="en-US" altLang="en-IN" sz="1800" b="1" i="0" u="none" strike="noStrike" dirty="0">
                          <a:solidFill>
                            <a:schemeClr val="tx1"/>
                          </a:solidFill>
                          <a:effectLst/>
                          <a:latin typeface="Segoe UI" panose="020B0502040204020203" pitchFamily="34" charset="0"/>
                          <a:cs typeface="Segoe UI" panose="020B0502040204020203" pitchFamily="34" charset="0"/>
                        </a:rPr>
                        <a:t>40.47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en-IN" sz="1800" b="1" i="0" u="none" strike="noStrike" dirty="0">
                          <a:effectLst/>
                          <a:latin typeface="Segoe UI" panose="020B0502040204020203" pitchFamily="34" charset="0"/>
                          <a:cs typeface="Segoe UI" panose="020B0502040204020203" pitchFamily="34" charset="0"/>
                        </a:rPr>
                        <a:t>39.98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1" u="none" strike="noStrike" dirty="0">
                          <a:effectLst/>
                          <a:latin typeface="Segoe UI" panose="020B0502040204020203" pitchFamily="34" charset="0"/>
                          <a:cs typeface="Segoe UI" panose="020B0502040204020203" pitchFamily="34" charset="0"/>
                        </a:rPr>
                        <a:t>40</a:t>
                      </a:r>
                      <a:r>
                        <a:rPr lang="en-US" altLang="en-IN" sz="1800" b="1" u="none" strike="noStrike" dirty="0">
                          <a:effectLst/>
                          <a:latin typeface="Segoe UI" panose="020B0502040204020203" pitchFamily="34" charset="0"/>
                          <a:cs typeface="Segoe UI" panose="020B0502040204020203" pitchFamily="34" charset="0"/>
                        </a:rPr>
                        <a:t>.07</a:t>
                      </a:r>
                      <a:endParaRPr lang="en-US" alt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defRPr/>
                      </a:pPr>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defRPr/>
                      </a:pPr>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1" u="none" strike="noStrike" dirty="0">
                          <a:effectLst/>
                          <a:latin typeface="Segoe UI" panose="020B0502040204020203" pitchFamily="34" charset="0"/>
                          <a:cs typeface="Segoe UI" panose="020B0502040204020203" pitchFamily="34" charset="0"/>
                        </a:rPr>
                        <a:t>41.00</a:t>
                      </a:r>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IN" sz="18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BAA8E9F-0B45-2035-EF55-D57879F8C014}"/>
              </a:ext>
            </a:extLst>
          </p:cNvPr>
          <p:cNvSpPr>
            <a:spLocks noGrp="1"/>
          </p:cNvSpPr>
          <p:nvPr>
            <p:ph type="body" sz="quarter" idx="11"/>
          </p:nvPr>
        </p:nvSpPr>
        <p:spPr>
          <a:xfrm>
            <a:off x="6267913" y="2133606"/>
            <a:ext cx="5085431" cy="724343"/>
          </a:xfrm>
          <a:prstGeom prst="rect">
            <a:avLst/>
          </a:prstGeom>
        </p:spPr>
        <p:txBody>
          <a:bodyPr>
            <a:normAutofit fontScale="92500" lnSpcReduction="10000"/>
          </a:bodyPr>
          <a:lstStyle/>
          <a:p>
            <a:pPr marL="0" indent="0" algn="ctr">
              <a:buNone/>
            </a:pPr>
            <a:r>
              <a:rPr lang="en-IN" sz="4800" b="1" dirty="0"/>
              <a:t>POWER PLANT</a:t>
            </a:r>
          </a:p>
        </p:txBody>
      </p:sp>
      <p:pic>
        <p:nvPicPr>
          <p:cNvPr id="6" name="Picture Placeholder 5" descr="A close-up of a factory&#10;&#10;Description automatically generated with medium confidence">
            <a:extLst>
              <a:ext uri="{FF2B5EF4-FFF2-40B4-BE49-F238E27FC236}">
                <a16:creationId xmlns:a16="http://schemas.microsoft.com/office/drawing/2014/main" id="{F1ABCD76-4FE9-486B-64DF-2EF2A119395B}"/>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34815" r="12901"/>
          <a:stretch/>
        </p:blipFill>
        <p:spPr>
          <a:xfrm>
            <a:off x="0" y="5"/>
            <a:ext cx="5378451" cy="6414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8396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69D8-BF16-704B-C1EF-B861081F28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2F57E5-8651-8068-CADE-02B6AA204EBF}"/>
              </a:ext>
            </a:extLst>
          </p:cNvPr>
          <p:cNvSpPr>
            <a:spLocks noGrp="1"/>
          </p:cNvSpPr>
          <p:nvPr>
            <p:ph type="sldNum" sz="quarter" idx="12"/>
          </p:nvPr>
        </p:nvSpPr>
        <p:spPr>
          <a:prstGeom prst="rect">
            <a:avLst/>
          </a:prstGeom>
        </p:spPr>
        <p:txBody>
          <a:bodyPr/>
          <a:lstStyle/>
          <a:p>
            <a:fld id="{B76B49FA-22BB-44F5-8EFA-E5C56FA3907E}" type="slidenum">
              <a:rPr lang="en-US" smtClean="0"/>
              <a:pPr/>
              <a:t>77</a:t>
            </a:fld>
            <a:endParaRPr lang="en-US" dirty="0"/>
          </a:p>
        </p:txBody>
      </p:sp>
      <p:sp>
        <p:nvSpPr>
          <p:cNvPr id="5" name="Rectangle 3">
            <a:extLst>
              <a:ext uri="{FF2B5EF4-FFF2-40B4-BE49-F238E27FC236}">
                <a16:creationId xmlns:a16="http://schemas.microsoft.com/office/drawing/2014/main" id="{628D1D6B-6020-A530-9A8E-54E7E6C65754}"/>
              </a:ext>
            </a:extLst>
          </p:cNvPr>
          <p:cNvSpPr txBox="1"/>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graphicFrame>
        <p:nvGraphicFramePr>
          <p:cNvPr id="9" name="Table 8">
            <a:extLst>
              <a:ext uri="{FF2B5EF4-FFF2-40B4-BE49-F238E27FC236}">
                <a16:creationId xmlns:a16="http://schemas.microsoft.com/office/drawing/2014/main" id="{F39ECCF5-DE14-AC49-2516-E4B6D30615E3}"/>
              </a:ext>
            </a:extLst>
          </p:cNvPr>
          <p:cNvGraphicFramePr>
            <a:graphicFrameLocks noGrp="1"/>
          </p:cNvGraphicFramePr>
          <p:nvPr/>
        </p:nvGraphicFramePr>
        <p:xfrm>
          <a:off x="119743" y="968228"/>
          <a:ext cx="11930742" cy="5638800"/>
        </p:xfrm>
        <a:graphic>
          <a:graphicData uri="http://schemas.openxmlformats.org/drawingml/2006/table">
            <a:tbl>
              <a:tblPr firstRow="1" bandRow="1">
                <a:tableStyleId>{5C22544A-7EE6-4342-B048-85BDC9FD1C3A}</a:tableStyleId>
              </a:tblPr>
              <a:tblGrid>
                <a:gridCol w="11930742">
                  <a:extLst>
                    <a:ext uri="{9D8B030D-6E8A-4147-A177-3AD203B41FA5}">
                      <a16:colId xmlns:a16="http://schemas.microsoft.com/office/drawing/2014/main" val="20001"/>
                    </a:ext>
                  </a:extLst>
                </a:gridCol>
              </a:tblGrid>
              <a:tr h="5421687">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2000" b="0" dirty="0">
                          <a:solidFill>
                            <a:schemeClr val="tx1"/>
                          </a:solidFill>
                          <a:latin typeface="Arial" panose="020B0604020202020204" pitchFamily="34" charset="0"/>
                          <a:cs typeface="Arial" panose="020B0604020202020204" pitchFamily="34" charset="0"/>
                        </a:rPr>
                        <a:t>  On 13th December 2025, plant achieved its highest-ever generation, reaching </a:t>
                      </a:r>
                      <a:r>
                        <a:rPr lang="en-US" sz="2000" b="1" dirty="0">
                          <a:solidFill>
                            <a:schemeClr val="tx1"/>
                          </a:solidFill>
                          <a:latin typeface="Arial" panose="020B0604020202020204" pitchFamily="34" charset="0"/>
                          <a:cs typeface="Arial" panose="020B0604020202020204" pitchFamily="34" charset="0"/>
                        </a:rPr>
                        <a:t>946.56 MW</a:t>
                      </a:r>
                      <a:r>
                        <a:rPr lang="en-US" sz="2000" b="0" dirty="0">
                          <a:solidFill>
                            <a:schemeClr val="tx1"/>
                          </a:solidFill>
                          <a:latin typeface="Arial" panose="020B0604020202020204" pitchFamily="34" charset="0"/>
                          <a:cs typeface="Arial" panose="020B0604020202020204" pitchFamily="34" charset="0"/>
                        </a:rPr>
                        <a:t>, which is </a:t>
                      </a:r>
                      <a:r>
                        <a:rPr lang="en-US" sz="2000" b="1" dirty="0">
                          <a:solidFill>
                            <a:schemeClr val="tx1"/>
                          </a:solidFill>
                          <a:latin typeface="Arial" panose="020B0604020202020204" pitchFamily="34" charset="0"/>
                          <a:cs typeface="Arial" panose="020B0604020202020204" pitchFamily="34" charset="0"/>
                        </a:rPr>
                        <a:t>98.6% </a:t>
                      </a:r>
                      <a:r>
                        <a:rPr lang="en-US" sz="2000" b="0" dirty="0">
                          <a:solidFill>
                            <a:schemeClr val="tx1"/>
                          </a:solidFill>
                          <a:latin typeface="Arial" panose="020B0604020202020204" pitchFamily="34" charset="0"/>
                          <a:cs typeface="Arial" panose="020B0604020202020204" pitchFamily="34" charset="0"/>
                        </a:rPr>
                        <a:t>of the installed capacity.</a:t>
                      </a:r>
                    </a:p>
                    <a:p>
                      <a:pPr algn="just"/>
                      <a:endParaRPr lang="en-US" sz="2000" b="1" u="sng" dirty="0">
                        <a:solidFill>
                          <a:schemeClr val="tx1"/>
                        </a:solidFill>
                        <a:latin typeface="Arial" panose="020B0604020202020204" pitchFamily="34" charset="0"/>
                        <a:cs typeface="Arial" panose="020B0604020202020204" pitchFamily="34" charset="0"/>
                      </a:endParaRPr>
                    </a:p>
                    <a:p>
                      <a:pPr algn="just"/>
                      <a:r>
                        <a:rPr lang="en-US" sz="2000" b="1" u="sng" dirty="0">
                          <a:solidFill>
                            <a:schemeClr val="tx1"/>
                          </a:solidFill>
                          <a:latin typeface="Arial" panose="020B0604020202020204" pitchFamily="34" charset="0"/>
                          <a:cs typeface="Arial" panose="020B0604020202020204" pitchFamily="34" charset="0"/>
                        </a:rPr>
                        <a:t>30.85 MW Power Plant</a:t>
                      </a:r>
                    </a:p>
                    <a:p>
                      <a:pPr marL="342900" indent="-342900" algn="just">
                        <a:buFont typeface="Wingdings" panose="05000000000000000000" pitchFamily="2" charset="2"/>
                        <a:buChar char="Ø"/>
                      </a:pPr>
                      <a:r>
                        <a:rPr lang="en-US" sz="2000" b="0" dirty="0">
                          <a:solidFill>
                            <a:schemeClr val="tx1"/>
                          </a:solidFill>
                          <a:latin typeface="Arial" panose="020B0604020202020204" pitchFamily="34" charset="0"/>
                          <a:cs typeface="Arial" panose="020B0604020202020204" pitchFamily="34" charset="0"/>
                        </a:rPr>
                        <a:t>The 30.85 MW Co-generation Plant is operating satisfactorily. All parameters of the 150 TPH Boiler and 30.85 MW Turbine were observed to be within normal limits during full-load operation</a:t>
                      </a:r>
                      <a:r>
                        <a:rPr lang="en-US" sz="2000" dirty="0">
                          <a:solidFill>
                            <a:schemeClr val="tx1"/>
                          </a:solidFill>
                          <a:latin typeface="Arial" panose="020B0604020202020204" pitchFamily="34" charset="0"/>
                          <a:cs typeface="Arial" panose="020B0604020202020204" pitchFamily="34" charset="0"/>
                        </a:rPr>
                        <a:t>.</a:t>
                      </a:r>
                    </a:p>
                    <a:p>
                      <a:pPr marL="0" indent="0" algn="just">
                        <a:buFont typeface="Wingdings" panose="05000000000000000000" pitchFamily="2" charset="2"/>
                        <a:buNone/>
                      </a:pPr>
                      <a:r>
                        <a:rPr lang="en-US" sz="2000" dirty="0">
                          <a:solidFill>
                            <a:schemeClr val="tx1"/>
                          </a:solidFill>
                          <a:latin typeface="Arial" panose="020B0604020202020204" pitchFamily="34" charset="0"/>
                          <a:cs typeface="Arial" panose="020B0604020202020204" pitchFamily="34" charset="0"/>
                        </a:rPr>
                        <a:t>     Avg. Steam Flow :148.2 TPH &amp; Avg. TG load 28.82</a:t>
                      </a:r>
                      <a:r>
                        <a:rPr lang="en-US" sz="2000" baseline="0"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MW. </a:t>
                      </a:r>
                    </a:p>
                    <a:p>
                      <a:pPr marL="0" indent="0" algn="just">
                        <a:buFont typeface="Wingdings" panose="05000000000000000000" pitchFamily="2" charset="2"/>
                        <a:buNone/>
                      </a:pPr>
                      <a:endParaRPr lang="en-US" sz="2000" dirty="0">
                        <a:solidFill>
                          <a:schemeClr val="tx1"/>
                        </a:solidFill>
                        <a:latin typeface="Arial" panose="020B0604020202020204" pitchFamily="34" charset="0"/>
                        <a:cs typeface="Arial" panose="020B0604020202020204" pitchFamily="34" charset="0"/>
                      </a:endParaRPr>
                    </a:p>
                    <a:p>
                      <a:pPr algn="just"/>
                      <a:r>
                        <a:rPr lang="en-US" sz="2000" b="1" u="sng" dirty="0">
                          <a:solidFill>
                            <a:schemeClr val="tx1"/>
                          </a:solidFill>
                          <a:latin typeface="Arial" panose="020B0604020202020204" pitchFamily="34" charset="0"/>
                          <a:cs typeface="Arial" panose="020B0604020202020204" pitchFamily="34" charset="0"/>
                        </a:rPr>
                        <a:t>70 TPH Boiler</a:t>
                      </a:r>
                    </a:p>
                    <a:p>
                      <a:pPr algn="just"/>
                      <a:endParaRPr lang="en-US" sz="2000" u="sng" dirty="0">
                        <a:solidFill>
                          <a:schemeClr val="tx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b="0" dirty="0">
                          <a:solidFill>
                            <a:schemeClr val="tx1"/>
                          </a:solidFill>
                          <a:latin typeface="Arial" panose="020B0604020202020204" pitchFamily="34" charset="0"/>
                          <a:cs typeface="Arial" panose="020B0604020202020204" pitchFamily="34" charset="0"/>
                        </a:rPr>
                        <a:t>The 70 TPH boiler performed satisfactorily. </a:t>
                      </a:r>
                      <a:r>
                        <a:rPr lang="en-US" sz="2000" dirty="0">
                          <a:solidFill>
                            <a:schemeClr val="tx1"/>
                          </a:solidFill>
                          <a:latin typeface="Arial" panose="020B0604020202020204" pitchFamily="34" charset="0"/>
                          <a:cs typeface="Arial" panose="020B0604020202020204" pitchFamily="34" charset="0"/>
                        </a:rPr>
                        <a:t>Avg. Steam Flow :67.2 TPH.  </a:t>
                      </a:r>
                      <a:endParaRPr lang="en-US" sz="2000" b="0" dirty="0">
                        <a:solidFill>
                          <a:schemeClr val="tx1"/>
                        </a:solidFill>
                        <a:latin typeface="Arial" panose="020B0604020202020204" pitchFamily="34" charset="0"/>
                        <a:cs typeface="Arial" panose="020B0604020202020204" pitchFamily="34" charset="0"/>
                      </a:endParaRPr>
                    </a:p>
                    <a:p>
                      <a:pPr algn="just"/>
                      <a:endParaRPr lang="en-US" sz="2000" dirty="0">
                        <a:solidFill>
                          <a:schemeClr val="tx1"/>
                        </a:solidFill>
                        <a:latin typeface="Arial" panose="020B0604020202020204" pitchFamily="34" charset="0"/>
                        <a:cs typeface="Arial" panose="020B0604020202020204" pitchFamily="34" charset="0"/>
                      </a:endParaRPr>
                    </a:p>
                    <a:p>
                      <a:pPr algn="just"/>
                      <a:r>
                        <a:rPr lang="en-US" sz="2000" b="1" u="sng" dirty="0">
                          <a:solidFill>
                            <a:schemeClr val="tx1"/>
                          </a:solidFill>
                          <a:latin typeface="Arial" panose="020B0604020202020204" pitchFamily="34" charset="0"/>
                          <a:cs typeface="Arial" panose="020B0604020202020204" pitchFamily="34" charset="0"/>
                        </a:rPr>
                        <a:t>4.0 MW Distillery Power Plant</a:t>
                      </a:r>
                      <a:endParaRPr lang="en-US" sz="2000" u="sng" dirty="0">
                        <a:solidFill>
                          <a:schemeClr val="tx1"/>
                        </a:solidFill>
                        <a:latin typeface="Arial" panose="020B0604020202020204" pitchFamily="34" charset="0"/>
                        <a:cs typeface="Arial" panose="020B0604020202020204" pitchFamily="34" charset="0"/>
                      </a:endParaRPr>
                    </a:p>
                    <a:p>
                      <a:pPr marL="0" indent="0" algn="just">
                        <a:buFont typeface="Wingdings" panose="05000000000000000000" pitchFamily="2" charset="2"/>
                        <a:buNone/>
                      </a:pPr>
                      <a:endParaRPr lang="en-US" sz="2400" b="0" u="sng" kern="1200" baseline="0" dirty="0">
                        <a:solidFill>
                          <a:schemeClr val="tx1"/>
                        </a:solidFill>
                        <a:effectLst/>
                        <a:latin typeface="Arial" panose="020B0604020202020204" pitchFamily="34" charset="0"/>
                        <a:ea typeface="+mn-ea"/>
                        <a:cs typeface="Arial" panose="020B0604020202020204" pitchFamily="34" charset="0"/>
                      </a:endParaRPr>
                    </a:p>
                    <a:p>
                      <a:pPr marL="342900" indent="-342900" algn="just">
                        <a:buFont typeface="Wingdings" panose="05000000000000000000" pitchFamily="2" charset="2"/>
                        <a:buChar char="Ø"/>
                      </a:pPr>
                      <a:r>
                        <a:rPr lang="en-US" sz="2000" b="0" dirty="0">
                          <a:solidFill>
                            <a:schemeClr val="tx1"/>
                          </a:solidFill>
                          <a:latin typeface="Arial" panose="020B0604020202020204" pitchFamily="34" charset="0"/>
                          <a:cs typeface="Arial" panose="020B0604020202020204" pitchFamily="34" charset="0"/>
                        </a:rPr>
                        <a:t>The 4.0 MW Distillery Co-generation Plant operated satisfactorily during the period, except for a planned shutdown on 03.01.2026. During the shutdown, steam was supplied from the 70 TPH boiler to ensure uninterrupted distillery operations.</a:t>
                      </a:r>
                    </a:p>
                    <a:p>
                      <a:pPr marL="342900" indent="-342900" algn="just">
                        <a:buFont typeface="Wingdings" panose="05000000000000000000" pitchFamily="2" charset="2"/>
                        <a:buChar char="Ø"/>
                      </a:pPr>
                      <a:r>
                        <a:rPr lang="en-US" sz="2000" b="0" dirty="0">
                          <a:solidFill>
                            <a:schemeClr val="tx1"/>
                          </a:solidFill>
                          <a:latin typeface="Arial" panose="020B0604020202020204" pitchFamily="34" charset="0"/>
                          <a:cs typeface="Arial" panose="020B0604020202020204" pitchFamily="34" charset="0"/>
                        </a:rPr>
                        <a:t> Avg </a:t>
                      </a:r>
                      <a:r>
                        <a:rPr lang="en-US" sz="2000" b="1" dirty="0">
                          <a:solidFill>
                            <a:schemeClr val="tx1"/>
                          </a:solidFill>
                          <a:latin typeface="Arial" panose="020B0604020202020204" pitchFamily="34" charset="0"/>
                          <a:cs typeface="Arial" panose="020B0604020202020204" pitchFamily="34" charset="0"/>
                        </a:rPr>
                        <a:t>steam load 32.30 TPH </a:t>
                      </a:r>
                      <a:r>
                        <a:rPr lang="en-US" sz="2000" b="0" dirty="0">
                          <a:solidFill>
                            <a:schemeClr val="tx1"/>
                          </a:solidFill>
                          <a:latin typeface="Arial" panose="020B0604020202020204" pitchFamily="34" charset="0"/>
                          <a:cs typeface="Arial" panose="020B0604020202020204" pitchFamily="34" charset="0"/>
                        </a:rPr>
                        <a:t>and Avg power load </a:t>
                      </a:r>
                      <a:r>
                        <a:rPr lang="en-US" sz="2000" b="1" dirty="0">
                          <a:solidFill>
                            <a:schemeClr val="tx1"/>
                          </a:solidFill>
                          <a:latin typeface="Arial" panose="020B0604020202020204" pitchFamily="34" charset="0"/>
                          <a:cs typeface="Arial" panose="020B0604020202020204" pitchFamily="34" charset="0"/>
                        </a:rPr>
                        <a:t>3.80 MW </a:t>
                      </a:r>
                      <a:r>
                        <a:rPr lang="en-US" sz="2000" b="0" dirty="0">
                          <a:solidFill>
                            <a:schemeClr val="tx1"/>
                          </a:solidFill>
                          <a:latin typeface="Arial" panose="020B0604020202020204" pitchFamily="34" charset="0"/>
                          <a:cs typeface="Arial" panose="020B0604020202020204" pitchFamily="34" charset="0"/>
                        </a:rPr>
                        <a:t>with the slop consumption of </a:t>
                      </a:r>
                      <a:r>
                        <a:rPr lang="en-US" sz="2000" b="1" dirty="0">
                          <a:solidFill>
                            <a:schemeClr val="tx1"/>
                          </a:solidFill>
                          <a:latin typeface="Arial" panose="020B0604020202020204" pitchFamily="34" charset="0"/>
                          <a:cs typeface="Arial" panose="020B0604020202020204" pitchFamily="34" charset="0"/>
                        </a:rPr>
                        <a:t>2.70 TPH.</a:t>
                      </a:r>
                      <a:endParaRPr lang="en-US" sz="2000" b="1" u="none" kern="1200" baseline="0" dirty="0">
                        <a:solidFill>
                          <a:schemeClr val="tx1"/>
                        </a:solidFill>
                        <a:effectLst/>
                        <a:latin typeface="Arial" panose="020B0604020202020204" pitchFamily="34" charset="0"/>
                        <a:ea typeface="+mn-ea"/>
                        <a:cs typeface="Arial" panose="020B0604020202020204" pitchFamily="34" charset="0"/>
                      </a:endParaRPr>
                    </a:p>
                  </a:txBody>
                  <a:tcPr>
                    <a:solidFill>
                      <a:srgbClr val="FBDAC7"/>
                    </a:solidFill>
                  </a:tcPr>
                </a:tc>
                <a:extLst>
                  <a:ext uri="{0D108BD9-81ED-4DB2-BD59-A6C34878D82A}">
                    <a16:rowId xmlns:a16="http://schemas.microsoft.com/office/drawing/2014/main" val="10001"/>
                  </a:ext>
                </a:extLst>
              </a:tr>
            </a:tbl>
          </a:graphicData>
        </a:graphic>
      </p:graphicFrame>
      <p:sp>
        <p:nvSpPr>
          <p:cNvPr id="6" name="Title 1">
            <a:extLst>
              <a:ext uri="{FF2B5EF4-FFF2-40B4-BE49-F238E27FC236}">
                <a16:creationId xmlns:a16="http://schemas.microsoft.com/office/drawing/2014/main" id="{8AE323A6-BCD2-BFDF-F98C-2F127F3A88B6}"/>
              </a:ext>
            </a:extLst>
          </p:cNvPr>
          <p:cNvSpPr txBox="1">
            <a:spLocks/>
          </p:cNvSpPr>
          <p:nvPr/>
        </p:nvSpPr>
        <p:spPr>
          <a:xfrm>
            <a:off x="3548418" y="218364"/>
            <a:ext cx="5008728" cy="450376"/>
          </a:xfrm>
          <a:prstGeom prst="rect">
            <a:avLst/>
          </a:prstGeom>
          <a:solidFill>
            <a:srgbClr val="FFFF99"/>
          </a:solidFill>
          <a:ln w="19050">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2400" dirty="0">
                <a:solidFill>
                  <a:prstClr val="black"/>
                </a:solidFill>
                <a:latin typeface="Arial"/>
              </a:rPr>
              <a:t>HIGHLIGHTS FOR THE WEEK</a:t>
            </a:r>
            <a:endParaRPr lang="en-US" sz="2400" dirty="0">
              <a:solidFill>
                <a:prstClr val="black"/>
              </a:solidFill>
            </a:endParaRPr>
          </a:p>
        </p:txBody>
      </p:sp>
    </p:spTree>
    <p:extLst>
      <p:ext uri="{BB962C8B-B14F-4D97-AF65-F5344CB8AC3E}">
        <p14:creationId xmlns:p14="http://schemas.microsoft.com/office/powerpoint/2010/main" val="14653104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4945E-9E29-822F-3C60-B9E5158972F3}"/>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9685A8C9-869F-3127-408E-87A75ADE4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12C8F7EA-6EA2-9C34-193A-71E973485463}"/>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C4B4D040-D61A-4BB0-1C64-ABE8EE8E378A}"/>
              </a:ext>
            </a:extLst>
          </p:cNvPr>
          <p:cNvGraphicFramePr>
            <a:graphicFrameLocks noGrp="1"/>
          </p:cNvGraphicFramePr>
          <p:nvPr/>
        </p:nvGraphicFramePr>
        <p:xfrm>
          <a:off x="254186" y="838200"/>
          <a:ext cx="11709214" cy="5486400"/>
        </p:xfrm>
        <a:graphic>
          <a:graphicData uri="http://schemas.openxmlformats.org/drawingml/2006/table">
            <a:tbl>
              <a:tblPr firstRow="1" bandRow="1">
                <a:tableStyleId>{17292A2E-F333-43FB-9621-5CBBE7FDCDCB}</a:tableStyleId>
              </a:tblPr>
              <a:tblGrid>
                <a:gridCol w="736673">
                  <a:extLst>
                    <a:ext uri="{9D8B030D-6E8A-4147-A177-3AD203B41FA5}">
                      <a16:colId xmlns:a16="http://schemas.microsoft.com/office/drawing/2014/main" val="1134127867"/>
                    </a:ext>
                  </a:extLst>
                </a:gridCol>
                <a:gridCol w="3799679">
                  <a:extLst>
                    <a:ext uri="{9D8B030D-6E8A-4147-A177-3AD203B41FA5}">
                      <a16:colId xmlns:a16="http://schemas.microsoft.com/office/drawing/2014/main" val="242691244"/>
                    </a:ext>
                  </a:extLst>
                </a:gridCol>
                <a:gridCol w="2403878">
                  <a:extLst>
                    <a:ext uri="{9D8B030D-6E8A-4147-A177-3AD203B41FA5}">
                      <a16:colId xmlns:a16="http://schemas.microsoft.com/office/drawing/2014/main" val="2397359096"/>
                    </a:ext>
                  </a:extLst>
                </a:gridCol>
                <a:gridCol w="2248789">
                  <a:extLst>
                    <a:ext uri="{9D8B030D-6E8A-4147-A177-3AD203B41FA5}">
                      <a16:colId xmlns:a16="http://schemas.microsoft.com/office/drawing/2014/main" val="4129526585"/>
                    </a:ext>
                  </a:extLst>
                </a:gridCol>
                <a:gridCol w="2520195">
                  <a:extLst>
                    <a:ext uri="{9D8B030D-6E8A-4147-A177-3AD203B41FA5}">
                      <a16:colId xmlns:a16="http://schemas.microsoft.com/office/drawing/2014/main" val="2389135580"/>
                    </a:ext>
                  </a:extLst>
                </a:gridCol>
              </a:tblGrid>
              <a:tr h="685800">
                <a:tc>
                  <a:txBody>
                    <a:bodyPr/>
                    <a:lstStyle/>
                    <a:p>
                      <a:pPr algn="ctr"/>
                      <a:r>
                        <a:rPr lang="en-US" sz="1600" b="1" dirty="0">
                          <a:solidFill>
                            <a:srgbClr val="002060"/>
                          </a:solidFill>
                          <a:latin typeface="Segoe UI" panose="020B0502040204020203" pitchFamily="34" charset="0"/>
                          <a:cs typeface="Segoe UI" panose="020B0502040204020203" pitchFamily="34" charset="0"/>
                        </a:rPr>
                        <a:t>S.N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2060"/>
                          </a:solidFill>
                          <a:latin typeface="Segoe UI" panose="020B0502040204020203" pitchFamily="34" charset="0"/>
                          <a:cs typeface="Segoe UI" panose="020B0502040204020203" pitchFamily="34" charset="0"/>
                        </a:rPr>
                        <a:t>Generation &amp; Export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b="1"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b="1"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b="1"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53796069"/>
                  </a:ext>
                </a:extLst>
              </a:tr>
              <a:tr h="685800">
                <a:tc>
                  <a:txBody>
                    <a:bodyPr/>
                    <a:lstStyle/>
                    <a:p>
                      <a:pPr algn="ctr"/>
                      <a:r>
                        <a:rPr lang="en-US" sz="1600" dirty="0">
                          <a:solidFill>
                            <a:schemeClr val="tx1"/>
                          </a:solidFill>
                          <a:latin typeface="Segoe UI" panose="020B0502040204020203" pitchFamily="34" charset="0"/>
                          <a:cs typeface="Segoe UI" panose="020B0502040204020203" pitchFamily="34" charset="0"/>
                        </a:rPr>
                        <a:t>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l"/>
                      <a:r>
                        <a:rPr lang="en-US" sz="1600" dirty="0">
                          <a:solidFill>
                            <a:schemeClr val="tx1"/>
                          </a:solidFill>
                          <a:latin typeface="Segoe UI" panose="020B0502040204020203" pitchFamily="34" charset="0"/>
                          <a:cs typeface="Segoe UI" panose="020B0502040204020203" pitchFamily="34" charset="0"/>
                        </a:rPr>
                        <a:t>Total Power Generation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63.66</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64.71</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636.12</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93338158"/>
                  </a:ext>
                </a:extLst>
              </a:tr>
              <a:tr h="685800">
                <a:tc>
                  <a:txBody>
                    <a:bodyPr/>
                    <a:lstStyle/>
                    <a:p>
                      <a:pPr algn="ctr"/>
                      <a:r>
                        <a:rPr lang="en-US" sz="1600" dirty="0">
                          <a:solidFill>
                            <a:schemeClr val="tx1"/>
                          </a:solidFill>
                          <a:latin typeface="Segoe UI" panose="020B0502040204020203" pitchFamily="34" charset="0"/>
                          <a:cs typeface="Segoe UI" panose="020B0502040204020203" pitchFamily="34" charset="0"/>
                        </a:rPr>
                        <a:t>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Segoe UI" panose="020B0502040204020203" pitchFamily="34" charset="0"/>
                          <a:cs typeface="Segoe UI" panose="020B0502040204020203" pitchFamily="34" charset="0"/>
                        </a:rPr>
                        <a:t>Power Export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36.80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36.92</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375.73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19862756"/>
                  </a:ext>
                </a:extLst>
              </a:tr>
              <a:tr h="685800">
                <a:tc>
                  <a:txBody>
                    <a:bodyPr/>
                    <a:lstStyle/>
                    <a:p>
                      <a:pPr algn="ctr"/>
                      <a:r>
                        <a:rPr lang="en-US" sz="1600" dirty="0">
                          <a:solidFill>
                            <a:schemeClr val="tx1"/>
                          </a:solidFill>
                          <a:latin typeface="Segoe UI" panose="020B0502040204020203" pitchFamily="34" charset="0"/>
                          <a:cs typeface="Segoe UI" panose="020B0502040204020203" pitchFamily="34" charset="0"/>
                        </a:rPr>
                        <a:t>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Segoe UI" panose="020B0502040204020203" pitchFamily="34" charset="0"/>
                          <a:cs typeface="Segoe UI" panose="020B0502040204020203" pitchFamily="34" charset="0"/>
                        </a:rPr>
                        <a:t>Power Export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57.81</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57.05</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59.07</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91537457"/>
                  </a:ext>
                </a:extLst>
              </a:tr>
              <a:tr h="685800">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dirty="0">
                          <a:solidFill>
                            <a:srgbClr val="002060"/>
                          </a:solidFill>
                          <a:latin typeface="Segoe UI" panose="020B0502040204020203" pitchFamily="34" charset="0"/>
                          <a:cs typeface="Segoe UI" panose="020B0502040204020203" pitchFamily="34" charset="0"/>
                        </a:rPr>
                        <a:t>Power Consumption (% of Gen.)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42.19</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42.95</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40.93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685800">
                <a:tc>
                  <a:txBody>
                    <a:bodyPr/>
                    <a:lstStyle/>
                    <a:p>
                      <a:pPr algn="ctr"/>
                      <a:r>
                        <a:rPr lang="en-US" sz="1600" dirty="0">
                          <a:latin typeface="Segoe UI" panose="020B0502040204020203" pitchFamily="34" charset="0"/>
                          <a:cs typeface="Segoe UI" panose="020B0502040204020203" pitchFamily="34" charset="0"/>
                        </a:rPr>
                        <a:t>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Sugar Plant Process (% of Gen.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30.06</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30.90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28.57</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685800">
                <a:tc>
                  <a:txBody>
                    <a:bodyPr/>
                    <a:lstStyle/>
                    <a:p>
                      <a:pPr algn="ctr"/>
                      <a:r>
                        <a:rPr lang="en-US" sz="1600" dirty="0">
                          <a:latin typeface="Segoe UI" panose="020B0502040204020203" pitchFamily="34" charset="0"/>
                          <a:cs typeface="Segoe UI" panose="020B0502040204020203" pitchFamily="34" charset="0"/>
                        </a:rPr>
                        <a:t>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Distillery Plant Process (% of Gen.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4.05</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4.04</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3.95</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685800">
                <a:tc>
                  <a:txBody>
                    <a:bodyPr/>
                    <a:lstStyle/>
                    <a:p>
                      <a:pPr algn="ctr"/>
                      <a:r>
                        <a:rPr lang="en-US" sz="1600" dirty="0">
                          <a:latin typeface="Segoe UI" panose="020B0502040204020203" pitchFamily="34" charset="0"/>
                          <a:cs typeface="Segoe UI" panose="020B0502040204020203" pitchFamily="34" charset="0"/>
                        </a:rPr>
                        <a:t>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Aux Consumption (% of Gen.)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8.09</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8.01</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chemeClr val="tx1"/>
                          </a:solidFill>
                          <a:effectLst/>
                          <a:latin typeface="Calibri" panose="020F0502020204030204" pitchFamily="34" charset="0"/>
                          <a:ea typeface="+mn-ea"/>
                          <a:cs typeface="+mn-cs"/>
                        </a:rPr>
                        <a:t>8.41</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bl>
          </a:graphicData>
        </a:graphic>
      </p:graphicFrame>
      <p:sp>
        <p:nvSpPr>
          <p:cNvPr id="3" name="Title 2">
            <a:extLst>
              <a:ext uri="{FF2B5EF4-FFF2-40B4-BE49-F238E27FC236}">
                <a16:creationId xmlns:a16="http://schemas.microsoft.com/office/drawing/2014/main" id="{1DB648F5-2DA8-5E81-6C8B-137236DDC30D}"/>
              </a:ext>
            </a:extLst>
          </p:cNvPr>
          <p:cNvSpPr txBox="1">
            <a:spLocks/>
          </p:cNvSpPr>
          <p:nvPr/>
        </p:nvSpPr>
        <p:spPr>
          <a:xfrm>
            <a:off x="3054555" y="70644"/>
            <a:ext cx="5937045"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Weekly Performance Snapshot - Power</a:t>
            </a:r>
          </a:p>
        </p:txBody>
      </p:sp>
    </p:spTree>
    <p:extLst>
      <p:ext uri="{BB962C8B-B14F-4D97-AF65-F5344CB8AC3E}">
        <p14:creationId xmlns:p14="http://schemas.microsoft.com/office/powerpoint/2010/main" val="4257743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6814A-5353-8C79-2139-E75EEF7342BF}"/>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07F38FAE-013F-C21B-DF17-6E58ACBD2C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3D682389-CC51-DE9D-3BA8-E99C9BFAB757}"/>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9D5584F3-684D-ACDF-D8BD-8DAD98957C77}"/>
              </a:ext>
            </a:extLst>
          </p:cNvPr>
          <p:cNvGraphicFramePr>
            <a:graphicFrameLocks noGrp="1"/>
          </p:cNvGraphicFramePr>
          <p:nvPr/>
        </p:nvGraphicFramePr>
        <p:xfrm>
          <a:off x="152402" y="838202"/>
          <a:ext cx="11810998" cy="6114766"/>
        </p:xfrm>
        <a:graphic>
          <a:graphicData uri="http://schemas.openxmlformats.org/drawingml/2006/table">
            <a:tbl>
              <a:tblPr firstRow="1" bandRow="1">
                <a:tableStyleId>{17292A2E-F333-43FB-9621-5CBBE7FDCDCB}</a:tableStyleId>
              </a:tblPr>
              <a:tblGrid>
                <a:gridCol w="1030291">
                  <a:extLst>
                    <a:ext uri="{9D8B030D-6E8A-4147-A177-3AD203B41FA5}">
                      <a16:colId xmlns:a16="http://schemas.microsoft.com/office/drawing/2014/main" val="1134127867"/>
                    </a:ext>
                  </a:extLst>
                </a:gridCol>
                <a:gridCol w="2988419">
                  <a:extLst>
                    <a:ext uri="{9D8B030D-6E8A-4147-A177-3AD203B41FA5}">
                      <a16:colId xmlns:a16="http://schemas.microsoft.com/office/drawing/2014/main" val="242691244"/>
                    </a:ext>
                  </a:extLst>
                </a:gridCol>
                <a:gridCol w="1081961">
                  <a:extLst>
                    <a:ext uri="{9D8B030D-6E8A-4147-A177-3AD203B41FA5}">
                      <a16:colId xmlns:a16="http://schemas.microsoft.com/office/drawing/2014/main" val="3356476781"/>
                    </a:ext>
                  </a:extLst>
                </a:gridCol>
                <a:gridCol w="1622941">
                  <a:extLst>
                    <a:ext uri="{9D8B030D-6E8A-4147-A177-3AD203B41FA5}">
                      <a16:colId xmlns:a16="http://schemas.microsoft.com/office/drawing/2014/main" val="2397359096"/>
                    </a:ext>
                  </a:extLst>
                </a:gridCol>
                <a:gridCol w="1391093">
                  <a:extLst>
                    <a:ext uri="{9D8B030D-6E8A-4147-A177-3AD203B41FA5}">
                      <a16:colId xmlns:a16="http://schemas.microsoft.com/office/drawing/2014/main" val="4129526585"/>
                    </a:ext>
                  </a:extLst>
                </a:gridCol>
                <a:gridCol w="1854790">
                  <a:extLst>
                    <a:ext uri="{9D8B030D-6E8A-4147-A177-3AD203B41FA5}">
                      <a16:colId xmlns:a16="http://schemas.microsoft.com/office/drawing/2014/main" val="20005"/>
                    </a:ext>
                  </a:extLst>
                </a:gridCol>
                <a:gridCol w="1841503">
                  <a:extLst>
                    <a:ext uri="{9D8B030D-6E8A-4147-A177-3AD203B41FA5}">
                      <a16:colId xmlns:a16="http://schemas.microsoft.com/office/drawing/2014/main" val="2389135580"/>
                    </a:ext>
                  </a:extLst>
                </a:gridCol>
              </a:tblGrid>
              <a:tr h="372785">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dirty="0">
                          <a:solidFill>
                            <a:srgbClr val="002060"/>
                          </a:solidFill>
                          <a:latin typeface="Segoe UI" panose="020B0502040204020203" pitchFamily="34" charset="0"/>
                          <a:cs typeface="Segoe UI" panose="020B0502040204020203" pitchFamily="34" charset="0"/>
                        </a:rPr>
                        <a:t>Boiler 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Till Date (25-26)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Till Date (24-25)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330126">
                <a:tc>
                  <a:txBody>
                    <a:bodyPr/>
                    <a:lstStyle/>
                    <a:p>
                      <a:pPr algn="ctr"/>
                      <a:r>
                        <a:rPr lang="en-US" sz="1600" dirty="0">
                          <a:latin typeface="Segoe UI" panose="020B0502040204020203" pitchFamily="34" charset="0"/>
                          <a:cs typeface="Segoe UI" panose="020B0502040204020203" pitchFamily="34" charset="0"/>
                        </a:rPr>
                        <a:t>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Capacity Utilization - 150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1800" b="1" i="0" u="none" strike="noStrike" kern="1200" dirty="0">
                          <a:solidFill>
                            <a:srgbClr val="00B050"/>
                          </a:solidFill>
                          <a:latin typeface="+mn-lt"/>
                          <a:ea typeface="+mn-ea"/>
                          <a:cs typeface="+mn-cs"/>
                        </a:rPr>
                        <a:t>&gt;144.0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rgbClr val="FF0000"/>
                          </a:solidFill>
                          <a:latin typeface="Arial" panose="020B0604020202020204" pitchFamily="34" charset="0"/>
                          <a:ea typeface="+mn-ea"/>
                          <a:cs typeface="Arial" panose="020B0604020202020204" pitchFamily="34" charset="0"/>
                        </a:rPr>
                        <a:t>148.2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151.2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150.4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141.9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277379">
                <a:tc>
                  <a:txBody>
                    <a:bodyPr/>
                    <a:lstStyle/>
                    <a:p>
                      <a:pPr algn="ctr"/>
                      <a:r>
                        <a:rPr lang="en-US" sz="1600" dirty="0">
                          <a:latin typeface="Segoe UI" panose="020B0502040204020203" pitchFamily="34" charset="0"/>
                          <a:cs typeface="Segoe UI" panose="020B0502040204020203" pitchFamily="34" charset="0"/>
                        </a:rPr>
                        <a:t>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Capacity Utilization – 70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1800" b="1" i="0" u="none" strike="noStrike" kern="1200" dirty="0">
                          <a:solidFill>
                            <a:srgbClr val="00B050"/>
                          </a:solidFill>
                          <a:latin typeface="+mn-lt"/>
                          <a:ea typeface="+mn-ea"/>
                          <a:cs typeface="+mn-cs"/>
                        </a:rPr>
                        <a:t>&gt;64.0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rgbClr val="FF0000"/>
                          </a:solidFill>
                          <a:latin typeface="Arial" panose="020B0604020202020204" pitchFamily="34" charset="0"/>
                          <a:ea typeface="+mn-ea"/>
                          <a:cs typeface="Arial" panose="020B0604020202020204" pitchFamily="34" charset="0"/>
                        </a:rPr>
                        <a:t>67.2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69.7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67.4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65.0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256424">
                <a:tc>
                  <a:txBody>
                    <a:bodyPr/>
                    <a:lstStyle/>
                    <a:p>
                      <a:pPr algn="ctr"/>
                      <a:r>
                        <a:rPr lang="en-US" sz="1600" dirty="0">
                          <a:latin typeface="Segoe UI" panose="020B0502040204020203" pitchFamily="34" charset="0"/>
                          <a:cs typeface="Segoe UI" panose="020B0502040204020203" pitchFamily="34" charset="0"/>
                        </a:rPr>
                        <a:t>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Capacity Utilization – 35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1800" b="1" i="0" u="none" strike="noStrike" kern="1200" dirty="0">
                          <a:solidFill>
                            <a:srgbClr val="00B050"/>
                          </a:solidFill>
                          <a:latin typeface="+mn-lt"/>
                          <a:ea typeface="+mn-ea"/>
                          <a:cs typeface="+mn-cs"/>
                        </a:rPr>
                        <a:t>&gt;33.0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rgbClr val="FF0000"/>
                          </a:solidFill>
                          <a:latin typeface="Arial" panose="020B0604020202020204" pitchFamily="34" charset="0"/>
                          <a:ea typeface="+mn-ea"/>
                          <a:cs typeface="Arial" panose="020B0604020202020204" pitchFamily="34" charset="0"/>
                        </a:rPr>
                        <a:t>32.3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33.1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32.7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31.9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330126">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dirty="0">
                          <a:solidFill>
                            <a:srgbClr val="002060"/>
                          </a:solidFill>
                          <a:latin typeface="Segoe UI" panose="020B0502040204020203" pitchFamily="34" charset="0"/>
                          <a:cs typeface="Segoe UI" panose="020B0502040204020203" pitchFamily="34" charset="0"/>
                        </a:rPr>
                        <a:t>Turbine 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156149042"/>
                  </a:ext>
                </a:extLst>
              </a:tr>
              <a:tr h="330126">
                <a:tc>
                  <a:txBody>
                    <a:bodyPr/>
                    <a:lstStyle/>
                    <a:p>
                      <a:pPr algn="ctr"/>
                      <a:r>
                        <a:rPr lang="en-US" sz="1600" dirty="0">
                          <a:latin typeface="Segoe UI" panose="020B0502040204020203" pitchFamily="34" charset="0"/>
                          <a:cs typeface="Segoe UI" panose="020B0502040204020203" pitchFamily="34" charset="0"/>
                        </a:rPr>
                        <a:t>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PLF % – 30.85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dirty="0">
                          <a:solidFill>
                            <a:srgbClr val="00B050"/>
                          </a:solidFill>
                          <a:latin typeface="+mn-lt"/>
                        </a:rPr>
                        <a:t>&gt; 95.00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rgbClr val="FF0000"/>
                          </a:solidFill>
                          <a:latin typeface="Arial" panose="020B0604020202020204" pitchFamily="34" charset="0"/>
                          <a:ea typeface="+mn-ea"/>
                          <a:cs typeface="Arial" panose="020B0604020202020204" pitchFamily="34" charset="0"/>
                        </a:rPr>
                        <a:t>96.07</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96.69</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97.05</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92.07</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219873"/>
                  </a:ext>
                </a:extLst>
              </a:tr>
              <a:tr h="330126">
                <a:tc>
                  <a:txBody>
                    <a:bodyPr/>
                    <a:lstStyle/>
                    <a:p>
                      <a:pPr algn="ctr"/>
                      <a:r>
                        <a:rPr lang="en-US" sz="1600" dirty="0">
                          <a:latin typeface="Segoe UI" panose="020B0502040204020203" pitchFamily="34" charset="0"/>
                          <a:cs typeface="Segoe UI" panose="020B0502040204020203" pitchFamily="34" charset="0"/>
                        </a:rPr>
                        <a:t>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PLF % – 3.0 MW (O)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dirty="0">
                          <a:solidFill>
                            <a:srgbClr val="00B050"/>
                          </a:solidFill>
                          <a:latin typeface="+mn-lt"/>
                        </a:rPr>
                        <a:t>&gt;</a:t>
                      </a:r>
                      <a:r>
                        <a:rPr lang="en-US" sz="1800" b="1" i="0" u="none" strike="noStrike" baseline="0" dirty="0">
                          <a:solidFill>
                            <a:srgbClr val="00B050"/>
                          </a:solidFill>
                          <a:latin typeface="+mn-lt"/>
                        </a:rPr>
                        <a:t> </a:t>
                      </a:r>
                      <a:r>
                        <a:rPr lang="en-US" sz="1800" b="1" i="0" u="none" strike="noStrike" dirty="0">
                          <a:solidFill>
                            <a:srgbClr val="00B050"/>
                          </a:solidFill>
                          <a:latin typeface="+mn-lt"/>
                        </a:rPr>
                        <a:t>90.00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rgbClr val="FF0000"/>
                          </a:solidFill>
                          <a:latin typeface="Arial" panose="020B0604020202020204" pitchFamily="34" charset="0"/>
                          <a:ea typeface="+mn-ea"/>
                          <a:cs typeface="Arial" panose="020B0604020202020204" pitchFamily="34" charset="0"/>
                        </a:rPr>
                        <a:t>90.10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94.60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93.65</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91.81</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77888908"/>
                  </a:ext>
                </a:extLst>
              </a:tr>
              <a:tr h="330126">
                <a:tc>
                  <a:txBody>
                    <a:bodyPr/>
                    <a:lstStyle/>
                    <a:p>
                      <a:pPr algn="ctr"/>
                      <a:r>
                        <a:rPr lang="en-US" sz="1600" dirty="0">
                          <a:latin typeface="Segoe UI" panose="020B0502040204020203" pitchFamily="34" charset="0"/>
                          <a:cs typeface="Segoe UI" panose="020B0502040204020203" pitchFamily="34" charset="0"/>
                        </a:rPr>
                        <a:t>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PLF % – 3.0 MW (N)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dirty="0">
                          <a:solidFill>
                            <a:srgbClr val="00B050"/>
                          </a:solidFill>
                          <a:latin typeface="+mn-lt"/>
                        </a:rPr>
                        <a:t>&gt; 75.00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rgbClr val="FF0000"/>
                          </a:solidFill>
                          <a:latin typeface="Arial" panose="020B0604020202020204" pitchFamily="34" charset="0"/>
                          <a:ea typeface="+mn-ea"/>
                          <a:cs typeface="Arial" panose="020B0604020202020204" pitchFamily="34" charset="0"/>
                        </a:rPr>
                        <a:t>85.53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90.34</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86.41</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79.58</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87991730"/>
                  </a:ext>
                </a:extLst>
              </a:tr>
              <a:tr h="330126">
                <a:tc>
                  <a:txBody>
                    <a:bodyPr/>
                    <a:lstStyle/>
                    <a:p>
                      <a:pPr algn="ctr"/>
                      <a:r>
                        <a:rPr lang="en-US" sz="1600" dirty="0">
                          <a:latin typeface="Segoe UI" panose="020B0502040204020203" pitchFamily="34" charset="0"/>
                          <a:cs typeface="Segoe UI" panose="020B0502040204020203" pitchFamily="34" charset="0"/>
                        </a:rPr>
                        <a:t>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PLF % – 4.0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dirty="0">
                          <a:solidFill>
                            <a:srgbClr val="00B050"/>
                          </a:solidFill>
                          <a:latin typeface="+mn-lt"/>
                        </a:rPr>
                        <a:t>&gt; 90.00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rgbClr val="FF0000"/>
                          </a:solidFill>
                          <a:latin typeface="Arial" panose="020B0604020202020204" pitchFamily="34" charset="0"/>
                          <a:ea typeface="+mn-ea"/>
                          <a:cs typeface="Arial" panose="020B0604020202020204" pitchFamily="34" charset="0"/>
                        </a:rPr>
                        <a:t>95.06</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99.14</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95.85</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buNone/>
                      </a:pPr>
                      <a:r>
                        <a:rPr lang="en-IN" sz="1800" b="1" i="0" u="none" strike="noStrike" kern="1200" dirty="0">
                          <a:solidFill>
                            <a:schemeClr val="tx1"/>
                          </a:solidFill>
                          <a:latin typeface="Arial" panose="020B0604020202020204" pitchFamily="34" charset="0"/>
                          <a:ea typeface="+mn-ea"/>
                          <a:cs typeface="Arial" panose="020B0604020202020204" pitchFamily="34" charset="0"/>
                        </a:rPr>
                        <a:t>88.24</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11439228"/>
                  </a:ext>
                </a:extLst>
              </a:tr>
              <a:tr h="286920">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dirty="0">
                          <a:solidFill>
                            <a:srgbClr val="002060"/>
                          </a:solidFill>
                          <a:latin typeface="Segoe UI" panose="020B0502040204020203" pitchFamily="34" charset="0"/>
                          <a:cs typeface="Segoe UI" panose="020B0502040204020203" pitchFamily="34" charset="0"/>
                        </a:rPr>
                        <a:t>Efficiency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b" latinLnBrk="0" hangingPunct="1">
                        <a:buNone/>
                      </a:pPr>
                      <a:endParaRPr lang="en-US" sz="2000" b="1" i="0" u="none" strike="noStrike" kern="1200" dirty="0">
                        <a:solidFill>
                          <a:srgbClr val="000000"/>
                        </a:solidFill>
                        <a:effectLst/>
                        <a:latin typeface="Calibri" panose="020F0502020204030204" pitchFamily="34" charset="0"/>
                        <a:ea typeface="+mn-ea"/>
                        <a:cs typeface="+mn-cs"/>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b" latinLnBrk="0" hangingPunct="1">
                        <a:buNone/>
                      </a:pPr>
                      <a:endParaRPr lang="en-US" sz="2000" b="1" i="0" u="none" strike="noStrike" kern="1200" dirty="0">
                        <a:solidFill>
                          <a:srgbClr val="000000"/>
                        </a:solidFill>
                        <a:effectLst/>
                        <a:latin typeface="Calibri" panose="020F0502020204030204" pitchFamily="34" charset="0"/>
                        <a:ea typeface="+mn-ea"/>
                        <a:cs typeface="+mn-cs"/>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4274053413"/>
                  </a:ext>
                </a:extLst>
              </a:tr>
              <a:tr h="330126">
                <a:tc>
                  <a:txBody>
                    <a:bodyPr/>
                    <a:lstStyle/>
                    <a:p>
                      <a:pPr algn="ctr"/>
                      <a:r>
                        <a:rPr lang="en-US" sz="1600" dirty="0">
                          <a:latin typeface="Segoe UI" panose="020B0502040204020203" pitchFamily="34" charset="0"/>
                          <a:cs typeface="Segoe UI" panose="020B0502040204020203" pitchFamily="34" charset="0"/>
                        </a:rPr>
                        <a:t>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a:r>
                        <a:rPr lang="en-US" sz="1600" dirty="0">
                          <a:latin typeface="Segoe UI" panose="020B0502040204020203" pitchFamily="34" charset="0"/>
                          <a:cs typeface="Segoe UI" panose="020B0502040204020203" pitchFamily="34" charset="0"/>
                        </a:rPr>
                        <a:t>Steam/Fuel Ratio – 150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IN" sz="1800" b="1" i="0" u="none" strike="noStrike" kern="1200" dirty="0">
                          <a:solidFill>
                            <a:srgbClr val="00B050"/>
                          </a:solidFill>
                          <a:latin typeface="+mn-lt"/>
                          <a:ea typeface="+mn-ea"/>
                          <a:cs typeface="+mn-cs"/>
                        </a:rPr>
                        <a:t>≥2.54</a:t>
                      </a:r>
                    </a:p>
                  </a:txBody>
                  <a:tcPr marL="9525" marR="9525" marT="9525"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2.56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2.56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2.55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2.52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4337206"/>
                  </a:ext>
                </a:extLst>
              </a:tr>
              <a:tr h="377501">
                <a:tc>
                  <a:txBody>
                    <a:bodyPr/>
                    <a:lstStyle/>
                    <a:p>
                      <a:pPr algn="ctr"/>
                      <a:r>
                        <a:rPr lang="en-US" sz="1600" dirty="0">
                          <a:latin typeface="Segoe UI" panose="020B0502040204020203" pitchFamily="34" charset="0"/>
                          <a:cs typeface="Segoe UI" panose="020B0502040204020203" pitchFamily="34" charset="0"/>
                        </a:rPr>
                        <a:t>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Steam/Fuel Ratio – 70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IN" sz="1800" b="1" i="0" u="none" strike="noStrike" kern="1200" dirty="0">
                          <a:solidFill>
                            <a:srgbClr val="00B050"/>
                          </a:solidFill>
                          <a:latin typeface="+mn-lt"/>
                          <a:ea typeface="+mn-ea"/>
                          <a:cs typeface="+mn-cs"/>
                        </a:rPr>
                        <a:t>≥2.19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2.21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2.22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2.20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2.16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77307069"/>
                  </a:ext>
                </a:extLst>
              </a:tr>
              <a:tr h="330126">
                <a:tc>
                  <a:txBody>
                    <a:bodyPr/>
                    <a:lstStyle/>
                    <a:p>
                      <a:pPr algn="ctr"/>
                      <a:r>
                        <a:rPr lang="en-US" sz="1600" dirty="0">
                          <a:latin typeface="Segoe UI" panose="020B0502040204020203" pitchFamily="34" charset="0"/>
                          <a:cs typeface="Segoe UI" panose="020B0502040204020203" pitchFamily="34" charset="0"/>
                        </a:rPr>
                        <a:t>10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Steam/Fuel Ratio – 35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IN" sz="1800" b="1" i="0" u="none" strike="noStrike" kern="1200" dirty="0">
                          <a:solidFill>
                            <a:srgbClr val="00B050"/>
                          </a:solidFill>
                          <a:latin typeface="+mn-lt"/>
                          <a:ea typeface="+mn-ea"/>
                          <a:cs typeface="+mn-cs"/>
                        </a:rPr>
                        <a:t>≥1.88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2.16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2.16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2.17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2.05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2790477"/>
                  </a:ext>
                </a:extLst>
              </a:tr>
              <a:tr h="330126">
                <a:tc>
                  <a:txBody>
                    <a:bodyPr/>
                    <a:lstStyle/>
                    <a:p>
                      <a:pPr algn="ctr"/>
                      <a:r>
                        <a:rPr lang="en-US" sz="1600" dirty="0">
                          <a:latin typeface="Segoe UI" panose="020B0502040204020203" pitchFamily="34" charset="0"/>
                          <a:cs typeface="Segoe UI" panose="020B0502040204020203" pitchFamily="34" charset="0"/>
                        </a:rPr>
                        <a:t>11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Specific Steam – 30.85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dirty="0">
                          <a:solidFill>
                            <a:srgbClr val="00B050"/>
                          </a:solidFill>
                          <a:latin typeface="+mn-lt"/>
                          <a:ea typeface="+mn-ea"/>
                          <a:cs typeface="+mn-cs"/>
                        </a:rPr>
                        <a:t>&lt;5.20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i="0" u="none" strike="noStrike" kern="1200" dirty="0">
                          <a:solidFill>
                            <a:srgbClr val="00B050"/>
                          </a:solidFill>
                          <a:latin typeface="Arial" panose="020B0604020202020204" pitchFamily="34" charset="0"/>
                          <a:ea typeface="+mn-ea"/>
                          <a:cs typeface="Arial" panose="020B0604020202020204" pitchFamily="34" charset="0"/>
                        </a:rPr>
                        <a:t>5.14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5.20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5.14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5.11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8234032"/>
                  </a:ext>
                </a:extLst>
              </a:tr>
              <a:tr h="330126">
                <a:tc>
                  <a:txBody>
                    <a:bodyPr/>
                    <a:lstStyle/>
                    <a:p>
                      <a:pPr algn="ctr"/>
                      <a:r>
                        <a:rPr lang="en-US" sz="1600" dirty="0">
                          <a:latin typeface="Segoe UI" panose="020B0502040204020203" pitchFamily="34" charset="0"/>
                          <a:cs typeface="Segoe UI" panose="020B0502040204020203" pitchFamily="34" charset="0"/>
                        </a:rPr>
                        <a:t>12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Specific Steam – 3 MW (O)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dirty="0">
                          <a:solidFill>
                            <a:srgbClr val="00B050"/>
                          </a:solidFill>
                          <a:latin typeface="+mn-lt"/>
                          <a:ea typeface="+mn-ea"/>
                          <a:cs typeface="+mn-cs"/>
                        </a:rPr>
                        <a:t>&lt;9.00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kern="1200" dirty="0">
                          <a:solidFill>
                            <a:srgbClr val="FF0000"/>
                          </a:solidFill>
                          <a:latin typeface="Arial" panose="020B0604020202020204" pitchFamily="34" charset="0"/>
                          <a:ea typeface="+mn-ea"/>
                          <a:cs typeface="Arial" panose="020B0604020202020204" pitchFamily="34" charset="0"/>
                        </a:rPr>
                        <a:t>8.70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kern="1200" dirty="0">
                          <a:solidFill>
                            <a:schemeClr val="tx1"/>
                          </a:solidFill>
                          <a:latin typeface="Arial" panose="020B0604020202020204" pitchFamily="34" charset="0"/>
                          <a:ea typeface="+mn-ea"/>
                          <a:cs typeface="Arial" panose="020B0604020202020204" pitchFamily="34" charset="0"/>
                        </a:rPr>
                        <a:t>8.62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8.51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8.63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29085181"/>
                  </a:ext>
                </a:extLst>
              </a:tr>
              <a:tr h="330126">
                <a:tc>
                  <a:txBody>
                    <a:bodyPr/>
                    <a:lstStyle/>
                    <a:p>
                      <a:pPr algn="ctr"/>
                      <a:r>
                        <a:rPr lang="en-US" sz="1600" dirty="0">
                          <a:latin typeface="Segoe UI" panose="020B0502040204020203" pitchFamily="34" charset="0"/>
                          <a:cs typeface="Segoe UI" panose="020B0502040204020203" pitchFamily="34" charset="0"/>
                        </a:rPr>
                        <a:t>13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Specific Steam – 3 MW (N)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dirty="0">
                          <a:solidFill>
                            <a:srgbClr val="00B050"/>
                          </a:solidFill>
                          <a:latin typeface="+mn-lt"/>
                          <a:ea typeface="+mn-ea"/>
                          <a:cs typeface="+mn-cs"/>
                        </a:rPr>
                        <a:t>&lt;9.00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kern="1200" dirty="0">
                          <a:solidFill>
                            <a:srgbClr val="FF0000"/>
                          </a:solidFill>
                          <a:latin typeface="Arial" panose="020B0604020202020204" pitchFamily="34" charset="0"/>
                          <a:ea typeface="+mn-ea"/>
                          <a:cs typeface="Arial" panose="020B0604020202020204" pitchFamily="34" charset="0"/>
                        </a:rPr>
                        <a:t>8.88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8.81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8.76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8.93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45656512"/>
                  </a:ext>
                </a:extLst>
              </a:tr>
              <a:tr h="235158">
                <a:tc>
                  <a:txBody>
                    <a:bodyPr/>
                    <a:lstStyle/>
                    <a:p>
                      <a:pPr algn="ctr"/>
                      <a:r>
                        <a:rPr lang="en-US" sz="1600" dirty="0">
                          <a:latin typeface="Segoe UI" panose="020B0502040204020203" pitchFamily="34" charset="0"/>
                          <a:cs typeface="Segoe UI" panose="020B0502040204020203" pitchFamily="34" charset="0"/>
                        </a:rPr>
                        <a:t>14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Specific Steam – 4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dirty="0">
                          <a:solidFill>
                            <a:srgbClr val="00B050"/>
                          </a:solidFill>
                          <a:latin typeface="+mn-lt"/>
                          <a:ea typeface="+mn-ea"/>
                          <a:cs typeface="+mn-cs"/>
                        </a:rPr>
                        <a:t>&lt;9.20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i="0" u="none" strike="noStrike" kern="1200" dirty="0">
                          <a:solidFill>
                            <a:srgbClr val="FF0000"/>
                          </a:solidFill>
                          <a:latin typeface="Arial" panose="020B0604020202020204" pitchFamily="34" charset="0"/>
                          <a:ea typeface="+mn-ea"/>
                          <a:cs typeface="Arial" panose="020B0604020202020204" pitchFamily="34" charset="0"/>
                        </a:rPr>
                        <a:t>8.45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dirty="0">
                          <a:solidFill>
                            <a:schemeClr val="tx1"/>
                          </a:solidFill>
                          <a:latin typeface="Arial" panose="020B0604020202020204" pitchFamily="34" charset="0"/>
                          <a:ea typeface="+mn-ea"/>
                          <a:cs typeface="Arial" panose="020B0604020202020204" pitchFamily="34" charset="0"/>
                        </a:rPr>
                        <a:t>8.34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8.58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dirty="0">
                          <a:solidFill>
                            <a:schemeClr val="tx1"/>
                          </a:solidFill>
                          <a:latin typeface="Arial" panose="020B0604020202020204" pitchFamily="34" charset="0"/>
                          <a:ea typeface="+mn-ea"/>
                          <a:cs typeface="Arial" panose="020B0604020202020204" pitchFamily="34" charset="0"/>
                        </a:rPr>
                        <a:t>8.99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2940613"/>
                  </a:ext>
                </a:extLst>
              </a:tr>
            </a:tbl>
          </a:graphicData>
        </a:graphic>
      </p:graphicFrame>
      <p:sp>
        <p:nvSpPr>
          <p:cNvPr id="3" name="Title 2">
            <a:extLst>
              <a:ext uri="{FF2B5EF4-FFF2-40B4-BE49-F238E27FC236}">
                <a16:creationId xmlns:a16="http://schemas.microsoft.com/office/drawing/2014/main" id="{6C378EED-2C52-F8E5-19E5-C3141939B6DA}"/>
              </a:ext>
            </a:extLst>
          </p:cNvPr>
          <p:cNvSpPr txBox="1">
            <a:spLocks/>
          </p:cNvSpPr>
          <p:nvPr/>
        </p:nvSpPr>
        <p:spPr>
          <a:xfrm>
            <a:off x="3464129" y="142873"/>
            <a:ext cx="5937046"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Weekly Performance Snapshot – Power </a:t>
            </a:r>
            <a:endParaRPr kumimoji="0" lang="en-IN" sz="2400" b="1" i="0" u="none" strike="noStrike" kern="1200" cap="none" spc="0" normalizeH="0" baseline="0" noProof="0" dirty="0">
              <a:ln>
                <a:noFill/>
              </a:ln>
              <a:solidFill>
                <a:srgbClr val="0070C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791277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E7365-B9AA-84C7-37E3-D07A9DD277EE}"/>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3128F82C-7499-564F-BAF8-142E477CA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graphicFrame>
        <p:nvGraphicFramePr>
          <p:cNvPr id="5" name="Table 4">
            <a:extLst>
              <a:ext uri="{FF2B5EF4-FFF2-40B4-BE49-F238E27FC236}">
                <a16:creationId xmlns:a16="http://schemas.microsoft.com/office/drawing/2014/main" id="{A23E0F10-D47B-576E-6738-DBDF25FE81C9}"/>
              </a:ext>
            </a:extLst>
          </p:cNvPr>
          <p:cNvGraphicFramePr>
            <a:graphicFrameLocks noGrp="1"/>
          </p:cNvGraphicFramePr>
          <p:nvPr/>
        </p:nvGraphicFramePr>
        <p:xfrm>
          <a:off x="132735" y="838200"/>
          <a:ext cx="11887199" cy="5726573"/>
        </p:xfrm>
        <a:graphic>
          <a:graphicData uri="http://schemas.openxmlformats.org/drawingml/2006/table">
            <a:tbl>
              <a:tblPr firstRow="1" bandRow="1">
                <a:tableStyleId>{17292A2E-F333-43FB-9621-5CBBE7FDCDCB}</a:tableStyleId>
              </a:tblPr>
              <a:tblGrid>
                <a:gridCol w="705465">
                  <a:extLst>
                    <a:ext uri="{9D8B030D-6E8A-4147-A177-3AD203B41FA5}">
                      <a16:colId xmlns:a16="http://schemas.microsoft.com/office/drawing/2014/main" val="1134127867"/>
                    </a:ext>
                  </a:extLst>
                </a:gridCol>
                <a:gridCol w="3733800">
                  <a:extLst>
                    <a:ext uri="{9D8B030D-6E8A-4147-A177-3AD203B41FA5}">
                      <a16:colId xmlns:a16="http://schemas.microsoft.com/office/drawing/2014/main" val="242691244"/>
                    </a:ext>
                  </a:extLst>
                </a:gridCol>
                <a:gridCol w="1676400">
                  <a:extLst>
                    <a:ext uri="{9D8B030D-6E8A-4147-A177-3AD203B41FA5}">
                      <a16:colId xmlns:a16="http://schemas.microsoft.com/office/drawing/2014/main" val="3524147001"/>
                    </a:ext>
                  </a:extLst>
                </a:gridCol>
                <a:gridCol w="1905000">
                  <a:extLst>
                    <a:ext uri="{9D8B030D-6E8A-4147-A177-3AD203B41FA5}">
                      <a16:colId xmlns:a16="http://schemas.microsoft.com/office/drawing/2014/main" val="2397359096"/>
                    </a:ext>
                  </a:extLst>
                </a:gridCol>
                <a:gridCol w="1905000">
                  <a:extLst>
                    <a:ext uri="{9D8B030D-6E8A-4147-A177-3AD203B41FA5}">
                      <a16:colId xmlns:a16="http://schemas.microsoft.com/office/drawing/2014/main" val="4129526585"/>
                    </a:ext>
                  </a:extLst>
                </a:gridCol>
                <a:gridCol w="1961534">
                  <a:extLst>
                    <a:ext uri="{9D8B030D-6E8A-4147-A177-3AD203B41FA5}">
                      <a16:colId xmlns:a16="http://schemas.microsoft.com/office/drawing/2014/main" val="2389135580"/>
                    </a:ext>
                  </a:extLst>
                </a:gridCol>
              </a:tblGrid>
              <a:tr h="623430">
                <a:tc>
                  <a:txBody>
                    <a:bodyPr/>
                    <a:lstStyle/>
                    <a:p>
                      <a:pPr algn="ctr"/>
                      <a:r>
                        <a:rPr lang="en-US" sz="1700" dirty="0">
                          <a:solidFill>
                            <a:srgbClr val="002060"/>
                          </a:solidFill>
                          <a:latin typeface="Segoe UI" panose="020B0502040204020203" pitchFamily="34" charset="0"/>
                          <a:cs typeface="Segoe UI" panose="020B0502040204020203" pitchFamily="34" charset="0"/>
                        </a:rPr>
                        <a:t>S. No.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dirty="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dirty="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592563">
                <a:tc>
                  <a:txBody>
                    <a:bodyPr/>
                    <a:lstStyle/>
                    <a:p>
                      <a:pPr marL="0" algn="ctr"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Daily Indent Rate Avg.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noProof="0" dirty="0">
                          <a:solidFill>
                            <a:schemeClr val="tx2"/>
                          </a:solidFill>
                          <a:latin typeface="Segoe UI" panose="020B0502040204020203" pitchFamily="34" charset="0"/>
                          <a:ea typeface="+mn-ea"/>
                          <a:cs typeface="Segoe UI" panose="020B0502040204020203" pitchFamily="34" charset="0"/>
                        </a:rPr>
                        <a:t>As per requirement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2"/>
                          </a:solidFill>
                          <a:latin typeface="Segoe UI" panose="020B0502040204020203" pitchFamily="34" charset="0"/>
                          <a:ea typeface="+mn-ea"/>
                          <a:cs typeface="Segoe UI" panose="020B0502040204020203" pitchFamily="34" charset="0"/>
                        </a:rPr>
                        <a:t>1.11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2"/>
                          </a:solidFill>
                          <a:latin typeface="Segoe UI" panose="020B0502040204020203" pitchFamily="34" charset="0"/>
                          <a:ea typeface="+mn-ea"/>
                          <a:cs typeface="Segoe UI" panose="020B0502040204020203" pitchFamily="34" charset="0"/>
                        </a:rPr>
                        <a:t>1.09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2"/>
                          </a:solidFill>
                          <a:latin typeface="Segoe UI" panose="020B0502040204020203" pitchFamily="34" charset="0"/>
                          <a:ea typeface="+mn-ea"/>
                          <a:cs typeface="Segoe UI" panose="020B0502040204020203" pitchFamily="34" charset="0"/>
                        </a:rPr>
                        <a:t>1.07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592563">
                <a:tc>
                  <a:txBody>
                    <a:bodyPr/>
                    <a:lstStyle/>
                    <a:p>
                      <a:pPr marL="0" algn="ctr"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Daily Cane Purchased Rate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1.00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0.99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1.07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2"/>
                          </a:solidFill>
                          <a:latin typeface="Segoe UI" panose="020B0502040204020203" pitchFamily="34" charset="0"/>
                          <a:ea typeface="+mn-ea"/>
                          <a:cs typeface="Segoe UI" panose="020B0502040204020203" pitchFamily="34" charset="0"/>
                        </a:rPr>
                        <a:t>1.00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592563">
                <a:tc>
                  <a:txBody>
                    <a:bodyPr/>
                    <a:lstStyle/>
                    <a:p>
                      <a:pPr marL="0" algn="ctr"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l"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Gate Indent Maturity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600" b="1" kern="1200" noProof="0" dirty="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600" b="1" kern="1200" noProof="0" dirty="0">
                          <a:solidFill>
                            <a:schemeClr val="tx2"/>
                          </a:solidFill>
                          <a:latin typeface="Segoe UI" panose="020B0502040204020203" pitchFamily="34" charset="0"/>
                          <a:ea typeface="+mn-ea"/>
                          <a:cs typeface="Segoe UI" panose="020B0502040204020203" pitchFamily="34" charset="0"/>
                        </a:rPr>
                        <a:t>81%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600" b="1" kern="1200" noProof="0" dirty="0">
                          <a:solidFill>
                            <a:schemeClr val="tx2"/>
                          </a:solidFill>
                          <a:latin typeface="Segoe UI" panose="020B0502040204020203" pitchFamily="34" charset="0"/>
                          <a:ea typeface="+mn-ea"/>
                          <a:cs typeface="Segoe UI" panose="020B0502040204020203" pitchFamily="34" charset="0"/>
                        </a:rPr>
                        <a:t>92%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600" b="1" kern="1200" noProof="0" dirty="0">
                          <a:solidFill>
                            <a:schemeClr val="tx2"/>
                          </a:solidFill>
                          <a:latin typeface="Segoe UI" panose="020B0502040204020203" pitchFamily="34" charset="0"/>
                          <a:ea typeface="+mn-ea"/>
                          <a:cs typeface="Segoe UI" panose="020B0502040204020203" pitchFamily="34" charset="0"/>
                        </a:rPr>
                        <a:t>84%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592563">
                <a:tc>
                  <a:txBody>
                    <a:bodyPr/>
                    <a:lstStyle/>
                    <a:p>
                      <a:pPr marL="0" algn="ctr"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2"/>
                          </a:solidFill>
                          <a:latin typeface="Segoe UI" panose="020B0502040204020203" pitchFamily="34" charset="0"/>
                          <a:ea typeface="+mn-ea"/>
                          <a:cs typeface="Segoe UI" panose="020B0502040204020203" pitchFamily="34" charset="0"/>
                        </a:rPr>
                        <a:t>Center Indent Maturity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71%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99%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91%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28981006"/>
                  </a:ext>
                </a:extLst>
              </a:tr>
              <a:tr h="592563">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Pol in Cane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13.80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13.02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13.01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12.05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451406"/>
                  </a:ext>
                </a:extLst>
              </a:tr>
              <a:tr h="680955">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Middle Brix from Yard Sampling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2"/>
                          </a:solidFill>
                          <a:latin typeface="Segoe UI" panose="020B0502040204020203" pitchFamily="34" charset="0"/>
                          <a:ea typeface="+mn-ea"/>
                          <a:cs typeface="Segoe UI" panose="020B0502040204020203" pitchFamily="34" charset="0"/>
                        </a:rPr>
                        <a:t>NA</a:t>
                      </a:r>
                    </a:p>
                    <a:p>
                      <a:pPr marL="0" algn="ctr" defTabSz="914400" rtl="0" eaLnBrk="1" latinLnBrk="0" hangingPunct="1"/>
                      <a:endParaRPr lang="en-US" sz="1600" b="1" kern="1200" dirty="0">
                        <a:solidFill>
                          <a:schemeClr val="tx2"/>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18.48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18.54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18.44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4337206"/>
                  </a:ext>
                </a:extLst>
              </a:tr>
              <a:tr h="721168">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2"/>
                          </a:solidFill>
                          <a:latin typeface="Segoe UI" panose="020B0502040204020203" pitchFamily="34" charset="0"/>
                          <a:ea typeface="+mn-ea"/>
                          <a:cs typeface="Segoe UI" panose="020B0502040204020203" pitchFamily="34" charset="0"/>
                        </a:rPr>
                        <a:t>Affected Cane % (from Yard Sampling)</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0.5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1.1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2"/>
                          </a:solidFill>
                          <a:latin typeface="Segoe UI" panose="020B0502040204020203" pitchFamily="34" charset="0"/>
                          <a:ea typeface="+mn-ea"/>
                          <a:cs typeface="Segoe UI" panose="020B0502040204020203" pitchFamily="34" charset="0"/>
                        </a:rPr>
                        <a:t>1.60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77307069"/>
                  </a:ext>
                </a:extLst>
              </a:tr>
              <a:tr h="721168">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2"/>
                          </a:solidFill>
                          <a:latin typeface="Segoe UI" panose="020B0502040204020203" pitchFamily="34" charset="0"/>
                          <a:ea typeface="+mn-ea"/>
                          <a:cs typeface="Segoe UI" panose="020B0502040204020203" pitchFamily="34" charset="0"/>
                        </a:rPr>
                        <a:t>Avg. Center Cane Holding Time (Hrs.)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noProof="0" dirty="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noProof="0" dirty="0">
                          <a:solidFill>
                            <a:schemeClr val="tx2"/>
                          </a:solidFill>
                          <a:latin typeface="Segoe UI" panose="020B0502040204020203" pitchFamily="34" charset="0"/>
                          <a:ea typeface="+mn-ea"/>
                          <a:cs typeface="Segoe UI" panose="020B0502040204020203" pitchFamily="34" charset="0"/>
                        </a:rPr>
                        <a:t>14.81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noProof="0" dirty="0">
                          <a:solidFill>
                            <a:schemeClr val="tx2"/>
                          </a:solidFill>
                          <a:latin typeface="Segoe UI" panose="020B0502040204020203" pitchFamily="34" charset="0"/>
                          <a:ea typeface="+mn-ea"/>
                          <a:cs typeface="Segoe UI" panose="020B0502040204020203" pitchFamily="34" charset="0"/>
                        </a:rPr>
                        <a:t>13.83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noProof="0" dirty="0">
                          <a:solidFill>
                            <a:schemeClr val="tx2"/>
                          </a:solidFill>
                          <a:latin typeface="Segoe UI" panose="020B0502040204020203" pitchFamily="34" charset="0"/>
                          <a:ea typeface="+mn-ea"/>
                          <a:cs typeface="Segoe UI" panose="020B0502040204020203" pitchFamily="34" charset="0"/>
                        </a:rPr>
                        <a:t>13.14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484434"/>
                  </a:ext>
                </a:extLst>
              </a:tr>
            </a:tbl>
          </a:graphicData>
        </a:graphic>
      </p:graphicFrame>
      <p:sp>
        <p:nvSpPr>
          <p:cNvPr id="2" name="Title 2">
            <a:extLst>
              <a:ext uri="{FF2B5EF4-FFF2-40B4-BE49-F238E27FC236}">
                <a16:creationId xmlns:a16="http://schemas.microsoft.com/office/drawing/2014/main" id="{65BF46C9-90F7-D6F8-1928-BEFF868CE84D}"/>
              </a:ext>
            </a:extLst>
          </p:cNvPr>
          <p:cNvSpPr txBox="1">
            <a:spLocks/>
          </p:cNvSpPr>
          <p:nvPr/>
        </p:nvSpPr>
        <p:spPr>
          <a:xfrm>
            <a:off x="152400" y="76200"/>
            <a:ext cx="9906000" cy="60960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800" dirty="0"/>
              <a:t>Weekly Performance Snapshot – Cane</a:t>
            </a:r>
          </a:p>
        </p:txBody>
      </p:sp>
      <p:sp>
        <p:nvSpPr>
          <p:cNvPr id="3" name="Slide Number Placeholder 2">
            <a:extLst>
              <a:ext uri="{FF2B5EF4-FFF2-40B4-BE49-F238E27FC236}">
                <a16:creationId xmlns:a16="http://schemas.microsoft.com/office/drawing/2014/main" id="{041338C0-5901-22FD-B77A-4C6CB770C9F8}"/>
              </a:ext>
            </a:extLst>
          </p:cNvPr>
          <p:cNvSpPr>
            <a:spLocks noGrp="1"/>
          </p:cNvSpPr>
          <p:nvPr>
            <p:ph type="sldNum" sz="quarter" idx="11"/>
          </p:nvPr>
        </p:nvSpPr>
        <p:spPr/>
        <p:txBody>
          <a:bodyPr/>
          <a:lstStyle/>
          <a:p>
            <a:r>
              <a:rPr lang="en-US" dirty="0"/>
              <a:t>2</a:t>
            </a:r>
          </a:p>
        </p:txBody>
      </p:sp>
    </p:spTree>
    <p:extLst>
      <p:ext uri="{BB962C8B-B14F-4D97-AF65-F5344CB8AC3E}">
        <p14:creationId xmlns:p14="http://schemas.microsoft.com/office/powerpoint/2010/main" val="1932932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553423" y="6400800"/>
            <a:ext cx="6096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extBox 4"/>
          <p:cNvSpPr txBox="1">
            <a:spLocks noChangeArrowheads="1"/>
          </p:cNvSpPr>
          <p:nvPr/>
        </p:nvSpPr>
        <p:spPr bwMode="auto">
          <a:xfrm>
            <a:off x="2171700" y="43934"/>
            <a:ext cx="7581900" cy="718066"/>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Key Operational Parameters: Overall SPE Division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Plant Availability </a:t>
            </a:r>
            <a:endParaRPr kumimoji="0" lang="en-IN"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aphicFrame>
        <p:nvGraphicFramePr>
          <p:cNvPr id="6" name="Table 5"/>
          <p:cNvGraphicFramePr>
            <a:graphicFrameLocks noGrp="1"/>
          </p:cNvGraphicFramePr>
          <p:nvPr/>
        </p:nvGraphicFramePr>
        <p:xfrm>
          <a:off x="304800" y="914401"/>
          <a:ext cx="11506201" cy="5486398"/>
        </p:xfrm>
        <a:graphic>
          <a:graphicData uri="http://schemas.openxmlformats.org/drawingml/2006/table">
            <a:tbl>
              <a:tblPr/>
              <a:tblGrid>
                <a:gridCol w="958850">
                  <a:extLst>
                    <a:ext uri="{9D8B030D-6E8A-4147-A177-3AD203B41FA5}">
                      <a16:colId xmlns:a16="http://schemas.microsoft.com/office/drawing/2014/main" val="20000"/>
                    </a:ext>
                  </a:extLst>
                </a:gridCol>
                <a:gridCol w="2636837">
                  <a:extLst>
                    <a:ext uri="{9D8B030D-6E8A-4147-A177-3AD203B41FA5}">
                      <a16:colId xmlns:a16="http://schemas.microsoft.com/office/drawing/2014/main" val="20001"/>
                    </a:ext>
                  </a:extLst>
                </a:gridCol>
                <a:gridCol w="1917700">
                  <a:extLst>
                    <a:ext uri="{9D8B030D-6E8A-4147-A177-3AD203B41FA5}">
                      <a16:colId xmlns:a16="http://schemas.microsoft.com/office/drawing/2014/main" val="20002"/>
                    </a:ext>
                  </a:extLst>
                </a:gridCol>
                <a:gridCol w="1757892">
                  <a:extLst>
                    <a:ext uri="{9D8B030D-6E8A-4147-A177-3AD203B41FA5}">
                      <a16:colId xmlns:a16="http://schemas.microsoft.com/office/drawing/2014/main" val="20003"/>
                    </a:ext>
                  </a:extLst>
                </a:gridCol>
                <a:gridCol w="73104">
                  <a:extLst>
                    <a:ext uri="{9D8B030D-6E8A-4147-A177-3AD203B41FA5}">
                      <a16:colId xmlns:a16="http://schemas.microsoft.com/office/drawing/2014/main" val="20004"/>
                    </a:ext>
                  </a:extLst>
                </a:gridCol>
                <a:gridCol w="1924500">
                  <a:extLst>
                    <a:ext uri="{9D8B030D-6E8A-4147-A177-3AD203B41FA5}">
                      <a16:colId xmlns:a16="http://schemas.microsoft.com/office/drawing/2014/main" val="20005"/>
                    </a:ext>
                  </a:extLst>
                </a:gridCol>
                <a:gridCol w="2237318">
                  <a:extLst>
                    <a:ext uri="{9D8B030D-6E8A-4147-A177-3AD203B41FA5}">
                      <a16:colId xmlns:a16="http://schemas.microsoft.com/office/drawing/2014/main" val="20006"/>
                    </a:ext>
                  </a:extLst>
                </a:gridCol>
              </a:tblGrid>
              <a:tr h="698641">
                <a:tc rowSpan="2">
                  <a:txBody>
                    <a:bodyPr/>
                    <a:lstStyle/>
                    <a:p>
                      <a:pPr algn="ctr" rtl="0" fontAlgn="ctr"/>
                      <a:r>
                        <a:rPr lang="en-US" sz="2000" b="1" i="0" u="none" strike="noStrike" dirty="0">
                          <a:solidFill>
                            <a:srgbClr val="000000"/>
                          </a:solidFill>
                          <a:latin typeface="Calibri"/>
                        </a:rPr>
                        <a:t>Sr. 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en-US" sz="2000" b="1" i="0" u="none" strike="noStrike" dirty="0">
                          <a:solidFill>
                            <a:srgbClr val="000000"/>
                          </a:solidFill>
                          <a:latin typeface="Calibri"/>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dirty="0">
                          <a:solidFill>
                            <a:srgbClr val="000000"/>
                          </a:solidFill>
                          <a:latin typeface="Calibri"/>
                        </a:rPr>
                        <a:t>Current Week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rtl="0" fontAlgn="ctr"/>
                      <a:r>
                        <a:rPr lang="en-US" sz="2000" b="1" i="0" u="none" strike="noStrike" dirty="0">
                          <a:solidFill>
                            <a:srgbClr val="000000"/>
                          </a:solidFill>
                          <a:latin typeface="Calibri"/>
                        </a:rPr>
                        <a:t>Last</a:t>
                      </a:r>
                      <a:r>
                        <a:rPr lang="en-US" sz="2000" b="1" i="0" u="none" strike="noStrike" baseline="0" dirty="0">
                          <a:solidFill>
                            <a:srgbClr val="000000"/>
                          </a:solidFill>
                          <a:latin typeface="Calibri"/>
                        </a:rPr>
                        <a:t> Week</a:t>
                      </a:r>
                      <a:endParaRPr lang="en-US" sz="20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rowSpan="10">
                  <a:txBody>
                    <a:bodyPr/>
                    <a:lstStyle/>
                    <a:p>
                      <a:pPr algn="ctr" rtl="0" fontAlgn="ctr"/>
                      <a:endParaRPr lang="en-US" sz="20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CC"/>
                    </a:solidFill>
                  </a:tcPr>
                </a:tc>
                <a:tc>
                  <a:txBody>
                    <a:bodyPr/>
                    <a:lstStyle/>
                    <a:p>
                      <a:pPr algn="ctr" rtl="0" fontAlgn="ctr"/>
                      <a:r>
                        <a:rPr lang="en-US" sz="2000" b="1" i="0" u="none" strike="noStrike" dirty="0">
                          <a:solidFill>
                            <a:srgbClr val="000000"/>
                          </a:solidFill>
                          <a:latin typeface="Calibri"/>
                        </a:rPr>
                        <a:t>Till</a:t>
                      </a:r>
                      <a:r>
                        <a:rPr lang="en-US" sz="2000" b="1" i="0" u="none" strike="noStrike" baseline="0" dirty="0">
                          <a:solidFill>
                            <a:srgbClr val="000000"/>
                          </a:solidFill>
                          <a:latin typeface="Calibri"/>
                        </a:rPr>
                        <a:t> Date</a:t>
                      </a:r>
                      <a:endParaRPr lang="en-US" sz="2000" b="1" i="0" u="none" strike="noStrike" dirty="0">
                        <a:solidFill>
                          <a:srgbClr val="000000"/>
                        </a:solidFill>
                        <a:latin typeface="Calibri"/>
                      </a:endParaRPr>
                    </a:p>
                    <a:p>
                      <a:pPr algn="ctr" rtl="0" fontAlgn="ctr"/>
                      <a:r>
                        <a:rPr lang="en-US" sz="2000" b="1" i="0" u="none" strike="noStrike" dirty="0">
                          <a:solidFill>
                            <a:srgbClr val="000000"/>
                          </a:solidFill>
                          <a:latin typeface="Calibri"/>
                        </a:rPr>
                        <a:t>SS 25</a:t>
                      </a:r>
                      <a:r>
                        <a:rPr lang="en-US" sz="2000" b="1" i="0" u="none" strike="noStrike" baseline="0" dirty="0">
                          <a:solidFill>
                            <a:srgbClr val="000000"/>
                          </a:solidFill>
                          <a:latin typeface="Calibri"/>
                        </a:rPr>
                        <a:t> </a:t>
                      </a:r>
                      <a:r>
                        <a:rPr lang="en-US" sz="2000" b="1" i="0" u="none" strike="noStrike" dirty="0">
                          <a:solidFill>
                            <a:srgbClr val="000000"/>
                          </a:solidFill>
                          <a:latin typeface="Calibri"/>
                        </a:rPr>
                        <a:t>- 26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rtl="0" fontAlgn="ctr"/>
                      <a:r>
                        <a:rPr lang="en-US" sz="2000" b="1" i="0" u="none" strike="noStrike" dirty="0">
                          <a:solidFill>
                            <a:srgbClr val="000000"/>
                          </a:solidFill>
                          <a:latin typeface="+mn-lt"/>
                        </a:rPr>
                        <a:t>Till</a:t>
                      </a:r>
                      <a:r>
                        <a:rPr lang="en-US" sz="2000" b="1" i="0" u="none" strike="noStrike" baseline="0" dirty="0">
                          <a:solidFill>
                            <a:srgbClr val="000000"/>
                          </a:solidFill>
                          <a:latin typeface="+mn-lt"/>
                        </a:rPr>
                        <a:t> Date</a:t>
                      </a:r>
                      <a:endParaRPr lang="en-US" sz="2000" b="1" i="0" u="none" strike="noStrike" dirty="0">
                        <a:solidFill>
                          <a:srgbClr val="000000"/>
                        </a:solidFill>
                        <a:latin typeface="+mn-lt"/>
                      </a:endParaRPr>
                    </a:p>
                    <a:p>
                      <a:pPr algn="ctr" rtl="0" fontAlgn="ctr"/>
                      <a:r>
                        <a:rPr lang="en-US" sz="2000" b="1" i="0" u="none" strike="noStrike" dirty="0">
                          <a:solidFill>
                            <a:srgbClr val="000000"/>
                          </a:solidFill>
                          <a:latin typeface="Calibri"/>
                        </a:rPr>
                        <a:t>SS 24</a:t>
                      </a:r>
                      <a:r>
                        <a:rPr lang="en-US" sz="2000" b="1" i="0" u="none" strike="noStrike" baseline="0" dirty="0">
                          <a:solidFill>
                            <a:srgbClr val="000000"/>
                          </a:solidFill>
                          <a:latin typeface="Calibri"/>
                        </a:rPr>
                        <a:t> </a:t>
                      </a:r>
                      <a:r>
                        <a:rPr lang="en-US" sz="2000" b="1" i="0" u="none" strike="noStrike" dirty="0">
                          <a:solidFill>
                            <a:srgbClr val="000000"/>
                          </a:solidFill>
                          <a:latin typeface="Calibri"/>
                        </a:rPr>
                        <a:t>- 25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extLst>
                  <a:ext uri="{0D108BD9-81ED-4DB2-BD59-A6C34878D82A}">
                    <a16:rowId xmlns:a16="http://schemas.microsoft.com/office/drawing/2014/main" val="10000"/>
                  </a:ext>
                </a:extLst>
              </a:tr>
              <a:tr h="751611">
                <a:tc vMerge="1">
                  <a:txBody>
                    <a:bodyPr/>
                    <a:lstStyle/>
                    <a:p>
                      <a:endParaRPr lang="en-US"/>
                    </a:p>
                  </a:txBody>
                  <a:tcPr/>
                </a:tc>
                <a:tc v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i="0" u="none" strike="noStrike" dirty="0">
                          <a:solidFill>
                            <a:srgbClr val="000000"/>
                          </a:solidFill>
                          <a:latin typeface="+mn-lt"/>
                        </a:rPr>
                        <a:t>28/12/2025 to 03/01/2026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C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i="0" u="none" strike="noStrike" dirty="0">
                          <a:solidFill>
                            <a:srgbClr val="000000"/>
                          </a:solidFill>
                          <a:latin typeface="+mn-lt"/>
                        </a:rPr>
                        <a:t>21/12/2025 to 27/12/2025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vMerge="1">
                  <a:txBody>
                    <a:bodyPr/>
                    <a:lstStyle/>
                    <a:p>
                      <a:endParaRPr lang="en-US"/>
                    </a:p>
                  </a:txBody>
                  <a:tcPr/>
                </a:tc>
                <a:tc>
                  <a:txBody>
                    <a:bodyPr/>
                    <a:lstStyle/>
                    <a:p>
                      <a:pPr algn="ctr" rtl="0" fontAlgn="ctr"/>
                      <a:r>
                        <a:rPr lang="en-US" sz="1800" b="1" i="0" u="none" strike="noStrike" dirty="0">
                          <a:solidFill>
                            <a:srgbClr val="000000"/>
                          </a:solidFill>
                          <a:latin typeface="Calibri"/>
                        </a:rPr>
                        <a:t>26/10/2025 to </a:t>
                      </a:r>
                      <a:r>
                        <a:rPr lang="en-US" sz="1800" b="1" i="0" u="none" strike="noStrike" dirty="0">
                          <a:solidFill>
                            <a:srgbClr val="000000"/>
                          </a:solidFill>
                          <a:latin typeface="+mn-lt"/>
                        </a:rPr>
                        <a:t>03/01/2026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CC"/>
                    </a:solidFill>
                  </a:tcPr>
                </a:tc>
                <a:tc>
                  <a:txBody>
                    <a:bodyPr/>
                    <a:lstStyle/>
                    <a:p>
                      <a:pPr algn="ctr" rtl="0" fontAlgn="ctr"/>
                      <a:r>
                        <a:rPr lang="en-US" sz="1800" b="1" i="0" u="none" strike="noStrike" dirty="0">
                          <a:solidFill>
                            <a:srgbClr val="000000"/>
                          </a:solidFill>
                          <a:latin typeface="+mn-lt"/>
                        </a:rPr>
                        <a:t>26/10/2024 to 03/01/2025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extLst>
                  <a:ext uri="{0D108BD9-81ED-4DB2-BD59-A6C34878D82A}">
                    <a16:rowId xmlns:a16="http://schemas.microsoft.com/office/drawing/2014/main" val="10001"/>
                  </a:ext>
                </a:extLst>
              </a:tr>
              <a:tr h="503578">
                <a:tc>
                  <a:txBody>
                    <a:bodyPr/>
                    <a:lstStyle/>
                    <a:p>
                      <a:pPr algn="ctr" fontAlgn="ctr"/>
                      <a:r>
                        <a:rPr lang="en-US" sz="2000" b="0" i="0" u="none" strike="noStrike" dirty="0">
                          <a:solidFill>
                            <a:srgbClr val="000000"/>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dirty="0">
                          <a:solidFill>
                            <a:srgbClr val="000000"/>
                          </a:solidFill>
                          <a:latin typeface="Calibri"/>
                        </a:rPr>
                        <a:t> 150 TPH Boiler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buNone/>
                      </a:pPr>
                      <a:r>
                        <a:rPr lang="en-IN" sz="1800" b="0" i="0" u="none" strike="noStrike" kern="1200" dirty="0">
                          <a:solidFill>
                            <a:srgbClr val="000000"/>
                          </a:solidFill>
                          <a:effectLst/>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1800" b="0" i="0" u="none" strike="noStrike" dirty="0">
                          <a:solidFill>
                            <a:srgbClr val="000000"/>
                          </a:solidFill>
                          <a:effectLst/>
                          <a:latin typeface="Calibri" panose="020F0502020204030204" pitchFamily="34" charset="0"/>
                        </a:rPr>
                        <a:t>99.98%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97.46%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03578">
                <a:tc>
                  <a:txBody>
                    <a:bodyPr/>
                    <a:lstStyle/>
                    <a:p>
                      <a:pPr algn="ctr" fontAlgn="ctr"/>
                      <a:r>
                        <a:rPr lang="en-US" sz="2000" b="0" i="0" u="none" strike="noStrike" dirty="0">
                          <a:solidFill>
                            <a:srgbClr val="000000"/>
                          </a:solidFill>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dirty="0">
                          <a:solidFill>
                            <a:srgbClr val="000000"/>
                          </a:solidFill>
                          <a:latin typeface="Calibri"/>
                        </a:rPr>
                        <a:t> 70 TPH Boiler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buNone/>
                      </a:pPr>
                      <a:r>
                        <a:rPr lang="en-IN" sz="1800" b="0" i="0" u="none" strike="noStrike" kern="1200" dirty="0">
                          <a:solidFill>
                            <a:srgbClr val="000000"/>
                          </a:solidFill>
                          <a:effectLst/>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1800" b="0" i="0" u="none" strike="noStrike" dirty="0">
                          <a:solidFill>
                            <a:srgbClr val="000000"/>
                          </a:solidFill>
                          <a:effectLst/>
                          <a:latin typeface="Calibri" panose="020F0502020204030204" pitchFamily="34" charset="0"/>
                        </a:rPr>
                        <a:t>99.66%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99.21%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03578">
                <a:tc>
                  <a:txBody>
                    <a:bodyPr/>
                    <a:lstStyle/>
                    <a:p>
                      <a:pPr algn="ctr" fontAlgn="ctr"/>
                      <a:r>
                        <a:rPr lang="en-US" sz="2000" b="0" i="0" u="none" strike="noStrike" dirty="0">
                          <a:solidFill>
                            <a:srgbClr val="000000"/>
                          </a:solidFill>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dirty="0">
                          <a:solidFill>
                            <a:srgbClr val="000000"/>
                          </a:solidFill>
                          <a:latin typeface="Calibri"/>
                        </a:rPr>
                        <a:t> 35 TPH Boiler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a:solidFill>
                            <a:srgbClr val="000000"/>
                          </a:solidFill>
                          <a:effectLst/>
                          <a:latin typeface="Calibri" panose="020F0502020204030204" pitchFamily="34" charset="0"/>
                        </a:rPr>
                        <a:t>97.62%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buNone/>
                      </a:pPr>
                      <a:r>
                        <a:rPr lang="en-IN" sz="1800" b="0" i="0" u="none" strike="noStrike" kern="1200" dirty="0">
                          <a:solidFill>
                            <a:srgbClr val="000000"/>
                          </a:solidFill>
                          <a:effectLst/>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1800" b="0" i="0" u="none" strike="noStrike">
                          <a:solidFill>
                            <a:srgbClr val="000000"/>
                          </a:solidFill>
                          <a:effectLst/>
                          <a:latin typeface="Calibri" panose="020F0502020204030204" pitchFamily="34" charset="0"/>
                        </a:rPr>
                        <a:t>99.00%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97.86%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03578">
                <a:tc>
                  <a:txBody>
                    <a:bodyPr/>
                    <a:lstStyle/>
                    <a:p>
                      <a:pPr algn="ctr" fontAlgn="ctr"/>
                      <a:r>
                        <a:rPr lang="en-US" sz="2000" b="0" i="0" u="none" strike="noStrike" dirty="0">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dirty="0">
                          <a:solidFill>
                            <a:srgbClr val="000000"/>
                          </a:solidFill>
                          <a:latin typeface="Calibri"/>
                        </a:rPr>
                        <a:t> 30.85 MW Turbine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buNone/>
                      </a:pPr>
                      <a:r>
                        <a:rPr lang="en-IN" sz="1800" b="0" i="0" u="none" strike="noStrike" kern="1200" dirty="0">
                          <a:solidFill>
                            <a:srgbClr val="000000"/>
                          </a:solidFill>
                          <a:effectLst/>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1800" b="0" i="0" u="none" strike="noStrike">
                          <a:solidFill>
                            <a:srgbClr val="000000"/>
                          </a:solidFill>
                          <a:effectLst/>
                          <a:latin typeface="Calibri" panose="020F0502020204030204" pitchFamily="34" charset="0"/>
                        </a:rPr>
                        <a:t>99.86%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96.82%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03578">
                <a:tc>
                  <a:txBody>
                    <a:bodyPr/>
                    <a:lstStyle/>
                    <a:p>
                      <a:pPr algn="ctr" fontAlgn="ctr"/>
                      <a:r>
                        <a:rPr lang="en-US" sz="2000" b="0" i="0" u="none" strike="noStrike" dirty="0">
                          <a:solidFill>
                            <a:srgbClr val="000000"/>
                          </a:solidFill>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dirty="0">
                          <a:solidFill>
                            <a:srgbClr val="000000"/>
                          </a:solidFill>
                          <a:latin typeface="Calibri"/>
                        </a:rPr>
                        <a:t> 4 MW Turbine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a:solidFill>
                            <a:srgbClr val="000000"/>
                          </a:solidFill>
                          <a:effectLst/>
                          <a:latin typeface="Calibri" panose="020F0502020204030204" pitchFamily="34" charset="0"/>
                        </a:rPr>
                        <a:t>97.39%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buNone/>
                      </a:pPr>
                      <a:r>
                        <a:rPr lang="en-IN" sz="1800" b="0" i="0" u="none" strike="noStrike" kern="1200" dirty="0">
                          <a:solidFill>
                            <a:srgbClr val="000000"/>
                          </a:solidFill>
                          <a:effectLst/>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1800" b="0" i="0" u="none" strike="noStrike">
                          <a:solidFill>
                            <a:srgbClr val="000000"/>
                          </a:solidFill>
                          <a:effectLst/>
                          <a:latin typeface="Calibri" panose="020F0502020204030204" pitchFamily="34" charset="0"/>
                        </a:rPr>
                        <a:t>98.65%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97.17%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03578">
                <a:tc>
                  <a:txBody>
                    <a:bodyPr/>
                    <a:lstStyle/>
                    <a:p>
                      <a:pPr algn="ctr" fontAlgn="ctr"/>
                      <a:r>
                        <a:rPr lang="en-US" sz="2000" b="0" i="0" u="none" strike="noStrike" dirty="0">
                          <a:solidFill>
                            <a:srgbClr val="000000"/>
                          </a:solidFill>
                          <a:latin typeface="Calibri"/>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dirty="0">
                          <a:solidFill>
                            <a:srgbClr val="000000"/>
                          </a:solidFill>
                          <a:latin typeface="Calibri"/>
                        </a:rPr>
                        <a:t> 3 MW_Old Turbine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a:solidFill>
                            <a:srgbClr val="000000"/>
                          </a:solidFill>
                          <a:effectLst/>
                          <a:latin typeface="Calibri" panose="020F0502020204030204" pitchFamily="34" charset="0"/>
                        </a:rPr>
                        <a:t>98.35%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buNone/>
                      </a:pPr>
                      <a:r>
                        <a:rPr lang="en-IN" sz="1800" b="0" i="0" u="none" strike="noStrike" kern="1200" dirty="0">
                          <a:solidFill>
                            <a:srgbClr val="000000"/>
                          </a:solidFill>
                          <a:effectLst/>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1800" b="0" i="0" u="none" strike="noStrike">
                          <a:solidFill>
                            <a:srgbClr val="000000"/>
                          </a:solidFill>
                          <a:effectLst/>
                          <a:latin typeface="Calibri" panose="020F0502020204030204" pitchFamily="34" charset="0"/>
                        </a:rPr>
                        <a:t>99.29%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98.63%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88549">
                <a:tc>
                  <a:txBody>
                    <a:bodyPr/>
                    <a:lstStyle/>
                    <a:p>
                      <a:pPr algn="ctr" fontAlgn="ctr"/>
                      <a:r>
                        <a:rPr lang="en-US" sz="2000" b="0" i="0" u="none" strike="noStrike" dirty="0">
                          <a:solidFill>
                            <a:srgbClr val="000000"/>
                          </a:solidFill>
                          <a:latin typeface="Calibri"/>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dirty="0">
                          <a:solidFill>
                            <a:srgbClr val="000000"/>
                          </a:solidFill>
                          <a:latin typeface="Calibri"/>
                        </a:rPr>
                        <a:t> 3 MW_New Turbine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a:solidFill>
                            <a:srgbClr val="000000"/>
                          </a:solidFill>
                          <a:effectLst/>
                          <a:latin typeface="Calibri" panose="020F0502020204030204" pitchFamily="34" charset="0"/>
                        </a:rPr>
                        <a:t>96.94%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buNone/>
                      </a:pPr>
                      <a:r>
                        <a:rPr lang="en-IN" sz="1800" b="0" i="0" u="none" strike="noStrike" kern="1200" dirty="0">
                          <a:solidFill>
                            <a:srgbClr val="000000"/>
                          </a:solidFill>
                          <a:effectLst/>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1800" b="0" i="0" u="none" strike="noStrike">
                          <a:solidFill>
                            <a:srgbClr val="000000"/>
                          </a:solidFill>
                          <a:effectLst/>
                          <a:latin typeface="Calibri" panose="020F0502020204030204" pitchFamily="34" charset="0"/>
                        </a:rPr>
                        <a:t>97.32%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95.07%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526129">
                <a:tc>
                  <a:txBody>
                    <a:bodyPr/>
                    <a:lstStyle/>
                    <a:p>
                      <a:pPr algn="ctr" fontAlgn="ctr"/>
                      <a:r>
                        <a:rPr lang="en-US" sz="2000" b="0" i="0" u="none" strike="noStrike" dirty="0">
                          <a:solidFill>
                            <a:srgbClr val="000000"/>
                          </a:solidFill>
                          <a:latin typeface="Calibri"/>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dirty="0">
                          <a:solidFill>
                            <a:srgbClr val="000000"/>
                          </a:solidFill>
                          <a:latin typeface="Calibri"/>
                        </a:rPr>
                        <a:t> 132 KV GRID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99.90%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ctr" latinLnBrk="0" hangingPunct="1">
                        <a:buNone/>
                      </a:pPr>
                      <a:r>
                        <a:rPr lang="en-IN" sz="1800" b="0" i="0" u="none" strike="noStrike" kern="1200" dirty="0">
                          <a:solidFill>
                            <a:srgbClr val="000000"/>
                          </a:solidFill>
                          <a:effectLst/>
                          <a:latin typeface="Calibri" panose="020F0502020204030204" pitchFamily="34" charset="0"/>
                          <a:ea typeface="+mn-ea"/>
                          <a:cs typeface="+mn-cs"/>
                        </a:rPr>
                        <a:t>99.65%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1800" b="0" i="0" u="none" strike="noStrike" dirty="0">
                          <a:solidFill>
                            <a:srgbClr val="000000"/>
                          </a:solidFill>
                          <a:effectLst/>
                          <a:latin typeface="Calibri" panose="020F0502020204030204" pitchFamily="34" charset="0"/>
                        </a:rPr>
                        <a:t>99.87%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99.73%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569052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553423" y="6492875"/>
            <a:ext cx="609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extBox 4"/>
          <p:cNvSpPr txBox="1">
            <a:spLocks noChangeArrowheads="1"/>
          </p:cNvSpPr>
          <p:nvPr/>
        </p:nvSpPr>
        <p:spPr bwMode="auto">
          <a:xfrm>
            <a:off x="3162300" y="43934"/>
            <a:ext cx="6819900" cy="718066"/>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Key Operational Parameters: Overall Power Generation , Export and Consumption of SPE Division</a:t>
            </a:r>
            <a:endParaRPr kumimoji="0" lang="en-IN" sz="2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8" name="Table 7">
            <a:extLst>
              <a:ext uri="{FF2B5EF4-FFF2-40B4-BE49-F238E27FC236}">
                <a16:creationId xmlns:a16="http://schemas.microsoft.com/office/drawing/2014/main" id="{402CB930-221C-AB58-62ED-FB85A1805743}"/>
              </a:ext>
            </a:extLst>
          </p:cNvPr>
          <p:cNvGraphicFramePr>
            <a:graphicFrameLocks noGrp="1"/>
          </p:cNvGraphicFramePr>
          <p:nvPr/>
        </p:nvGraphicFramePr>
        <p:xfrm>
          <a:off x="152400" y="838204"/>
          <a:ext cx="11811000" cy="5791196"/>
        </p:xfrm>
        <a:graphic>
          <a:graphicData uri="http://schemas.openxmlformats.org/drawingml/2006/table">
            <a:tbl>
              <a:tblPr firstRow="1" bandRow="1">
                <a:tableStyleId>{5C22544A-7EE6-4342-B048-85BDC9FD1C3A}</a:tableStyleId>
              </a:tblPr>
              <a:tblGrid>
                <a:gridCol w="617569">
                  <a:extLst>
                    <a:ext uri="{9D8B030D-6E8A-4147-A177-3AD203B41FA5}">
                      <a16:colId xmlns:a16="http://schemas.microsoft.com/office/drawing/2014/main" val="20000"/>
                    </a:ext>
                  </a:extLst>
                </a:gridCol>
                <a:gridCol w="2779059">
                  <a:extLst>
                    <a:ext uri="{9D8B030D-6E8A-4147-A177-3AD203B41FA5}">
                      <a16:colId xmlns:a16="http://schemas.microsoft.com/office/drawing/2014/main" val="7984858"/>
                    </a:ext>
                  </a:extLst>
                </a:gridCol>
                <a:gridCol w="926353">
                  <a:extLst>
                    <a:ext uri="{9D8B030D-6E8A-4147-A177-3AD203B41FA5}">
                      <a16:colId xmlns:a16="http://schemas.microsoft.com/office/drawing/2014/main" val="920034336"/>
                    </a:ext>
                  </a:extLst>
                </a:gridCol>
                <a:gridCol w="849157">
                  <a:extLst>
                    <a:ext uri="{9D8B030D-6E8A-4147-A177-3AD203B41FA5}">
                      <a16:colId xmlns:a16="http://schemas.microsoft.com/office/drawing/2014/main" val="20002"/>
                    </a:ext>
                  </a:extLst>
                </a:gridCol>
                <a:gridCol w="849157">
                  <a:extLst>
                    <a:ext uri="{9D8B030D-6E8A-4147-A177-3AD203B41FA5}">
                      <a16:colId xmlns:a16="http://schemas.microsoft.com/office/drawing/2014/main" val="20003"/>
                    </a:ext>
                  </a:extLst>
                </a:gridCol>
                <a:gridCol w="771961">
                  <a:extLst>
                    <a:ext uri="{9D8B030D-6E8A-4147-A177-3AD203B41FA5}">
                      <a16:colId xmlns:a16="http://schemas.microsoft.com/office/drawing/2014/main" val="20004"/>
                    </a:ext>
                  </a:extLst>
                </a:gridCol>
                <a:gridCol w="849157">
                  <a:extLst>
                    <a:ext uri="{9D8B030D-6E8A-4147-A177-3AD203B41FA5}">
                      <a16:colId xmlns:a16="http://schemas.microsoft.com/office/drawing/2014/main" val="20005"/>
                    </a:ext>
                  </a:extLst>
                </a:gridCol>
                <a:gridCol w="694765">
                  <a:extLst>
                    <a:ext uri="{9D8B030D-6E8A-4147-A177-3AD203B41FA5}">
                      <a16:colId xmlns:a16="http://schemas.microsoft.com/office/drawing/2014/main" val="20006"/>
                    </a:ext>
                  </a:extLst>
                </a:gridCol>
                <a:gridCol w="1003549">
                  <a:extLst>
                    <a:ext uri="{9D8B030D-6E8A-4147-A177-3AD203B41FA5}">
                      <a16:colId xmlns:a16="http://schemas.microsoft.com/office/drawing/2014/main" val="20008"/>
                    </a:ext>
                  </a:extLst>
                </a:gridCol>
                <a:gridCol w="771961">
                  <a:extLst>
                    <a:ext uri="{9D8B030D-6E8A-4147-A177-3AD203B41FA5}">
                      <a16:colId xmlns:a16="http://schemas.microsoft.com/office/drawing/2014/main" val="20009"/>
                    </a:ext>
                  </a:extLst>
                </a:gridCol>
                <a:gridCol w="926353">
                  <a:extLst>
                    <a:ext uri="{9D8B030D-6E8A-4147-A177-3AD203B41FA5}">
                      <a16:colId xmlns:a16="http://schemas.microsoft.com/office/drawing/2014/main" val="20010"/>
                    </a:ext>
                  </a:extLst>
                </a:gridCol>
                <a:gridCol w="771959">
                  <a:extLst>
                    <a:ext uri="{9D8B030D-6E8A-4147-A177-3AD203B41FA5}">
                      <a16:colId xmlns:a16="http://schemas.microsoft.com/office/drawing/2014/main" val="20011"/>
                    </a:ext>
                  </a:extLst>
                </a:gridCol>
              </a:tblGrid>
              <a:tr h="52579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dirty="0"/>
                        <a:t>Sr. No.</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dirty="0"/>
                        <a:t>Particulars</a:t>
                      </a:r>
                      <a:endParaRPr lang="en-IN" sz="1600" b="1" dirty="0"/>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UOM</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500" b="1" kern="1200" dirty="0">
                          <a:solidFill>
                            <a:schemeClr val="lt1"/>
                          </a:solidFill>
                          <a:latin typeface="+mn-lt"/>
                          <a:ea typeface="+mn-ea"/>
                          <a:cs typeface="+mn-cs"/>
                        </a:rPr>
                        <a:t>Target</a:t>
                      </a:r>
                    </a:p>
                  </a:txBody>
                  <a:tcPr marL="6350" marR="6350" marT="6350" marB="0" anchor="ct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Current</a:t>
                      </a:r>
                      <a:r>
                        <a:rPr lang="en-IN" sz="1600" b="1" kern="1200" baseline="0" dirty="0">
                          <a:solidFill>
                            <a:schemeClr val="lt1"/>
                          </a:solidFill>
                          <a:latin typeface="+mn-lt"/>
                          <a:ea typeface="+mn-ea"/>
                          <a:cs typeface="+mn-cs"/>
                        </a:rPr>
                        <a:t> Week</a:t>
                      </a:r>
                      <a:endParaRPr lang="en-IN" sz="1600" b="1" kern="1200" dirty="0">
                        <a:solidFill>
                          <a:schemeClr val="lt1"/>
                        </a:solidFill>
                        <a:latin typeface="+mn-lt"/>
                        <a:ea typeface="+mn-ea"/>
                        <a:cs typeface="+mn-cs"/>
                      </a:endParaRPr>
                    </a:p>
                  </a:txBody>
                  <a:tcPr marL="6350" marR="6350" marT="6350" marB="0" anchor="ct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100" b="1" kern="1200" dirty="0">
                        <a:solidFill>
                          <a:schemeClr val="lt1"/>
                        </a:solidFill>
                        <a:latin typeface="+mn-lt"/>
                        <a:ea typeface="+mn-ea"/>
                        <a:cs typeface="+mn-cs"/>
                      </a:endParaRPr>
                    </a:p>
                  </a:txBody>
                  <a:tcPr marL="6350" marR="6350" marT="6350" marB="0" anchor="ct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Last Week</a:t>
                      </a:r>
                    </a:p>
                  </a:txBody>
                  <a:tcPr marL="6350" marR="6350" marT="6350" marB="0" anchor="ct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100" b="1" kern="1200" dirty="0">
                        <a:solidFill>
                          <a:schemeClr val="lt1"/>
                        </a:solidFill>
                        <a:latin typeface="+mn-lt"/>
                        <a:ea typeface="+mn-ea"/>
                        <a:cs typeface="+mn-cs"/>
                      </a:endParaRPr>
                    </a:p>
                  </a:txBody>
                  <a:tcPr marL="6350" marR="6350" marT="6350" marB="0" anchor="ct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Till date</a:t>
                      </a:r>
                      <a:r>
                        <a:rPr lang="en-IN" sz="1600" b="1" kern="1200" baseline="0" dirty="0">
                          <a:solidFill>
                            <a:schemeClr val="lt1"/>
                          </a:solidFill>
                          <a:latin typeface="+mn-lt"/>
                          <a:ea typeface="+mn-ea"/>
                          <a:cs typeface="+mn-cs"/>
                        </a:rPr>
                        <a:t> </a:t>
                      </a:r>
                      <a:r>
                        <a:rPr lang="en-IN" sz="1600" b="1" kern="1200" dirty="0">
                          <a:solidFill>
                            <a:schemeClr val="lt1"/>
                          </a:solidFill>
                          <a:latin typeface="+mn-lt"/>
                          <a:ea typeface="+mn-ea"/>
                          <a:cs typeface="+mn-cs"/>
                        </a:rPr>
                        <a:t>SS 25-26</a:t>
                      </a:r>
                    </a:p>
                  </a:txBody>
                  <a:tcPr marL="6350" marR="6350" marT="6350" marB="0" anchor="ct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100" b="1" kern="1200" dirty="0">
                        <a:solidFill>
                          <a:schemeClr val="lt1"/>
                        </a:solidFill>
                        <a:latin typeface="+mn-lt"/>
                        <a:ea typeface="+mn-ea"/>
                        <a:cs typeface="+mn-cs"/>
                      </a:endParaRPr>
                    </a:p>
                  </a:txBody>
                  <a:tcPr marL="6350" marR="6350" marT="6350" marB="0" anchor="ct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Till date</a:t>
                      </a:r>
                      <a:r>
                        <a:rPr lang="en-IN" sz="1600" b="1" kern="1200" baseline="0" dirty="0">
                          <a:solidFill>
                            <a:schemeClr val="lt1"/>
                          </a:solidFill>
                          <a:latin typeface="+mn-lt"/>
                          <a:ea typeface="+mn-ea"/>
                          <a:cs typeface="+mn-cs"/>
                        </a:rPr>
                        <a:t> </a:t>
                      </a:r>
                      <a:r>
                        <a:rPr lang="en-IN" sz="1600" b="1" kern="1200" dirty="0">
                          <a:solidFill>
                            <a:schemeClr val="lt1"/>
                          </a:solidFill>
                          <a:latin typeface="+mn-lt"/>
                          <a:ea typeface="+mn-ea"/>
                          <a:cs typeface="+mn-cs"/>
                        </a:rPr>
                        <a:t> SS 24-25</a:t>
                      </a:r>
                    </a:p>
                  </a:txBody>
                  <a:tcPr marL="6350" marR="6350" marT="6350" marB="0" anchor="ct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100" b="1" kern="1200" dirty="0">
                        <a:solidFill>
                          <a:schemeClr val="lt1"/>
                        </a:solidFill>
                        <a:latin typeface="+mn-lt"/>
                        <a:ea typeface="+mn-ea"/>
                        <a:cs typeface="+mn-cs"/>
                      </a:endParaRPr>
                    </a:p>
                  </a:txBody>
                  <a:tcPr marL="6350" marR="6350" marT="6350" marB="0" anchor="ctr"/>
                </a:tc>
                <a:extLst>
                  <a:ext uri="{0D108BD9-81ED-4DB2-BD59-A6C34878D82A}">
                    <a16:rowId xmlns:a16="http://schemas.microsoft.com/office/drawing/2014/main" val="4128156950"/>
                  </a:ext>
                </a:extLst>
              </a:tr>
              <a:tr h="525799">
                <a:tc>
                  <a:txBody>
                    <a:bodyPr/>
                    <a:lstStyle/>
                    <a:p>
                      <a:pPr algn="l" rtl="0" fontAlgn="ctr"/>
                      <a:endParaRPr lang="en-IN" sz="11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tc>
                <a:tc>
                  <a:txBody>
                    <a:bodyPr/>
                    <a:lstStyle/>
                    <a:p>
                      <a:pPr algn="l"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Operation</a:t>
                      </a:r>
                      <a:r>
                        <a:rPr lang="en-IN" sz="1400" b="1" i="0" u="none" strike="noStrike" baseline="0" dirty="0">
                          <a:solidFill>
                            <a:srgbClr val="000000"/>
                          </a:solidFill>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Days</a:t>
                      </a:r>
                    </a:p>
                  </a:txBody>
                  <a:tcPr marL="6350" marR="6350" marT="6350" marB="0" anchor="ct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99FF99"/>
                    </a:solidFill>
                  </a:tcPr>
                </a:tc>
                <a:tc>
                  <a:txBody>
                    <a:bodyPr/>
                    <a:lstStyle/>
                    <a:p>
                      <a:pPr algn="ctr" rtl="0" fontAlgn="ctr"/>
                      <a:r>
                        <a:rPr lang="en-US" sz="1400" b="1" i="0" u="none" strike="noStrike" dirty="0">
                          <a:solidFill>
                            <a:srgbClr val="000000"/>
                          </a:solidFill>
                          <a:effectLst/>
                          <a:latin typeface="Segoe UI" panose="020B0502040204020203" pitchFamily="34" charset="0"/>
                          <a:cs typeface="Segoe UI" panose="020B0502040204020203" pitchFamily="34" charset="0"/>
                        </a:rPr>
                        <a:t>7</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FFCCFF"/>
                    </a:solidFill>
                  </a:tcPr>
                </a:tc>
                <a:tc>
                  <a:txBody>
                    <a:bodyPr/>
                    <a:lstStyle/>
                    <a:p>
                      <a:pPr algn="ctr" rtl="0" fontAlgn="ctr"/>
                      <a:r>
                        <a:rPr lang="en-US" sz="1400" b="1" i="0" u="none" strike="noStrike" dirty="0">
                          <a:solidFill>
                            <a:srgbClr val="000000"/>
                          </a:solidFill>
                          <a:effectLst/>
                          <a:latin typeface="Segoe UI" panose="020B0502040204020203" pitchFamily="34" charset="0"/>
                          <a:cs typeface="Segoe UI" panose="020B0502040204020203" pitchFamily="34" charset="0"/>
                        </a:rPr>
                        <a:t>7</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FFCCFF"/>
                    </a:solidFill>
                  </a:tcPr>
                </a:tc>
                <a:tc>
                  <a:txBody>
                    <a:bodyPr/>
                    <a:lstStyle/>
                    <a:p>
                      <a:pPr algn="ctr" rtl="0" fontAlgn="ctr"/>
                      <a:r>
                        <a:rPr lang="en-US" sz="1400" b="1" i="0" u="none" strike="noStrike" dirty="0">
                          <a:solidFill>
                            <a:srgbClr val="000000"/>
                          </a:solidFill>
                          <a:effectLst/>
                          <a:latin typeface="Segoe UI" panose="020B0502040204020203" pitchFamily="34" charset="0"/>
                          <a:cs typeface="Segoe UI" panose="020B0502040204020203" pitchFamily="34" charset="0"/>
                        </a:rPr>
                        <a:t>70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FFCCFF"/>
                    </a:solidFill>
                  </a:tcPr>
                </a:tc>
                <a:tc>
                  <a:txBody>
                    <a:bodyPr/>
                    <a:lstStyle/>
                    <a:p>
                      <a:pPr algn="ctr" rtl="0" fontAlgn="ctr"/>
                      <a:r>
                        <a:rPr lang="en-US" sz="1400" b="1" i="0" u="none" strike="noStrike" dirty="0">
                          <a:solidFill>
                            <a:srgbClr val="000000"/>
                          </a:solidFill>
                          <a:effectLst/>
                          <a:latin typeface="Segoe UI" panose="020B0502040204020203" pitchFamily="34" charset="0"/>
                          <a:cs typeface="Segoe UI" panose="020B0502040204020203" pitchFamily="34" charset="0"/>
                        </a:rPr>
                        <a:t>69</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FFCCFF"/>
                    </a:solidFill>
                  </a:tcPr>
                </a:tc>
                <a:extLst>
                  <a:ext uri="{0D108BD9-81ED-4DB2-BD59-A6C34878D82A}">
                    <a16:rowId xmlns:a16="http://schemas.microsoft.com/office/drawing/2014/main" val="4246864170"/>
                  </a:ext>
                </a:extLst>
              </a:tr>
              <a:tr h="525799">
                <a:tc>
                  <a:txBody>
                    <a:bodyPr/>
                    <a:lstStyle/>
                    <a:p>
                      <a:pPr algn="ctr" rtl="0" fontAlgn="ctr"/>
                      <a:r>
                        <a:rPr lang="en-US" sz="1800" b="0" i="0" u="none" strike="noStrike" dirty="0">
                          <a:solidFill>
                            <a:srgbClr val="000000"/>
                          </a:solidFill>
                          <a:latin typeface="Calibri"/>
                        </a:rPr>
                        <a:t>1.</a:t>
                      </a:r>
                    </a:p>
                  </a:txBody>
                  <a:tcPr marL="0" marR="0" marT="0" marB="0" anchor="ctr"/>
                </a:tc>
                <a:tc>
                  <a:txBody>
                    <a:bodyPr/>
                    <a:lstStyle/>
                    <a:p>
                      <a:pPr algn="l" rtl="0" fontAlgn="ctr"/>
                      <a:r>
                        <a:rPr lang="en-US" sz="1800" b="0" i="0" u="none" strike="noStrike" dirty="0">
                          <a:solidFill>
                            <a:srgbClr val="000000"/>
                          </a:solidFill>
                          <a:latin typeface="Calibri"/>
                        </a:rPr>
                        <a:t>  30.85 MW STG </a:t>
                      </a:r>
                    </a:p>
                  </a:txBody>
                  <a:tcPr marL="0" marR="0" marT="0" marB="0" anchor="ctr"/>
                </a:tc>
                <a:tc>
                  <a:txBody>
                    <a:bodyPr/>
                    <a:lstStyle/>
                    <a:p>
                      <a:pPr algn="ctr" rtl="0" fontAlgn="ctr"/>
                      <a:r>
                        <a:rPr lang="en-US" sz="1600" b="0" i="0" u="none" strike="noStrike" dirty="0">
                          <a:solidFill>
                            <a:srgbClr val="000000"/>
                          </a:solidFill>
                          <a:latin typeface="Calibri"/>
                        </a:rPr>
                        <a:t>MWH</a:t>
                      </a:r>
                    </a:p>
                  </a:txBody>
                  <a:tcPr marL="0" marR="0" marT="0" marB="0" anchor="ctr"/>
                </a:tc>
                <a:tc>
                  <a:txBody>
                    <a:bodyPr/>
                    <a:lstStyle/>
                    <a:p>
                      <a:pPr algn="ctr" rtl="0" fontAlgn="ctr"/>
                      <a:r>
                        <a:rPr lang="en-US" sz="1600" b="1" i="0" u="none" strike="noStrike" dirty="0">
                          <a:solidFill>
                            <a:srgbClr val="000000"/>
                          </a:solidFill>
                          <a:latin typeface="+mn-lt"/>
                        </a:rPr>
                        <a:t>28.50</a:t>
                      </a:r>
                    </a:p>
                  </a:txBody>
                  <a:tcPr marL="0" marR="0" marT="0" marB="0" anchor="ctr">
                    <a:solidFill>
                      <a:srgbClr val="99FF99"/>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4842.00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28.82</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4873.00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29.01</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48915.00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29.12</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45738.00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27.62</a:t>
                      </a:r>
                    </a:p>
                  </a:txBody>
                  <a:tcPr marL="9525" marR="9525" marT="9525" marB="0" anchor="ctr">
                    <a:solidFill>
                      <a:srgbClr val="FFCCFF"/>
                    </a:solidFill>
                  </a:tcPr>
                </a:tc>
                <a:extLst>
                  <a:ext uri="{0D108BD9-81ED-4DB2-BD59-A6C34878D82A}">
                    <a16:rowId xmlns:a16="http://schemas.microsoft.com/office/drawing/2014/main" val="10002"/>
                  </a:ext>
                </a:extLst>
              </a:tr>
              <a:tr h="525799">
                <a:tc>
                  <a:txBody>
                    <a:bodyPr/>
                    <a:lstStyle/>
                    <a:p>
                      <a:pPr algn="ctr" rtl="0" fontAlgn="ctr"/>
                      <a:r>
                        <a:rPr lang="en-US" sz="1800" b="0" i="0" u="none" strike="noStrike" dirty="0">
                          <a:solidFill>
                            <a:srgbClr val="000000"/>
                          </a:solidFill>
                          <a:latin typeface="Calibri"/>
                        </a:rPr>
                        <a:t>2.</a:t>
                      </a:r>
                    </a:p>
                  </a:txBody>
                  <a:tcPr marL="0" marR="0" marT="0" marB="0" anchor="ctr"/>
                </a:tc>
                <a:tc>
                  <a:txBody>
                    <a:bodyPr/>
                    <a:lstStyle/>
                    <a:p>
                      <a:pPr algn="l" rtl="0" fontAlgn="ctr"/>
                      <a:r>
                        <a:rPr lang="en-US" sz="1800" b="0" i="0" u="none" strike="noStrike" dirty="0">
                          <a:solidFill>
                            <a:srgbClr val="000000"/>
                          </a:solidFill>
                          <a:latin typeface="Calibri"/>
                        </a:rPr>
                        <a:t>  3</a:t>
                      </a:r>
                      <a:r>
                        <a:rPr lang="en-US" sz="1800" b="0" i="0" u="none" strike="noStrike" baseline="0" dirty="0">
                          <a:solidFill>
                            <a:srgbClr val="000000"/>
                          </a:solidFill>
                          <a:latin typeface="Calibri"/>
                        </a:rPr>
                        <a:t> </a:t>
                      </a:r>
                      <a:r>
                        <a:rPr lang="en-US" sz="1800" b="0" i="0" u="none" strike="noStrike" dirty="0">
                          <a:solidFill>
                            <a:srgbClr val="000000"/>
                          </a:solidFill>
                          <a:latin typeface="Calibri"/>
                        </a:rPr>
                        <a:t>MW _Old STG</a:t>
                      </a:r>
                      <a:r>
                        <a:rPr lang="en-US" sz="1800" b="0" i="0" u="none" strike="noStrike" baseline="0" dirty="0">
                          <a:solidFill>
                            <a:srgbClr val="000000"/>
                          </a:solidFill>
                          <a:latin typeface="Calibri"/>
                        </a:rPr>
                        <a:t> </a:t>
                      </a:r>
                      <a:endParaRPr lang="en-US" sz="1800" b="0" i="0" u="none" strike="noStrike" dirty="0">
                        <a:solidFill>
                          <a:srgbClr val="000000"/>
                        </a:solidFill>
                        <a:latin typeface="Calibri"/>
                      </a:endParaRPr>
                    </a:p>
                  </a:txBody>
                  <a:tcPr marL="0" marR="0" marT="0" marB="0" anchor="ctr"/>
                </a:tc>
                <a:tc>
                  <a:txBody>
                    <a:bodyPr/>
                    <a:lstStyle/>
                    <a:p>
                      <a:pPr algn="ctr" rtl="0" fontAlgn="ctr"/>
                      <a:r>
                        <a:rPr lang="en-US" sz="1600" b="0" i="0" u="none" strike="noStrike" dirty="0">
                          <a:solidFill>
                            <a:srgbClr val="000000"/>
                          </a:solidFill>
                          <a:latin typeface="Calibri"/>
                        </a:rPr>
                        <a:t>MWH</a:t>
                      </a:r>
                    </a:p>
                  </a:txBody>
                  <a:tcPr marL="0" marR="0" marT="0" marB="0" anchor="ctr"/>
                </a:tc>
                <a:tc>
                  <a:txBody>
                    <a:bodyPr/>
                    <a:lstStyle/>
                    <a:p>
                      <a:pPr algn="ctr" rtl="0" fontAlgn="ctr"/>
                      <a:r>
                        <a:rPr lang="en-US" sz="1600" b="1" i="0" u="none" strike="noStrike" dirty="0">
                          <a:solidFill>
                            <a:srgbClr val="000000"/>
                          </a:solidFill>
                          <a:latin typeface="+mn-lt"/>
                        </a:rPr>
                        <a:t>2.70</a:t>
                      </a:r>
                    </a:p>
                  </a:txBody>
                  <a:tcPr marL="0" marR="0" marT="0" marB="0" anchor="ctr">
                    <a:solidFill>
                      <a:srgbClr val="99FF99"/>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454.10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2.70</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476.77</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2.84</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4517.55</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2.81</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4560.93</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2.75</a:t>
                      </a:r>
                    </a:p>
                  </a:txBody>
                  <a:tcPr marL="9525" marR="9525" marT="9525" marB="0" anchor="ctr">
                    <a:solidFill>
                      <a:srgbClr val="FFCCFF"/>
                    </a:solidFill>
                  </a:tcPr>
                </a:tc>
                <a:extLst>
                  <a:ext uri="{0D108BD9-81ED-4DB2-BD59-A6C34878D82A}">
                    <a16:rowId xmlns:a16="http://schemas.microsoft.com/office/drawing/2014/main" val="10003"/>
                  </a:ext>
                </a:extLst>
              </a:tr>
              <a:tr h="525799">
                <a:tc>
                  <a:txBody>
                    <a:bodyPr/>
                    <a:lstStyle/>
                    <a:p>
                      <a:pPr algn="ctr" rtl="0" fontAlgn="ctr"/>
                      <a:r>
                        <a:rPr lang="en-US" sz="1800" b="0" i="0" u="none" strike="noStrike" dirty="0">
                          <a:solidFill>
                            <a:srgbClr val="000000"/>
                          </a:solidFill>
                          <a:latin typeface="Calibri"/>
                        </a:rPr>
                        <a:t>3.</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mn-lt"/>
                        </a:rPr>
                        <a:t>  3 MW _ New STG</a:t>
                      </a:r>
                      <a:endParaRPr lang="en-US" sz="1800" b="0" i="0" u="none" strike="noStrike" dirty="0">
                        <a:solidFill>
                          <a:srgbClr val="000000"/>
                        </a:solidFill>
                        <a:latin typeface="+mn-lt"/>
                      </a:endParaRPr>
                    </a:p>
                  </a:txBody>
                  <a:tcPr marL="0" marR="0" marT="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latin typeface="+mn-lt"/>
                        </a:rPr>
                        <a:t>MWH</a:t>
                      </a:r>
                    </a:p>
                  </a:txBody>
                  <a:tcPr marL="0" marR="0" marT="0" marB="0" anchor="ctr"/>
                </a:tc>
                <a:tc>
                  <a:txBody>
                    <a:bodyPr/>
                    <a:lstStyle/>
                    <a:p>
                      <a:pPr algn="ctr" rtl="0" fontAlgn="ctr"/>
                      <a:r>
                        <a:rPr lang="en-US" sz="1600" b="1" i="0" u="none" strike="noStrike" dirty="0">
                          <a:solidFill>
                            <a:srgbClr val="000000"/>
                          </a:solidFill>
                          <a:latin typeface="+mn-lt"/>
                        </a:rPr>
                        <a:t>2.25</a:t>
                      </a:r>
                    </a:p>
                  </a:txBody>
                  <a:tcPr marL="0" marR="0" marT="0" marB="0" anchor="ctr">
                    <a:solidFill>
                      <a:srgbClr val="99FF99"/>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431.08</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2.57</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455.29</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2.71</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4106.41</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2.59</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3781.77</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2.28</a:t>
                      </a:r>
                    </a:p>
                  </a:txBody>
                  <a:tcPr marL="9525" marR="9525" marT="9525" marB="0" anchor="ctr">
                    <a:solidFill>
                      <a:srgbClr val="FFCCFF"/>
                    </a:solidFill>
                  </a:tcPr>
                </a:tc>
                <a:extLst>
                  <a:ext uri="{0D108BD9-81ED-4DB2-BD59-A6C34878D82A}">
                    <a16:rowId xmlns:a16="http://schemas.microsoft.com/office/drawing/2014/main" val="10005"/>
                  </a:ext>
                </a:extLst>
              </a:tr>
              <a:tr h="525799">
                <a:tc>
                  <a:txBody>
                    <a:bodyPr/>
                    <a:lstStyle/>
                    <a:p>
                      <a:pPr algn="ctr" rtl="0" fontAlgn="ctr"/>
                      <a:r>
                        <a:rPr lang="en-US" sz="1800" b="0" i="0" u="none" strike="noStrike" dirty="0">
                          <a:solidFill>
                            <a:srgbClr val="000000"/>
                          </a:solidFill>
                          <a:latin typeface="Calibri"/>
                        </a:rPr>
                        <a:t>4.</a:t>
                      </a:r>
                    </a:p>
                  </a:txBody>
                  <a:tcPr marL="0" marR="0" marT="0" marB="0" anchor="ctr"/>
                </a:tc>
                <a:tc>
                  <a:txBody>
                    <a:bodyPr/>
                    <a:lstStyle/>
                    <a:p>
                      <a:pPr algn="l" rtl="0" fontAlgn="ctr"/>
                      <a:r>
                        <a:rPr lang="en-US" sz="1800" b="0" i="0" u="none" strike="noStrike" dirty="0">
                          <a:solidFill>
                            <a:srgbClr val="000000"/>
                          </a:solidFill>
                          <a:latin typeface="Calibri"/>
                        </a:rPr>
                        <a:t>  4.0 MW STG </a:t>
                      </a:r>
                    </a:p>
                  </a:txBody>
                  <a:tcPr marL="0" marR="0" marT="0" marB="0" anchor="ctr"/>
                </a:tc>
                <a:tc>
                  <a:txBody>
                    <a:bodyPr/>
                    <a:lstStyle/>
                    <a:p>
                      <a:pPr algn="ctr" rtl="0" fontAlgn="ctr"/>
                      <a:r>
                        <a:rPr lang="en-US" sz="1600" b="0" i="0" u="none" strike="noStrike" dirty="0">
                          <a:solidFill>
                            <a:srgbClr val="000000"/>
                          </a:solidFill>
                          <a:latin typeface="Calibri"/>
                        </a:rPr>
                        <a:t>MWH</a:t>
                      </a:r>
                    </a:p>
                  </a:txBody>
                  <a:tcPr marL="0" marR="0" marT="0" marB="0" anchor="ctr"/>
                </a:tc>
                <a:tc>
                  <a:txBody>
                    <a:bodyPr/>
                    <a:lstStyle/>
                    <a:p>
                      <a:pPr algn="ctr" rtl="0" fontAlgn="ctr"/>
                      <a:r>
                        <a:rPr lang="en-US" sz="1600" b="1" i="0" u="none" strike="noStrike" dirty="0">
                          <a:solidFill>
                            <a:srgbClr val="000000"/>
                          </a:solidFill>
                          <a:latin typeface="+mn-lt"/>
                        </a:rPr>
                        <a:t>3.60</a:t>
                      </a:r>
                    </a:p>
                  </a:txBody>
                  <a:tcPr marL="0" marR="0" marT="0" marB="0" anchor="ctr">
                    <a:solidFill>
                      <a:srgbClr val="99FF99"/>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638.80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3.80</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666.20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3.97</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5590.80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3.83</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6072.80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3.67</a:t>
                      </a:r>
                    </a:p>
                  </a:txBody>
                  <a:tcPr marL="9525" marR="9525" marT="9525" marB="0" anchor="ctr">
                    <a:solidFill>
                      <a:srgbClr val="FFCCFF"/>
                    </a:solidFill>
                  </a:tcPr>
                </a:tc>
                <a:extLst>
                  <a:ext uri="{0D108BD9-81ED-4DB2-BD59-A6C34878D82A}">
                    <a16:rowId xmlns:a16="http://schemas.microsoft.com/office/drawing/2014/main" val="10004"/>
                  </a:ext>
                </a:extLst>
              </a:tr>
              <a:tr h="525799">
                <a:tc>
                  <a:txBody>
                    <a:bodyPr/>
                    <a:lstStyle/>
                    <a:p>
                      <a:pPr algn="ctr" rtl="0" fontAlgn="ctr"/>
                      <a:r>
                        <a:rPr lang="en-US" sz="1800" b="0" i="0" u="none" strike="noStrike" dirty="0">
                          <a:solidFill>
                            <a:srgbClr val="000000"/>
                          </a:solidFill>
                          <a:latin typeface="Calibri"/>
                        </a:rPr>
                        <a:t>5.</a:t>
                      </a:r>
                    </a:p>
                  </a:txBody>
                  <a:tcPr marL="0" marR="0" marT="0" marB="0" anchor="ctr"/>
                </a:tc>
                <a:tc>
                  <a:txBody>
                    <a:bodyPr/>
                    <a:lstStyle/>
                    <a:p>
                      <a:pPr algn="l" rtl="0" fontAlgn="ctr"/>
                      <a:r>
                        <a:rPr lang="en-US" sz="1800" b="0" i="0" u="none" strike="noStrike" dirty="0">
                          <a:solidFill>
                            <a:srgbClr val="000000"/>
                          </a:solidFill>
                          <a:latin typeface="Calibri"/>
                        </a:rPr>
                        <a:t>  Power Exported</a:t>
                      </a:r>
                    </a:p>
                  </a:txBody>
                  <a:tcPr marL="0" marR="0" marT="0" marB="0" anchor="ctr"/>
                </a:tc>
                <a:tc>
                  <a:txBody>
                    <a:bodyPr/>
                    <a:lstStyle/>
                    <a:p>
                      <a:pPr algn="ctr" rtl="0" fontAlgn="ctr"/>
                      <a:r>
                        <a:rPr lang="en-US" sz="1800" b="0" i="0" u="none" strike="noStrike" dirty="0">
                          <a:solidFill>
                            <a:srgbClr val="000000"/>
                          </a:solidFill>
                          <a:latin typeface="Calibri"/>
                        </a:rPr>
                        <a:t>MWH</a:t>
                      </a:r>
                    </a:p>
                  </a:txBody>
                  <a:tcPr marL="0" marR="0" marT="0" marB="0" anchor="ctr"/>
                </a:tc>
                <a:tc>
                  <a:txBody>
                    <a:bodyPr/>
                    <a:lstStyle/>
                    <a:p>
                      <a:pPr algn="ctr" rtl="0" fontAlgn="ctr"/>
                      <a:r>
                        <a:rPr lang="en-US" sz="1600" b="1" i="0" u="none" strike="noStrike" dirty="0">
                          <a:solidFill>
                            <a:srgbClr val="000000"/>
                          </a:solidFill>
                          <a:latin typeface="+mn-lt"/>
                        </a:rPr>
                        <a:t>22.00</a:t>
                      </a:r>
                    </a:p>
                  </a:txBody>
                  <a:tcPr marL="0" marR="0" marT="0" marB="0" anchor="ctr">
                    <a:solidFill>
                      <a:srgbClr val="99FF99"/>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3680.00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21.90</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3692.00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21.98</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37573.00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22.36</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35453.00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21.41</a:t>
                      </a:r>
                    </a:p>
                  </a:txBody>
                  <a:tcPr marL="9525" marR="9525" marT="9525" marB="0" anchor="ctr">
                    <a:solidFill>
                      <a:srgbClr val="FFCCFF"/>
                    </a:solidFill>
                  </a:tcPr>
                </a:tc>
                <a:extLst>
                  <a:ext uri="{0D108BD9-81ED-4DB2-BD59-A6C34878D82A}">
                    <a16:rowId xmlns:a16="http://schemas.microsoft.com/office/drawing/2014/main" val="10006"/>
                  </a:ext>
                </a:extLst>
              </a:tr>
              <a:tr h="533206">
                <a:tc>
                  <a:txBody>
                    <a:bodyPr/>
                    <a:lstStyle/>
                    <a:p>
                      <a:pPr algn="ctr" rtl="0" fontAlgn="ctr"/>
                      <a:r>
                        <a:rPr lang="en-US" sz="1800" b="0" i="0" u="none" strike="noStrike" dirty="0">
                          <a:solidFill>
                            <a:srgbClr val="000000"/>
                          </a:solidFill>
                          <a:latin typeface="Calibri"/>
                        </a:rPr>
                        <a:t>6.</a:t>
                      </a:r>
                    </a:p>
                  </a:txBody>
                  <a:tcPr marL="0" marR="0" marT="0" marB="0" anchor="ctr"/>
                </a:tc>
                <a:tc>
                  <a:txBody>
                    <a:bodyPr/>
                    <a:lstStyle/>
                    <a:p>
                      <a:pPr algn="l" rtl="0" fontAlgn="ctr"/>
                      <a:r>
                        <a:rPr lang="en-US" sz="1800" b="0" i="0" u="none" strike="noStrike" dirty="0">
                          <a:solidFill>
                            <a:srgbClr val="000000"/>
                          </a:solidFill>
                          <a:latin typeface="Calibri"/>
                        </a:rPr>
                        <a:t>  Sugar Plant Consumption</a:t>
                      </a:r>
                    </a:p>
                  </a:txBody>
                  <a:tcPr marL="0" marR="0" marT="0" marB="0" anchor="ctr"/>
                </a:tc>
                <a:tc>
                  <a:txBody>
                    <a:bodyPr/>
                    <a:lstStyle/>
                    <a:p>
                      <a:pPr algn="ctr" rtl="0" fontAlgn="ctr"/>
                      <a:r>
                        <a:rPr lang="en-US" sz="1800" b="0" i="0" u="none" strike="noStrike" dirty="0">
                          <a:solidFill>
                            <a:srgbClr val="000000"/>
                          </a:solidFill>
                          <a:latin typeface="Calibri"/>
                        </a:rPr>
                        <a:t>MWH</a:t>
                      </a:r>
                    </a:p>
                  </a:txBody>
                  <a:tcPr marL="0" marR="0" marT="0" marB="0" anchor="ctr"/>
                </a:tc>
                <a:tc>
                  <a:txBody>
                    <a:bodyPr/>
                    <a:lstStyle/>
                    <a:p>
                      <a:pPr algn="ctr" rtl="0" fontAlgn="ctr"/>
                      <a:r>
                        <a:rPr lang="en-US" sz="1600" b="1" i="0" u="none" strike="noStrike" dirty="0">
                          <a:solidFill>
                            <a:srgbClr val="000000"/>
                          </a:solidFill>
                          <a:latin typeface="+mn-lt"/>
                        </a:rPr>
                        <a:t>10.44</a:t>
                      </a:r>
                    </a:p>
                  </a:txBody>
                  <a:tcPr marL="0" marR="0" marT="0" marB="0" anchor="ctr">
                    <a:solidFill>
                      <a:srgbClr val="99FF99"/>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1910.18</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11.37</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1996.06</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11.88</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18473.69</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11.00</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16674.70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10.07</a:t>
                      </a:r>
                    </a:p>
                  </a:txBody>
                  <a:tcPr marL="9525" marR="9525" marT="9525" marB="0" anchor="ctr">
                    <a:solidFill>
                      <a:srgbClr val="FFCCFF"/>
                    </a:solidFill>
                  </a:tcPr>
                </a:tc>
                <a:extLst>
                  <a:ext uri="{0D108BD9-81ED-4DB2-BD59-A6C34878D82A}">
                    <a16:rowId xmlns:a16="http://schemas.microsoft.com/office/drawing/2014/main" val="10007"/>
                  </a:ext>
                </a:extLst>
              </a:tr>
              <a:tr h="525799">
                <a:tc>
                  <a:txBody>
                    <a:bodyPr/>
                    <a:lstStyle/>
                    <a:p>
                      <a:pPr algn="ctr" rtl="0" fontAlgn="ctr"/>
                      <a:r>
                        <a:rPr lang="en-US" sz="1800" b="0" i="0" u="none" strike="noStrike" dirty="0">
                          <a:solidFill>
                            <a:srgbClr val="000000"/>
                          </a:solidFill>
                          <a:latin typeface="Calibri"/>
                        </a:rPr>
                        <a:t>7.</a:t>
                      </a:r>
                    </a:p>
                  </a:txBody>
                  <a:tcPr marL="0" marR="0" marT="0" marB="0" anchor="ctr"/>
                </a:tc>
                <a:tc>
                  <a:txBody>
                    <a:bodyPr/>
                    <a:lstStyle/>
                    <a:p>
                      <a:pPr algn="l" rtl="0" fontAlgn="ctr"/>
                      <a:r>
                        <a:rPr lang="fr-FR" sz="1800" b="0" i="0" u="none" strike="noStrike" dirty="0">
                          <a:solidFill>
                            <a:srgbClr val="000000"/>
                          </a:solidFill>
                          <a:latin typeface="Calibri"/>
                        </a:rPr>
                        <a:t> Distillery </a:t>
                      </a:r>
                      <a:r>
                        <a:rPr lang="fr-FR" sz="1800" b="0" i="0" u="none" strike="noStrike" dirty="0">
                          <a:solidFill>
                            <a:srgbClr val="000000"/>
                          </a:solidFill>
                          <a:latin typeface="+mn-lt"/>
                        </a:rPr>
                        <a:t>Plant Consumation</a:t>
                      </a:r>
                    </a:p>
                  </a:txBody>
                  <a:tcPr marL="0" marR="0" marT="0" marB="0" anchor="ctr"/>
                </a:tc>
                <a:tc>
                  <a:txBody>
                    <a:bodyPr/>
                    <a:lstStyle/>
                    <a:p>
                      <a:pPr algn="ctr" rtl="0" fontAlgn="ctr"/>
                      <a:r>
                        <a:rPr lang="en-US" sz="1800" b="0" i="0" u="none" strike="noStrike" dirty="0">
                          <a:solidFill>
                            <a:srgbClr val="000000"/>
                          </a:solidFill>
                          <a:latin typeface="Calibri"/>
                        </a:rPr>
                        <a:t>MWH</a:t>
                      </a:r>
                    </a:p>
                  </a:txBody>
                  <a:tcPr marL="0" marR="0" marT="0" marB="0" anchor="ctr"/>
                </a:tc>
                <a:tc>
                  <a:txBody>
                    <a:bodyPr/>
                    <a:lstStyle/>
                    <a:p>
                      <a:pPr marL="0" algn="ctr" defTabSz="914400" rtl="0" eaLnBrk="1" fontAlgn="ctr" latinLnBrk="0" hangingPunct="1"/>
                      <a:r>
                        <a:rPr lang="en-US" sz="1600" b="1" i="0" u="none" strike="noStrike" kern="1200" dirty="0">
                          <a:solidFill>
                            <a:srgbClr val="000000"/>
                          </a:solidFill>
                          <a:latin typeface="+mn-lt"/>
                          <a:ea typeface="+mn-ea"/>
                          <a:cs typeface="+mn-cs"/>
                        </a:rPr>
                        <a:t>1.60</a:t>
                      </a:r>
                    </a:p>
                  </a:txBody>
                  <a:tcPr marL="0" marR="0" marT="0" marB="0" anchor="ctr">
                    <a:solidFill>
                      <a:srgbClr val="99FF99"/>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257.52</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1.53</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261.64</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1.56</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2510.25</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1.58</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2486.77</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1.57</a:t>
                      </a:r>
                    </a:p>
                  </a:txBody>
                  <a:tcPr marL="9525" marR="9525" marT="9525" marB="0" anchor="ctr">
                    <a:solidFill>
                      <a:srgbClr val="FFCCFF"/>
                    </a:solidFill>
                  </a:tcPr>
                </a:tc>
                <a:extLst>
                  <a:ext uri="{0D108BD9-81ED-4DB2-BD59-A6C34878D82A}">
                    <a16:rowId xmlns:a16="http://schemas.microsoft.com/office/drawing/2014/main" val="10008"/>
                  </a:ext>
                </a:extLst>
              </a:tr>
              <a:tr h="525799">
                <a:tc>
                  <a:txBody>
                    <a:bodyPr/>
                    <a:lstStyle/>
                    <a:p>
                      <a:pPr algn="ctr" rtl="0" fontAlgn="ctr"/>
                      <a:r>
                        <a:rPr lang="en-US" sz="1600" b="0" i="0" u="none" strike="noStrike" dirty="0">
                          <a:solidFill>
                            <a:srgbClr val="000000"/>
                          </a:solidFill>
                          <a:latin typeface="Calibri"/>
                        </a:rPr>
                        <a:t>8.</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dirty="0">
                          <a:solidFill>
                            <a:srgbClr val="000000"/>
                          </a:solidFill>
                          <a:latin typeface="Calibri"/>
                        </a:rPr>
                        <a:t> 30 MW Cogen  Aux. </a:t>
                      </a:r>
                      <a:r>
                        <a:rPr lang="fr-FR" sz="1800" b="0" i="0" u="none" strike="noStrike" dirty="0">
                          <a:solidFill>
                            <a:srgbClr val="000000"/>
                          </a:solidFill>
                          <a:latin typeface="+mn-lt"/>
                        </a:rPr>
                        <a:t>Cons.</a:t>
                      </a:r>
                    </a:p>
                  </a:txBody>
                  <a:tcPr marL="0" marR="0" marT="0" marB="0" anchor="ctr"/>
                </a:tc>
                <a:tc>
                  <a:txBody>
                    <a:bodyPr/>
                    <a:lstStyle/>
                    <a:p>
                      <a:pPr algn="ctr" rtl="0" fontAlgn="ctr"/>
                      <a:r>
                        <a:rPr lang="en-US" sz="1800" b="0" i="0" u="none" strike="noStrike" dirty="0">
                          <a:solidFill>
                            <a:srgbClr val="000000"/>
                          </a:solidFill>
                          <a:latin typeface="Calibri"/>
                        </a:rPr>
                        <a:t>MWH</a:t>
                      </a:r>
                    </a:p>
                  </a:txBody>
                  <a:tcPr marL="0" marR="0" marT="0" marB="0" anchor="ctr"/>
                </a:tc>
                <a:tc>
                  <a:txBody>
                    <a:bodyPr/>
                    <a:lstStyle/>
                    <a:p>
                      <a:pPr marL="0" algn="ctr" defTabSz="914400" rtl="0" eaLnBrk="1" fontAlgn="ctr" latinLnBrk="0" hangingPunct="1"/>
                      <a:r>
                        <a:rPr lang="en-US" sz="1600" b="1" i="0" u="none" strike="noStrike" kern="1200" dirty="0">
                          <a:solidFill>
                            <a:srgbClr val="000000"/>
                          </a:solidFill>
                          <a:latin typeface="+mn-lt"/>
                          <a:ea typeface="+mn-ea"/>
                          <a:cs typeface="+mn-cs"/>
                        </a:rPr>
                        <a:t>2.70</a:t>
                      </a:r>
                    </a:p>
                  </a:txBody>
                  <a:tcPr marL="0" marR="0" marT="0" marB="0" anchor="ctr">
                    <a:solidFill>
                      <a:srgbClr val="99FF99"/>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401.80</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2.39</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404.17</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2.41</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4077.47</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2.43</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4079.79</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2.46</a:t>
                      </a:r>
                    </a:p>
                  </a:txBody>
                  <a:tcPr marL="9525" marR="9525" marT="9525" marB="0" anchor="ctr">
                    <a:solidFill>
                      <a:srgbClr val="FFCCFF"/>
                    </a:solidFill>
                  </a:tcPr>
                </a:tc>
                <a:extLst>
                  <a:ext uri="{0D108BD9-81ED-4DB2-BD59-A6C34878D82A}">
                    <a16:rowId xmlns:a16="http://schemas.microsoft.com/office/drawing/2014/main" val="10009"/>
                  </a:ext>
                </a:extLst>
              </a:tr>
              <a:tr h="525799">
                <a:tc>
                  <a:txBody>
                    <a:bodyPr/>
                    <a:lstStyle/>
                    <a:p>
                      <a:pPr algn="ctr" rtl="0" fontAlgn="ctr"/>
                      <a:r>
                        <a:rPr lang="en-US" sz="1600" b="0" i="0" u="none" strike="noStrike" dirty="0">
                          <a:solidFill>
                            <a:srgbClr val="000000"/>
                          </a:solidFill>
                          <a:latin typeface="Calibri"/>
                        </a:rPr>
                        <a:t>9.</a:t>
                      </a:r>
                    </a:p>
                  </a:txBody>
                  <a:tcPr marL="0" marR="0" marT="0" marB="0" anchor="ctr"/>
                </a:tc>
                <a:tc>
                  <a:txBody>
                    <a:bodyPr/>
                    <a:lstStyle/>
                    <a:p>
                      <a:pPr algn="l" rtl="0" fontAlgn="ctr"/>
                      <a:r>
                        <a:rPr lang="fr-FR" sz="1800" b="0" i="0" u="none" strike="noStrike" dirty="0">
                          <a:solidFill>
                            <a:srgbClr val="000000"/>
                          </a:solidFill>
                          <a:latin typeface="Calibri"/>
                        </a:rPr>
                        <a:t> 4.0 MW Cogen  Aux. Cons.</a:t>
                      </a:r>
                    </a:p>
                  </a:txBody>
                  <a:tcPr marL="0" marR="0" marT="0" marB="0" anchor="ctr"/>
                </a:tc>
                <a:tc>
                  <a:txBody>
                    <a:bodyPr/>
                    <a:lstStyle/>
                    <a:p>
                      <a:pPr algn="ctr" rtl="0" fontAlgn="ctr"/>
                      <a:r>
                        <a:rPr lang="en-US" sz="1800" b="0" i="0" u="none" strike="noStrike" dirty="0">
                          <a:solidFill>
                            <a:srgbClr val="000000"/>
                          </a:solidFill>
                          <a:latin typeface="Calibri"/>
                        </a:rPr>
                        <a:t>MWH</a:t>
                      </a:r>
                    </a:p>
                  </a:txBody>
                  <a:tcPr marL="0" marR="0" marT="0" marB="0" anchor="ctr"/>
                </a:tc>
                <a:tc>
                  <a:txBody>
                    <a:bodyPr/>
                    <a:lstStyle/>
                    <a:p>
                      <a:pPr marL="0" algn="ctr" defTabSz="914400" rtl="0" eaLnBrk="1" fontAlgn="ctr" latinLnBrk="0" hangingPunct="1"/>
                      <a:r>
                        <a:rPr lang="en-US" sz="1600" b="1" i="0" u="none" strike="noStrike" kern="1200" dirty="0">
                          <a:solidFill>
                            <a:srgbClr val="000000"/>
                          </a:solidFill>
                          <a:latin typeface="+mn-lt"/>
                          <a:ea typeface="+mn-ea"/>
                          <a:cs typeface="+mn-cs"/>
                        </a:rPr>
                        <a:t>0.80</a:t>
                      </a:r>
                    </a:p>
                  </a:txBody>
                  <a:tcPr marL="0" marR="0" marT="0" marB="0" anchor="ctr">
                    <a:solidFill>
                      <a:srgbClr val="99FF99"/>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99.08</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0.59</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99.76</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0.59</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dirty="0">
                          <a:solidFill>
                            <a:schemeClr val="tx1"/>
                          </a:solidFill>
                          <a:effectLst/>
                          <a:latin typeface="Calibri" panose="020F0502020204030204" pitchFamily="34" charset="0"/>
                          <a:ea typeface="+mn-ea"/>
                          <a:cs typeface="+mn-cs"/>
                        </a:rPr>
                        <a:t>957.75</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0.60</a:t>
                      </a:r>
                    </a:p>
                  </a:txBody>
                  <a:tcPr marL="9525" marR="9525" marT="9525" marB="0" anchor="ctr">
                    <a:solidFill>
                      <a:srgbClr val="FFCCFF"/>
                    </a:solidFill>
                  </a:tcPr>
                </a:tc>
                <a:tc>
                  <a:txBody>
                    <a:bodyPr/>
                    <a:lstStyle/>
                    <a:p>
                      <a:pPr marL="0" algn="ctr" defTabSz="914400" rtl="0" eaLnBrk="1" fontAlgn="b" latinLnBrk="0" hangingPunct="1">
                        <a:buNone/>
                      </a:pPr>
                      <a:r>
                        <a:rPr lang="en-IN" sz="1600" b="0" i="0" u="none" strike="noStrike" kern="1200">
                          <a:solidFill>
                            <a:schemeClr val="tx1"/>
                          </a:solidFill>
                          <a:effectLst/>
                          <a:latin typeface="Calibri" panose="020F0502020204030204" pitchFamily="34" charset="0"/>
                          <a:ea typeface="+mn-ea"/>
                          <a:cs typeface="+mn-cs"/>
                        </a:rPr>
                        <a:t>954.03</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chemeClr val="tx1"/>
                          </a:solidFill>
                          <a:effectLst/>
                          <a:latin typeface="Calibri" panose="020F0502020204030204" pitchFamily="34" charset="0"/>
                          <a:ea typeface="+mn-ea"/>
                          <a:cs typeface="+mn-cs"/>
                        </a:rPr>
                        <a:t>0.60</a:t>
                      </a:r>
                    </a:p>
                  </a:txBody>
                  <a:tcPr marL="9525" marR="9525" marT="9525" marB="0" anchor="ctr">
                    <a:solidFill>
                      <a:srgbClr val="FFCC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1942315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553423" y="6492875"/>
            <a:ext cx="609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extBox 4"/>
          <p:cNvSpPr txBox="1">
            <a:spLocks noChangeArrowheads="1"/>
          </p:cNvSpPr>
          <p:nvPr/>
        </p:nvSpPr>
        <p:spPr bwMode="auto">
          <a:xfrm>
            <a:off x="3162300" y="43934"/>
            <a:ext cx="6819900" cy="718066"/>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Key Operational Parameters: Overall Power Generation , Export and Consumption of SPE Division</a:t>
            </a:r>
            <a:endParaRPr kumimoji="0" lang="en-IN" sz="2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8" name="Table 7">
            <a:extLst>
              <a:ext uri="{FF2B5EF4-FFF2-40B4-BE49-F238E27FC236}">
                <a16:creationId xmlns:a16="http://schemas.microsoft.com/office/drawing/2014/main" id="{402CB930-221C-AB58-62ED-FB85A1805743}"/>
              </a:ext>
            </a:extLst>
          </p:cNvPr>
          <p:cNvGraphicFramePr>
            <a:graphicFrameLocks noGrp="1"/>
          </p:cNvGraphicFramePr>
          <p:nvPr/>
        </p:nvGraphicFramePr>
        <p:xfrm>
          <a:off x="152400" y="914397"/>
          <a:ext cx="11734800" cy="5578479"/>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4343400">
                  <a:extLst>
                    <a:ext uri="{9D8B030D-6E8A-4147-A177-3AD203B41FA5}">
                      <a16:colId xmlns:a16="http://schemas.microsoft.com/office/drawing/2014/main" val="7984858"/>
                    </a:ext>
                  </a:extLst>
                </a:gridCol>
                <a:gridCol w="990600">
                  <a:extLst>
                    <a:ext uri="{9D8B030D-6E8A-4147-A177-3AD203B41FA5}">
                      <a16:colId xmlns:a16="http://schemas.microsoft.com/office/drawing/2014/main" val="920034336"/>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5"/>
                    </a:ext>
                  </a:extLst>
                </a:gridCol>
                <a:gridCol w="1295400">
                  <a:extLst>
                    <a:ext uri="{9D8B030D-6E8A-4147-A177-3AD203B41FA5}">
                      <a16:colId xmlns:a16="http://schemas.microsoft.com/office/drawing/2014/main" val="20008"/>
                    </a:ext>
                  </a:extLst>
                </a:gridCol>
                <a:gridCol w="1066800">
                  <a:extLst>
                    <a:ext uri="{9D8B030D-6E8A-4147-A177-3AD203B41FA5}">
                      <a16:colId xmlns:a16="http://schemas.microsoft.com/office/drawing/2014/main" val="20010"/>
                    </a:ext>
                  </a:extLst>
                </a:gridCol>
              </a:tblGrid>
              <a:tr h="61983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dirty="0"/>
                        <a:t>Sr. No.</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dirty="0"/>
                        <a:t>Particulars</a:t>
                      </a:r>
                      <a:endParaRPr lang="en-IN" sz="1600" b="1" dirty="0"/>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UOM</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700" b="1" kern="1200" dirty="0">
                          <a:solidFill>
                            <a:schemeClr val="lt1"/>
                          </a:solidFill>
                          <a:latin typeface="+mn-lt"/>
                          <a:ea typeface="+mn-ea"/>
                          <a:cs typeface="+mn-cs"/>
                        </a:rPr>
                        <a:t>Target</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Current Week</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Last </a:t>
                      </a:r>
                    </a:p>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Week</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Till date</a:t>
                      </a:r>
                      <a:r>
                        <a:rPr lang="en-IN" sz="1600" b="1" kern="1200" baseline="0" dirty="0">
                          <a:solidFill>
                            <a:schemeClr val="lt1"/>
                          </a:solidFill>
                          <a:latin typeface="+mn-lt"/>
                          <a:ea typeface="+mn-ea"/>
                          <a:cs typeface="+mn-cs"/>
                        </a:rPr>
                        <a:t> </a:t>
                      </a:r>
                    </a:p>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SS 25-26</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Till date</a:t>
                      </a:r>
                      <a:r>
                        <a:rPr lang="en-IN" sz="1600" b="1" kern="1200" baseline="0" dirty="0">
                          <a:solidFill>
                            <a:schemeClr val="lt1"/>
                          </a:solidFill>
                          <a:latin typeface="+mn-lt"/>
                          <a:ea typeface="+mn-ea"/>
                          <a:cs typeface="+mn-cs"/>
                        </a:rPr>
                        <a:t> </a:t>
                      </a:r>
                      <a:r>
                        <a:rPr lang="en-IN" sz="1600" b="1" kern="1200" dirty="0">
                          <a:solidFill>
                            <a:schemeClr val="lt1"/>
                          </a:solidFill>
                          <a:latin typeface="+mn-lt"/>
                          <a:ea typeface="+mn-ea"/>
                          <a:cs typeface="+mn-cs"/>
                        </a:rPr>
                        <a:t> </a:t>
                      </a:r>
                    </a:p>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SS 24-25</a:t>
                      </a:r>
                    </a:p>
                  </a:txBody>
                  <a:tcPr marL="6350" marR="6350" marT="6350" marB="0" anchor="ctr"/>
                </a:tc>
                <a:extLst>
                  <a:ext uri="{0D108BD9-81ED-4DB2-BD59-A6C34878D82A}">
                    <a16:rowId xmlns:a16="http://schemas.microsoft.com/office/drawing/2014/main" val="4128156950"/>
                  </a:ext>
                </a:extLst>
              </a:tr>
              <a:tr h="619831">
                <a:tc>
                  <a:txBody>
                    <a:bodyPr/>
                    <a:lstStyle/>
                    <a:p>
                      <a:pPr algn="l" rtl="0" fontAlgn="ctr"/>
                      <a:endParaRPr lang="en-IN" sz="11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tc>
                <a:tc>
                  <a:txBody>
                    <a:bodyPr/>
                    <a:lstStyle/>
                    <a:p>
                      <a:pPr algn="l"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Operation</a:t>
                      </a:r>
                      <a:r>
                        <a:rPr lang="en-IN" sz="1400" b="1" i="0" u="none" strike="noStrike" baseline="0" dirty="0">
                          <a:solidFill>
                            <a:srgbClr val="000000"/>
                          </a:solidFill>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Days</a:t>
                      </a:r>
                    </a:p>
                  </a:txBody>
                  <a:tcPr marL="6350" marR="6350" marT="6350" marB="0" anchor="ct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99FF99"/>
                    </a:solidFill>
                  </a:tcPr>
                </a:tc>
                <a:tc>
                  <a:txBody>
                    <a:bodyPr/>
                    <a:lstStyle/>
                    <a:p>
                      <a:pPr algn="ctr" rtl="0" fontAlgn="ctr"/>
                      <a:r>
                        <a:rPr lang="en-US" sz="1600" b="1" i="0" u="none" strike="noStrike" dirty="0">
                          <a:solidFill>
                            <a:srgbClr val="000000"/>
                          </a:solidFill>
                          <a:effectLst/>
                          <a:latin typeface="Segoe UI" panose="020B0502040204020203" pitchFamily="34" charset="0"/>
                          <a:cs typeface="Segoe UI" panose="020B0502040204020203" pitchFamily="34" charset="0"/>
                        </a:rPr>
                        <a:t>7</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US" sz="1600" b="1" i="0" u="none" strike="noStrike" dirty="0">
                          <a:solidFill>
                            <a:srgbClr val="000000"/>
                          </a:solidFill>
                          <a:effectLst/>
                          <a:latin typeface="Segoe UI" panose="020B0502040204020203" pitchFamily="34" charset="0"/>
                          <a:cs typeface="Segoe UI" panose="020B0502040204020203" pitchFamily="34" charset="0"/>
                        </a:rPr>
                        <a:t>7</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chemeClr val="accent6">
                        <a:lumMod val="40000"/>
                        <a:lumOff val="60000"/>
                      </a:schemeClr>
                    </a:solidFill>
                  </a:tcPr>
                </a:tc>
                <a:tc>
                  <a:txBody>
                    <a:bodyPr/>
                    <a:lstStyle/>
                    <a:p>
                      <a:pPr algn="ctr" rtl="0" fontAlgn="ctr"/>
                      <a:r>
                        <a:rPr lang="en-US" sz="1600" b="1" i="0" u="none" strike="noStrike" dirty="0">
                          <a:solidFill>
                            <a:srgbClr val="000000"/>
                          </a:solidFill>
                          <a:effectLst/>
                          <a:latin typeface="Segoe UI" panose="020B0502040204020203" pitchFamily="34" charset="0"/>
                          <a:cs typeface="Segoe UI" panose="020B0502040204020203" pitchFamily="34" charset="0"/>
                        </a:rPr>
                        <a:t>70</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US" sz="1600" b="1" i="0" u="none" strike="noStrike" dirty="0">
                          <a:solidFill>
                            <a:srgbClr val="000000"/>
                          </a:solidFill>
                          <a:effectLst/>
                          <a:latin typeface="Segoe UI" panose="020B0502040204020203" pitchFamily="34" charset="0"/>
                          <a:cs typeface="Segoe UI" panose="020B0502040204020203" pitchFamily="34" charset="0"/>
                        </a:rPr>
                        <a:t>69</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chemeClr val="accent6">
                        <a:lumMod val="40000"/>
                        <a:lumOff val="60000"/>
                      </a:schemeClr>
                    </a:solidFill>
                  </a:tcPr>
                </a:tc>
                <a:extLst>
                  <a:ext uri="{0D108BD9-81ED-4DB2-BD59-A6C34878D82A}">
                    <a16:rowId xmlns:a16="http://schemas.microsoft.com/office/drawing/2014/main" val="4246864170"/>
                  </a:ext>
                </a:extLst>
              </a:tr>
              <a:tr h="619831">
                <a:tc>
                  <a:txBody>
                    <a:bodyPr/>
                    <a:lstStyle/>
                    <a:p>
                      <a:pPr algn="ctr" rtl="0" fontAlgn="ctr"/>
                      <a:r>
                        <a:rPr lang="en-US" sz="1800" b="0" i="0" u="none" strike="noStrike" dirty="0">
                          <a:solidFill>
                            <a:srgbClr val="000000"/>
                          </a:solidFill>
                          <a:latin typeface="Calibri"/>
                        </a:rPr>
                        <a:t>1.</a:t>
                      </a:r>
                    </a:p>
                  </a:txBody>
                  <a:tcPr marL="0" marR="0" marT="0" marB="0" anchor="ctr"/>
                </a:tc>
                <a:tc>
                  <a:txBody>
                    <a:bodyPr/>
                    <a:lstStyle/>
                    <a:p>
                      <a:pPr algn="l" rtl="0" fontAlgn="ctr"/>
                      <a:r>
                        <a:rPr lang="en-US" sz="1800" b="0" i="0" u="none" strike="noStrike" dirty="0">
                          <a:solidFill>
                            <a:srgbClr val="000000"/>
                          </a:solidFill>
                          <a:latin typeface="Calibri"/>
                        </a:rPr>
                        <a:t> Capacity Utilization – 30.85 MW STG Set</a:t>
                      </a:r>
                    </a:p>
                  </a:txBody>
                  <a:tcPr marL="0" marR="0" marT="0" marB="0" anchor="ctr"/>
                </a:tc>
                <a:tc>
                  <a:txBody>
                    <a:bodyPr/>
                    <a:lstStyle/>
                    <a:p>
                      <a:pPr algn="ctr" rtl="0" fontAlgn="ctr"/>
                      <a:r>
                        <a:rPr lang="en-US" sz="1600" b="0" i="0" u="none" strike="noStrike" dirty="0">
                          <a:solidFill>
                            <a:srgbClr val="000000"/>
                          </a:solidFill>
                          <a:latin typeface="Calibri"/>
                        </a:rPr>
                        <a:t>%</a:t>
                      </a:r>
                    </a:p>
                  </a:txBody>
                  <a:tcPr marL="0" marR="0" marT="0" marB="0" anchor="ctr"/>
                </a:tc>
                <a:tc>
                  <a:txBody>
                    <a:bodyPr/>
                    <a:lstStyle/>
                    <a:p>
                      <a:pPr algn="ctr" rtl="0" fontAlgn="ctr"/>
                      <a:r>
                        <a:rPr lang="en-US" sz="1600" b="1" i="0" u="none" strike="noStrike" dirty="0">
                          <a:solidFill>
                            <a:srgbClr val="000000"/>
                          </a:solidFill>
                          <a:latin typeface="+mn-lt"/>
                        </a:rPr>
                        <a:t>&gt; 95.00</a:t>
                      </a:r>
                    </a:p>
                  </a:txBody>
                  <a:tcPr marL="0" marR="0" marT="0" marB="0" anchor="ctr">
                    <a:solidFill>
                      <a:srgbClr val="99FF99"/>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96.07</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96.69</a:t>
                      </a:r>
                    </a:p>
                  </a:txBody>
                  <a:tcPr marL="9525" marR="9525" marT="9525" marB="0" anchor="ctr">
                    <a:solidFill>
                      <a:schemeClr val="accent6">
                        <a:lumMod val="40000"/>
                        <a:lumOff val="60000"/>
                      </a:schemeClr>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97.05</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92.07</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2"/>
                  </a:ext>
                </a:extLst>
              </a:tr>
              <a:tr h="619831">
                <a:tc>
                  <a:txBody>
                    <a:bodyPr/>
                    <a:lstStyle/>
                    <a:p>
                      <a:pPr algn="ctr" rtl="0" fontAlgn="ctr"/>
                      <a:r>
                        <a:rPr lang="en-US" sz="1800" b="0" i="0" u="none" strike="noStrike" dirty="0">
                          <a:solidFill>
                            <a:srgbClr val="000000"/>
                          </a:solidFill>
                          <a:latin typeface="Calibri"/>
                        </a:rPr>
                        <a:t>2.</a:t>
                      </a:r>
                    </a:p>
                  </a:txBody>
                  <a:tcPr marL="0" marR="0" marT="0" marB="0" anchor="ctr"/>
                </a:tc>
                <a:tc>
                  <a:txBody>
                    <a:bodyPr/>
                    <a:lstStyle/>
                    <a:p>
                      <a:pPr algn="l" rtl="0" fontAlgn="ctr"/>
                      <a:r>
                        <a:rPr lang="en-US" sz="1800" b="0" i="0" u="none" strike="noStrike" dirty="0">
                          <a:solidFill>
                            <a:srgbClr val="000000"/>
                          </a:solidFill>
                          <a:latin typeface="Calibri"/>
                        </a:rPr>
                        <a:t> </a:t>
                      </a:r>
                      <a:r>
                        <a:rPr lang="en-US" sz="1800" b="0" i="0" u="none" strike="noStrike" dirty="0">
                          <a:solidFill>
                            <a:srgbClr val="000000"/>
                          </a:solidFill>
                          <a:latin typeface="+mn-lt"/>
                        </a:rPr>
                        <a:t>Capacity Utilization – 3.0 MW _ Old  STG Set</a:t>
                      </a:r>
                    </a:p>
                  </a:txBody>
                  <a:tcPr marL="0" marR="0" marT="0" marB="0" anchor="ctr"/>
                </a:tc>
                <a:tc>
                  <a:txBody>
                    <a:bodyPr/>
                    <a:lstStyle/>
                    <a:p>
                      <a:pPr algn="ctr" rtl="0" fontAlgn="ctr"/>
                      <a:r>
                        <a:rPr lang="en-US" sz="1600" b="0" i="0" u="none" strike="noStrike" dirty="0">
                          <a:solidFill>
                            <a:srgbClr val="000000"/>
                          </a:solidFill>
                          <a:latin typeface="Calibri"/>
                        </a:rPr>
                        <a:t>%</a:t>
                      </a:r>
                    </a:p>
                  </a:txBody>
                  <a:tcPr marL="0" marR="0" marT="0" marB="0" anchor="ctr"/>
                </a:tc>
                <a:tc>
                  <a:txBody>
                    <a:bodyPr/>
                    <a:lstStyle/>
                    <a:p>
                      <a:pPr algn="ctr" rtl="0" fontAlgn="ctr"/>
                      <a:r>
                        <a:rPr lang="en-US" sz="1600" b="1" i="0" u="none" strike="noStrike" dirty="0">
                          <a:solidFill>
                            <a:srgbClr val="000000"/>
                          </a:solidFill>
                          <a:latin typeface="+mn-lt"/>
                        </a:rPr>
                        <a:t>&gt;</a:t>
                      </a:r>
                      <a:r>
                        <a:rPr lang="en-US" sz="1600" b="1" i="0" u="none" strike="noStrike" baseline="0" dirty="0">
                          <a:solidFill>
                            <a:srgbClr val="000000"/>
                          </a:solidFill>
                          <a:latin typeface="+mn-lt"/>
                        </a:rPr>
                        <a:t> </a:t>
                      </a:r>
                      <a:r>
                        <a:rPr lang="en-US" sz="1600" b="1" i="0" u="none" strike="noStrike" dirty="0">
                          <a:solidFill>
                            <a:srgbClr val="000000"/>
                          </a:solidFill>
                          <a:latin typeface="+mn-lt"/>
                        </a:rPr>
                        <a:t>90.00</a:t>
                      </a:r>
                    </a:p>
                  </a:txBody>
                  <a:tcPr marL="0" marR="0" marT="0" marB="0" anchor="ctr">
                    <a:solidFill>
                      <a:srgbClr val="99FF99"/>
                    </a:solidFill>
                  </a:tcPr>
                </a:tc>
                <a:tc>
                  <a:txBody>
                    <a:bodyPr/>
                    <a:lstStyle/>
                    <a:p>
                      <a:pPr marL="0" algn="ctr" defTabSz="914400" rtl="0" eaLnBrk="1" fontAlgn="ctr" latinLnBrk="0" hangingPunct="1">
                        <a:buNone/>
                      </a:pPr>
                      <a:r>
                        <a:rPr lang="en-IN" sz="1600" b="1" i="0" u="none" strike="noStrike" kern="1200">
                          <a:solidFill>
                            <a:schemeClr val="tx1"/>
                          </a:solidFill>
                          <a:latin typeface="+mn-lt"/>
                          <a:ea typeface="+mn-ea"/>
                          <a:cs typeface="+mn-cs"/>
                        </a:rPr>
                        <a:t>90.10</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94.60</a:t>
                      </a:r>
                    </a:p>
                  </a:txBody>
                  <a:tcPr marL="9525" marR="9525" marT="9525" marB="0" anchor="ctr">
                    <a:solidFill>
                      <a:schemeClr val="accent6">
                        <a:lumMod val="40000"/>
                        <a:lumOff val="60000"/>
                      </a:schemeClr>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91.81</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93.65</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3"/>
                  </a:ext>
                </a:extLst>
              </a:tr>
              <a:tr h="619831">
                <a:tc>
                  <a:txBody>
                    <a:bodyPr/>
                    <a:lstStyle/>
                    <a:p>
                      <a:pPr algn="ctr" rtl="0" fontAlgn="ctr"/>
                      <a:r>
                        <a:rPr lang="en-US" sz="1800" b="0" i="0" u="none" strike="noStrike" dirty="0">
                          <a:solidFill>
                            <a:srgbClr val="000000"/>
                          </a:solidFill>
                          <a:latin typeface="Calibri"/>
                        </a:rPr>
                        <a:t>3.</a:t>
                      </a:r>
                    </a:p>
                  </a:txBody>
                  <a:tcPr marL="0" marR="0" marT="0" marB="0" anchor="ctr"/>
                </a:tc>
                <a:tc>
                  <a:txBody>
                    <a:bodyPr/>
                    <a:lstStyle/>
                    <a:p>
                      <a:pPr algn="l" rtl="0" fontAlgn="ctr"/>
                      <a:r>
                        <a:rPr lang="en-US" sz="1800" b="0" i="0" u="none" strike="noStrike" baseline="0" dirty="0">
                          <a:solidFill>
                            <a:srgbClr val="000000"/>
                          </a:solidFill>
                          <a:latin typeface="+mn-lt"/>
                        </a:rPr>
                        <a:t> </a:t>
                      </a:r>
                      <a:r>
                        <a:rPr lang="en-US" sz="1800" b="0" i="0" u="none" strike="noStrike" dirty="0">
                          <a:solidFill>
                            <a:srgbClr val="000000"/>
                          </a:solidFill>
                          <a:latin typeface="+mn-lt"/>
                        </a:rPr>
                        <a:t>Capacity Utilization – 3.0 MW _ New  STG Set</a:t>
                      </a:r>
                    </a:p>
                  </a:txBody>
                  <a:tcPr marL="0" marR="0" marT="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latin typeface="+mn-lt"/>
                        </a:rPr>
                        <a:t>%</a:t>
                      </a:r>
                    </a:p>
                  </a:txBody>
                  <a:tcPr marL="0" marR="0" marT="0" marB="0" anchor="ctr"/>
                </a:tc>
                <a:tc>
                  <a:txBody>
                    <a:bodyPr/>
                    <a:lstStyle/>
                    <a:p>
                      <a:pPr algn="ctr" rtl="0" fontAlgn="ctr"/>
                      <a:r>
                        <a:rPr lang="en-US" sz="1600" b="1" i="0" u="none" strike="noStrike" dirty="0">
                          <a:solidFill>
                            <a:srgbClr val="000000"/>
                          </a:solidFill>
                          <a:latin typeface="+mn-lt"/>
                        </a:rPr>
                        <a:t>&gt; 75.00</a:t>
                      </a:r>
                    </a:p>
                  </a:txBody>
                  <a:tcPr marL="0" marR="0" marT="0" marB="0" anchor="ctr">
                    <a:solidFill>
                      <a:srgbClr val="99FF99"/>
                    </a:solidFill>
                  </a:tcPr>
                </a:tc>
                <a:tc>
                  <a:txBody>
                    <a:bodyPr/>
                    <a:lstStyle/>
                    <a:p>
                      <a:pPr marL="0" algn="ctr" defTabSz="914400" rtl="0" eaLnBrk="1" fontAlgn="ctr" latinLnBrk="0" hangingPunct="1">
                        <a:buNone/>
                      </a:pPr>
                      <a:r>
                        <a:rPr lang="en-IN" sz="1600" b="1" i="0" u="none" strike="noStrike" kern="1200">
                          <a:solidFill>
                            <a:schemeClr val="tx1"/>
                          </a:solidFill>
                          <a:latin typeface="+mn-lt"/>
                          <a:ea typeface="+mn-ea"/>
                          <a:cs typeface="+mn-cs"/>
                        </a:rPr>
                        <a:t>85.53</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90.34</a:t>
                      </a:r>
                    </a:p>
                  </a:txBody>
                  <a:tcPr marL="9525" marR="9525" marT="9525" marB="0" anchor="ctr">
                    <a:solidFill>
                      <a:schemeClr val="accent6">
                        <a:lumMod val="40000"/>
                        <a:lumOff val="60000"/>
                      </a:schemeClr>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79.58</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86.41</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5"/>
                  </a:ext>
                </a:extLst>
              </a:tr>
              <a:tr h="619831">
                <a:tc>
                  <a:txBody>
                    <a:bodyPr/>
                    <a:lstStyle/>
                    <a:p>
                      <a:pPr algn="ctr" rtl="0" fontAlgn="ctr"/>
                      <a:r>
                        <a:rPr lang="en-US" sz="1800" b="0" i="0" u="none" strike="noStrike" dirty="0">
                          <a:solidFill>
                            <a:srgbClr val="000000"/>
                          </a:solidFill>
                          <a:latin typeface="Calibri"/>
                        </a:rPr>
                        <a:t>4.</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dirty="0">
                          <a:solidFill>
                            <a:srgbClr val="000000"/>
                          </a:solidFill>
                          <a:latin typeface="+mn-lt"/>
                        </a:rPr>
                        <a:t>Capacity Utilization – 4.0 MW  STG Set</a:t>
                      </a:r>
                    </a:p>
                  </a:txBody>
                  <a:tcPr marL="0" marR="0" marT="0" marB="0" anchor="ctr"/>
                </a:tc>
                <a:tc>
                  <a:txBody>
                    <a:bodyPr/>
                    <a:lstStyle/>
                    <a:p>
                      <a:pPr algn="ctr" rtl="0" fontAlgn="ctr"/>
                      <a:r>
                        <a:rPr lang="en-US" sz="1600" b="0" i="0" u="none" strike="noStrike" dirty="0">
                          <a:solidFill>
                            <a:srgbClr val="000000"/>
                          </a:solidFill>
                          <a:latin typeface="Calibri"/>
                        </a:rPr>
                        <a:t>%</a:t>
                      </a:r>
                    </a:p>
                  </a:txBody>
                  <a:tcPr marL="0" marR="0" marT="0" marB="0" anchor="ctr"/>
                </a:tc>
                <a:tc>
                  <a:txBody>
                    <a:bodyPr/>
                    <a:lstStyle/>
                    <a:p>
                      <a:pPr algn="ctr" rtl="0" fontAlgn="ctr"/>
                      <a:r>
                        <a:rPr lang="en-US" sz="1600" b="1" i="0" u="none" strike="noStrike" dirty="0">
                          <a:solidFill>
                            <a:srgbClr val="000000"/>
                          </a:solidFill>
                          <a:latin typeface="+mn-lt"/>
                        </a:rPr>
                        <a:t>&gt; 90.00</a:t>
                      </a:r>
                    </a:p>
                  </a:txBody>
                  <a:tcPr marL="0" marR="0" marT="0" marB="0" anchor="ctr">
                    <a:solidFill>
                      <a:srgbClr val="99FF99"/>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95.06</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99.14</a:t>
                      </a:r>
                    </a:p>
                  </a:txBody>
                  <a:tcPr marL="9525" marR="9525" marT="9525" marB="0" anchor="ctr">
                    <a:solidFill>
                      <a:schemeClr val="accent6">
                        <a:lumMod val="40000"/>
                        <a:lumOff val="60000"/>
                      </a:schemeClr>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95.85</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88.24</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4"/>
                  </a:ext>
                </a:extLst>
              </a:tr>
              <a:tr h="619831">
                <a:tc>
                  <a:txBody>
                    <a:bodyPr/>
                    <a:lstStyle/>
                    <a:p>
                      <a:pPr algn="ctr" rtl="0" fontAlgn="ctr"/>
                      <a:r>
                        <a:rPr lang="en-US" sz="1600" b="0" i="0" u="none" strike="noStrike" dirty="0">
                          <a:solidFill>
                            <a:srgbClr val="000000"/>
                          </a:solidFill>
                          <a:latin typeface="Calibri"/>
                        </a:rPr>
                        <a:t>5.</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dirty="0">
                          <a:solidFill>
                            <a:srgbClr val="000000"/>
                          </a:solidFill>
                          <a:latin typeface="Calibri"/>
                        </a:rPr>
                        <a:t> Aux. Consumption</a:t>
                      </a:r>
                      <a:r>
                        <a:rPr lang="fr-FR" sz="1800" b="0" i="0" u="none" strike="noStrike" baseline="0" dirty="0">
                          <a:solidFill>
                            <a:srgbClr val="000000"/>
                          </a:solidFill>
                          <a:latin typeface="Calibri"/>
                        </a:rPr>
                        <a:t> of </a:t>
                      </a:r>
                      <a:r>
                        <a:rPr lang="fr-FR" sz="1800" b="0" i="0" u="none" strike="noStrike" dirty="0">
                          <a:solidFill>
                            <a:srgbClr val="000000"/>
                          </a:solidFill>
                          <a:latin typeface="Calibri"/>
                        </a:rPr>
                        <a:t>30.85 MW</a:t>
                      </a:r>
                      <a:endParaRPr lang="fr-FR" sz="1800" b="0" i="0" u="none" strike="noStrike" dirty="0">
                        <a:solidFill>
                          <a:srgbClr val="000000"/>
                        </a:solidFill>
                        <a:latin typeface="+mn-lt"/>
                      </a:endParaRPr>
                    </a:p>
                  </a:txBody>
                  <a:tcPr marL="0" marR="0" marT="0" marB="0" anchor="ctr"/>
                </a:tc>
                <a:tc>
                  <a:txBody>
                    <a:bodyPr/>
                    <a:lstStyle/>
                    <a:p>
                      <a:pPr algn="ctr" rtl="0" fontAlgn="ctr"/>
                      <a:r>
                        <a:rPr lang="en-US" sz="1800" b="0" i="0" u="none" strike="noStrike" dirty="0">
                          <a:solidFill>
                            <a:srgbClr val="000000"/>
                          </a:solidFill>
                          <a:latin typeface="Calibri"/>
                        </a:rPr>
                        <a:t>%</a:t>
                      </a:r>
                    </a:p>
                  </a:txBody>
                  <a:tcPr marL="0" marR="0" marT="0" marB="0" anchor="ctr"/>
                </a:tc>
                <a:tc>
                  <a:txBody>
                    <a:bodyPr/>
                    <a:lstStyle/>
                    <a:p>
                      <a:pPr marL="0" algn="ctr" defTabSz="914400" rtl="0" eaLnBrk="1" fontAlgn="ctr" latinLnBrk="0" hangingPunct="1"/>
                      <a:r>
                        <a:rPr lang="en-US" sz="1600" b="1" i="0" u="none" strike="noStrike" kern="1200" dirty="0">
                          <a:solidFill>
                            <a:srgbClr val="000000"/>
                          </a:solidFill>
                          <a:latin typeface="+mn-lt"/>
                          <a:ea typeface="+mn-ea"/>
                          <a:cs typeface="+mn-cs"/>
                        </a:rPr>
                        <a:t>&lt; 9.20</a:t>
                      </a:r>
                    </a:p>
                  </a:txBody>
                  <a:tcPr marL="0" marR="0" marT="0" marB="0" anchor="ctr">
                    <a:solidFill>
                      <a:srgbClr val="99FF99"/>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8.30</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8.29</a:t>
                      </a:r>
                    </a:p>
                  </a:txBody>
                  <a:tcPr marL="9525" marR="9525" marT="9525" marB="0" anchor="ctr">
                    <a:solidFill>
                      <a:schemeClr val="accent6">
                        <a:lumMod val="40000"/>
                        <a:lumOff val="60000"/>
                      </a:schemeClr>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8.34</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8.92</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9"/>
                  </a:ext>
                </a:extLst>
              </a:tr>
              <a:tr h="619831">
                <a:tc>
                  <a:txBody>
                    <a:bodyPr/>
                    <a:lstStyle/>
                    <a:p>
                      <a:pPr algn="ctr" rtl="0" fontAlgn="ctr"/>
                      <a:r>
                        <a:rPr lang="en-US" sz="1600" b="0" i="0" u="none" strike="noStrike" dirty="0">
                          <a:solidFill>
                            <a:srgbClr val="000000"/>
                          </a:solidFill>
                          <a:latin typeface="Calibri"/>
                        </a:rPr>
                        <a:t>6.</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dirty="0">
                          <a:solidFill>
                            <a:srgbClr val="000000"/>
                          </a:solidFill>
                          <a:latin typeface="Calibri"/>
                        </a:rPr>
                        <a:t> </a:t>
                      </a:r>
                      <a:r>
                        <a:rPr lang="fr-FR" sz="1800" b="0" i="0" u="none" strike="noStrike" dirty="0">
                          <a:solidFill>
                            <a:srgbClr val="000000"/>
                          </a:solidFill>
                          <a:latin typeface="+mn-lt"/>
                        </a:rPr>
                        <a:t>Aux. Consumption</a:t>
                      </a:r>
                      <a:r>
                        <a:rPr lang="fr-FR" sz="1800" b="0" i="0" u="none" strike="noStrike" baseline="0" dirty="0">
                          <a:solidFill>
                            <a:srgbClr val="000000"/>
                          </a:solidFill>
                          <a:latin typeface="+mn-lt"/>
                        </a:rPr>
                        <a:t> of 4</a:t>
                      </a:r>
                      <a:r>
                        <a:rPr lang="fr-FR" sz="1800" b="0" i="0" u="none" strike="noStrike" dirty="0">
                          <a:solidFill>
                            <a:srgbClr val="000000"/>
                          </a:solidFill>
                          <a:latin typeface="+mn-lt"/>
                        </a:rPr>
                        <a:t> MW</a:t>
                      </a:r>
                    </a:p>
                  </a:txBody>
                  <a:tcPr marL="0" marR="0" marT="0" marB="0" anchor="ctr"/>
                </a:tc>
                <a:tc>
                  <a:txBody>
                    <a:bodyPr/>
                    <a:lstStyle/>
                    <a:p>
                      <a:pPr algn="ctr" rtl="0" fontAlgn="ctr"/>
                      <a:r>
                        <a:rPr lang="en-US" sz="1800" b="0" i="0" u="none" strike="noStrike" dirty="0">
                          <a:solidFill>
                            <a:srgbClr val="000000"/>
                          </a:solidFill>
                          <a:latin typeface="Calibri"/>
                        </a:rPr>
                        <a:t>%</a:t>
                      </a:r>
                    </a:p>
                  </a:txBody>
                  <a:tcPr marL="0" marR="0" marT="0" marB="0" anchor="ctr"/>
                </a:tc>
                <a:tc>
                  <a:txBody>
                    <a:bodyPr/>
                    <a:lstStyle/>
                    <a:p>
                      <a:pPr marL="0" algn="ctr" defTabSz="914400" rtl="0" eaLnBrk="1" fontAlgn="ctr" latinLnBrk="0" hangingPunct="1"/>
                      <a:r>
                        <a:rPr lang="en-US" sz="1600" b="1" i="0" u="none" strike="noStrike" kern="1200" dirty="0">
                          <a:solidFill>
                            <a:srgbClr val="000000"/>
                          </a:solidFill>
                          <a:latin typeface="+mn-lt"/>
                          <a:ea typeface="+mn-ea"/>
                          <a:cs typeface="+mn-cs"/>
                        </a:rPr>
                        <a:t>&lt; 20.00</a:t>
                      </a:r>
                    </a:p>
                  </a:txBody>
                  <a:tcPr marL="0" marR="0" marT="0" marB="0" anchor="ctr">
                    <a:solidFill>
                      <a:srgbClr val="99FF99"/>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15.30</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14.97</a:t>
                      </a:r>
                    </a:p>
                  </a:txBody>
                  <a:tcPr marL="9525" marR="9525" marT="9525" marB="0" anchor="ctr">
                    <a:solidFill>
                      <a:schemeClr val="accent6">
                        <a:lumMod val="40000"/>
                        <a:lumOff val="60000"/>
                      </a:schemeClr>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15.67</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17.06</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10"/>
                  </a:ext>
                </a:extLst>
              </a:tr>
              <a:tr h="619831">
                <a:tc>
                  <a:txBody>
                    <a:bodyPr/>
                    <a:lstStyle/>
                    <a:p>
                      <a:pPr algn="ctr" rtl="0" fontAlgn="ctr"/>
                      <a:r>
                        <a:rPr lang="en-US" sz="1600" b="0" i="0" u="none" strike="noStrike" dirty="0">
                          <a:solidFill>
                            <a:srgbClr val="000000"/>
                          </a:solidFill>
                          <a:latin typeface="Calibri"/>
                        </a:rPr>
                        <a:t>7.</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dirty="0">
                          <a:solidFill>
                            <a:srgbClr val="000000"/>
                          </a:solidFill>
                          <a:latin typeface="+mn-lt"/>
                        </a:rPr>
                        <a:t>Power Consumption Per Ton of Cane Crushed </a:t>
                      </a:r>
                      <a:endParaRPr lang="en-US" sz="1800" b="1" i="0" u="none" strike="noStrike" dirty="0">
                        <a:solidFill>
                          <a:srgbClr val="000000"/>
                        </a:solidFill>
                        <a:latin typeface="+mn-lt"/>
                      </a:endParaRPr>
                    </a:p>
                  </a:txBody>
                  <a:tcPr marL="0" marR="0" marT="0" marB="0" anchor="ctr"/>
                </a:tc>
                <a:tc>
                  <a:txBody>
                    <a:bodyPr/>
                    <a:lstStyle/>
                    <a:p>
                      <a:pPr algn="ctr" fontAlgn="b"/>
                      <a:r>
                        <a:rPr lang="en-US" sz="1500" b="1" i="0" u="none" strike="noStrike" dirty="0">
                          <a:solidFill>
                            <a:srgbClr val="000000"/>
                          </a:solidFill>
                          <a:effectLst/>
                          <a:latin typeface="Calibri" panose="020F0502020204030204" pitchFamily="34" charset="0"/>
                        </a:rPr>
                        <a:t>KWH/Ton on Cane</a:t>
                      </a:r>
                    </a:p>
                  </a:txBody>
                  <a:tcPr marL="9525" marR="9525" marT="9525" marB="0" anchor="ctr"/>
                </a:tc>
                <a:tc>
                  <a:txBody>
                    <a:bodyPr/>
                    <a:lstStyle/>
                    <a:p>
                      <a:pPr algn="ctr" fontAlgn="ctr"/>
                      <a:r>
                        <a:rPr lang="en-US" sz="1600" b="1" i="0" u="none" strike="noStrike" dirty="0">
                          <a:solidFill>
                            <a:srgbClr val="000000"/>
                          </a:solidFill>
                          <a:effectLst/>
                          <a:latin typeface="Calibri" panose="020F0502020204030204" pitchFamily="34" charset="0"/>
                        </a:rPr>
                        <a:t>&lt; 31.54</a:t>
                      </a:r>
                    </a:p>
                  </a:txBody>
                  <a:tcPr marL="9525" marR="9525" marT="9525" marB="0" anchor="ctr">
                    <a:solidFill>
                      <a:srgbClr val="99FF99"/>
                    </a:solidFill>
                  </a:tcPr>
                </a:tc>
                <a:tc>
                  <a:txBody>
                    <a:bodyPr/>
                    <a:lstStyle/>
                    <a:p>
                      <a:pPr marL="0" algn="ctr" defTabSz="914400" rtl="0" eaLnBrk="1" fontAlgn="ctr" latinLnBrk="0" hangingPunct="1">
                        <a:buNone/>
                      </a:pPr>
                      <a:r>
                        <a:rPr lang="en-IN" sz="1600" b="1" i="0" u="none" strike="noStrike" kern="1200">
                          <a:solidFill>
                            <a:schemeClr val="tx1"/>
                          </a:solidFill>
                          <a:latin typeface="+mn-lt"/>
                          <a:ea typeface="+mn-ea"/>
                          <a:cs typeface="+mn-cs"/>
                        </a:rPr>
                        <a:t>32.96</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31.96</a:t>
                      </a:r>
                    </a:p>
                  </a:txBody>
                  <a:tcPr marL="9525" marR="9525" marT="9525" marB="0" anchor="ctr">
                    <a:solidFill>
                      <a:schemeClr val="accent6">
                        <a:lumMod val="40000"/>
                        <a:lumOff val="60000"/>
                      </a:schemeClr>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32.14</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32.76</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399653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52800" y="137708"/>
            <a:ext cx="5410200" cy="609600"/>
          </a:xfrm>
        </p:spPr>
        <p:txBody>
          <a:bodyPr>
            <a:noAutofit/>
          </a:bodyPr>
          <a:lstStyle/>
          <a:p>
            <a:pPr algn="ctr"/>
            <a:r>
              <a:rPr lang="en-IN" sz="2400" b="1" dirty="0"/>
              <a:t>KEY OPERATIONAL PARAMETERS     </a:t>
            </a:r>
            <a:r>
              <a:rPr lang="en-US" sz="2400" b="1" dirty="0"/>
              <a:t>30.85 MW PP (150 TPH BOILER)</a:t>
            </a:r>
            <a:endParaRPr lang="en-IN" sz="2400" b="1" dirty="0"/>
          </a:p>
        </p:txBody>
      </p:sp>
      <p:graphicFrame>
        <p:nvGraphicFramePr>
          <p:cNvPr id="9" name="Table 8"/>
          <p:cNvGraphicFramePr>
            <a:graphicFrameLocks noGrp="1"/>
          </p:cNvGraphicFramePr>
          <p:nvPr/>
        </p:nvGraphicFramePr>
        <p:xfrm>
          <a:off x="152402" y="1066802"/>
          <a:ext cx="6644183" cy="5425651"/>
        </p:xfrm>
        <a:graphic>
          <a:graphicData uri="http://schemas.openxmlformats.org/drawingml/2006/table">
            <a:tbl>
              <a:tblPr/>
              <a:tblGrid>
                <a:gridCol w="1198726">
                  <a:extLst>
                    <a:ext uri="{9D8B030D-6E8A-4147-A177-3AD203B41FA5}">
                      <a16:colId xmlns:a16="http://schemas.microsoft.com/office/drawing/2014/main" val="20000"/>
                    </a:ext>
                  </a:extLst>
                </a:gridCol>
                <a:gridCol w="545911">
                  <a:extLst>
                    <a:ext uri="{9D8B030D-6E8A-4147-A177-3AD203B41FA5}">
                      <a16:colId xmlns:a16="http://schemas.microsoft.com/office/drawing/2014/main" val="20001"/>
                    </a:ext>
                  </a:extLst>
                </a:gridCol>
                <a:gridCol w="705272">
                  <a:extLst>
                    <a:ext uri="{9D8B030D-6E8A-4147-A177-3AD203B41FA5}">
                      <a16:colId xmlns:a16="http://schemas.microsoft.com/office/drawing/2014/main" val="20002"/>
                    </a:ext>
                  </a:extLst>
                </a:gridCol>
                <a:gridCol w="711265">
                  <a:extLst>
                    <a:ext uri="{9D8B030D-6E8A-4147-A177-3AD203B41FA5}">
                      <a16:colId xmlns:a16="http://schemas.microsoft.com/office/drawing/2014/main" val="20003"/>
                    </a:ext>
                  </a:extLst>
                </a:gridCol>
                <a:gridCol w="711265">
                  <a:extLst>
                    <a:ext uri="{9D8B030D-6E8A-4147-A177-3AD203B41FA5}">
                      <a16:colId xmlns:a16="http://schemas.microsoft.com/office/drawing/2014/main" val="20004"/>
                    </a:ext>
                  </a:extLst>
                </a:gridCol>
                <a:gridCol w="710932">
                  <a:extLst>
                    <a:ext uri="{9D8B030D-6E8A-4147-A177-3AD203B41FA5}">
                      <a16:colId xmlns:a16="http://schemas.microsoft.com/office/drawing/2014/main" val="20005"/>
                    </a:ext>
                  </a:extLst>
                </a:gridCol>
                <a:gridCol w="655093">
                  <a:extLst>
                    <a:ext uri="{9D8B030D-6E8A-4147-A177-3AD203B41FA5}">
                      <a16:colId xmlns:a16="http://schemas.microsoft.com/office/drawing/2014/main" val="20006"/>
                    </a:ext>
                  </a:extLst>
                </a:gridCol>
                <a:gridCol w="696035">
                  <a:extLst>
                    <a:ext uri="{9D8B030D-6E8A-4147-A177-3AD203B41FA5}">
                      <a16:colId xmlns:a16="http://schemas.microsoft.com/office/drawing/2014/main" val="20007"/>
                    </a:ext>
                  </a:extLst>
                </a:gridCol>
                <a:gridCol w="709684">
                  <a:extLst>
                    <a:ext uri="{9D8B030D-6E8A-4147-A177-3AD203B41FA5}">
                      <a16:colId xmlns:a16="http://schemas.microsoft.com/office/drawing/2014/main" val="20008"/>
                    </a:ext>
                  </a:extLst>
                </a:gridCol>
              </a:tblGrid>
              <a:tr h="372352">
                <a:tc rowSpan="2">
                  <a:txBody>
                    <a:bodyPr/>
                    <a:lstStyle/>
                    <a:p>
                      <a:pPr algn="ctr" rtl="0" fontAlgn="ctr"/>
                      <a:r>
                        <a:rPr lang="en-US" sz="1600" b="1" i="0" u="none" strike="noStrike" dirty="0">
                          <a:solidFill>
                            <a:srgbClr val="000000"/>
                          </a:solidFill>
                          <a:latin typeface="Calibri"/>
                        </a:rPr>
                        <a:t>Parameters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rowSpan="2">
                  <a:txBody>
                    <a:bodyPr/>
                    <a:lstStyle/>
                    <a:p>
                      <a:pPr algn="ctr" rtl="0" fontAlgn="ctr"/>
                      <a:r>
                        <a:rPr lang="en-US" sz="1600" b="1" i="0" u="none" strike="noStrike" dirty="0">
                          <a:solidFill>
                            <a:srgbClr val="000000"/>
                          </a:solidFill>
                          <a:latin typeface="Calibri"/>
                        </a:rPr>
                        <a:t>UOM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gridSpan="7">
                  <a:txBody>
                    <a:bodyPr/>
                    <a:lstStyle/>
                    <a:p>
                      <a:pPr algn="ctr" fontAlgn="t"/>
                      <a:r>
                        <a:rPr lang="en-US" sz="1600" b="1" i="0" u="none" strike="noStrike" dirty="0">
                          <a:solidFill>
                            <a:srgbClr val="000000"/>
                          </a:solidFill>
                          <a:latin typeface="Calibri"/>
                        </a:rPr>
                        <a:t>DATE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8528">
                <a:tc vMerge="1">
                  <a:txBody>
                    <a:bodyPr/>
                    <a:lstStyle/>
                    <a:p>
                      <a:endParaRPr lang="en-US"/>
                    </a:p>
                  </a:txBody>
                  <a:tcPr/>
                </a:tc>
                <a:tc vMerge="1">
                  <a:txBody>
                    <a:bodyPr/>
                    <a:lstStyle/>
                    <a:p>
                      <a:endParaRPr lang="en-US"/>
                    </a:p>
                  </a:txBody>
                  <a:tcPr/>
                </a:tc>
                <a:tc>
                  <a:txBody>
                    <a:bodyPr/>
                    <a:lstStyle/>
                    <a:p>
                      <a:pPr algn="ctr" rtl="0" fontAlgn="ctr"/>
                      <a:r>
                        <a:rPr lang="en-US" sz="1600" b="1" i="0" u="none" strike="noStrike" dirty="0">
                          <a:solidFill>
                            <a:srgbClr val="000000"/>
                          </a:solidFill>
                          <a:latin typeface="Calibri"/>
                        </a:rPr>
                        <a:t>28-Dec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29-Dec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30-Dec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31-Dec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01-Jan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02-Jan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03-Jan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607245">
                <a:tc>
                  <a:txBody>
                    <a:bodyPr/>
                    <a:lstStyle/>
                    <a:p>
                      <a:pPr algn="l" rtl="0" fontAlgn="ctr"/>
                      <a:r>
                        <a:rPr lang="en-US" sz="1400" b="0" i="0" u="none" strike="noStrike" dirty="0">
                          <a:solidFill>
                            <a:srgbClr val="000000"/>
                          </a:solidFill>
                          <a:latin typeface="Calibri"/>
                        </a:rPr>
                        <a:t>Cane Crushed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US" sz="1400" b="0" i="0" u="none" strike="noStrike" dirty="0">
                          <a:solidFill>
                            <a:srgbClr val="000000"/>
                          </a:solidFill>
                          <a:latin typeface="Calibri"/>
                        </a:rPr>
                        <a:t>QTL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100000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106000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108000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100000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106500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dirty="0">
                          <a:solidFill>
                            <a:srgbClr val="000000"/>
                          </a:solidFill>
                          <a:effectLst/>
                          <a:latin typeface="Calibri" panose="020F0502020204030204" pitchFamily="34" charset="0"/>
                        </a:rPr>
                        <a:t>101500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US" sz="1600" b="0" i="0" u="none" strike="noStrike" dirty="0">
                          <a:solidFill>
                            <a:srgbClr val="000000"/>
                          </a:solidFill>
                          <a:effectLst/>
                          <a:latin typeface="Calibri" panose="020F0502020204030204" pitchFamily="34" charset="0"/>
                        </a:rPr>
                        <a:t>69500</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extLst>
                  <a:ext uri="{0D108BD9-81ED-4DB2-BD59-A6C34878D82A}">
                    <a16:rowId xmlns:a16="http://schemas.microsoft.com/office/drawing/2014/main" val="10002"/>
                  </a:ext>
                </a:extLst>
              </a:tr>
              <a:tr h="607245">
                <a:tc>
                  <a:txBody>
                    <a:bodyPr/>
                    <a:lstStyle/>
                    <a:p>
                      <a:pPr algn="l" rtl="0" fontAlgn="ctr"/>
                      <a:r>
                        <a:rPr lang="en-US" sz="1400" b="0" i="0" u="none" strike="noStrike" dirty="0">
                          <a:solidFill>
                            <a:srgbClr val="000000"/>
                          </a:solidFill>
                          <a:latin typeface="Calibri"/>
                        </a:rPr>
                        <a:t> Steam Gen.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latin typeface="Calibri"/>
                        </a:rPr>
                        <a:t>MT/ HR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149.7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151.3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151.2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150.1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151.2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150.6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US" sz="1800" b="0" i="0" u="none" strike="noStrike" dirty="0">
                          <a:solidFill>
                            <a:srgbClr val="000000"/>
                          </a:solidFill>
                          <a:effectLst/>
                          <a:latin typeface="Calibri" panose="020F0502020204030204" pitchFamily="34" charset="0"/>
                        </a:rPr>
                        <a:t>133.6</a:t>
                      </a:r>
                      <a:endParaRPr lang="en-IN"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07245">
                <a:tc>
                  <a:txBody>
                    <a:bodyPr/>
                    <a:lstStyle/>
                    <a:p>
                      <a:pPr algn="l" rtl="0" fontAlgn="ctr"/>
                      <a:r>
                        <a:rPr lang="en-US" sz="1400" b="0" i="0" u="none" strike="noStrike" dirty="0">
                          <a:solidFill>
                            <a:srgbClr val="000000"/>
                          </a:solidFill>
                          <a:latin typeface="Calibri"/>
                        </a:rPr>
                        <a:t>Power Gen.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latin typeface="Calibri"/>
                        </a:rPr>
                        <a:t>MWH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28.75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29.17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29.21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29.08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29.38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29.50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US" sz="1800" b="0" i="0" u="none" strike="noStrike" dirty="0">
                          <a:solidFill>
                            <a:srgbClr val="000000"/>
                          </a:solidFill>
                          <a:effectLst/>
                          <a:latin typeface="Calibri" panose="020F0502020204030204" pitchFamily="34" charset="0"/>
                        </a:rPr>
                        <a:t>26.67</a:t>
                      </a:r>
                      <a:endParaRPr lang="en-IN"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52558">
                <a:tc>
                  <a:txBody>
                    <a:bodyPr/>
                    <a:lstStyle/>
                    <a:p>
                      <a:pPr algn="l" rtl="0" fontAlgn="ctr"/>
                      <a:r>
                        <a:rPr lang="en-US" sz="1400" b="0" i="0" u="none" strike="noStrike" dirty="0">
                          <a:solidFill>
                            <a:srgbClr val="000000"/>
                          </a:solidFill>
                          <a:latin typeface="Calibri"/>
                        </a:rPr>
                        <a:t>Bag. Moisture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dirty="0">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51.3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50.2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50.4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49.8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50.2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50.1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50.3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7245">
                <a:tc>
                  <a:txBody>
                    <a:bodyPr/>
                    <a:lstStyle/>
                    <a:p>
                      <a:pPr algn="l" rtl="0" fontAlgn="ctr"/>
                      <a:r>
                        <a:rPr lang="en-US" sz="1400" b="0" i="0" u="none" strike="noStrike" dirty="0">
                          <a:solidFill>
                            <a:srgbClr val="000000"/>
                          </a:solidFill>
                          <a:latin typeface="Calibri"/>
                        </a:rPr>
                        <a:t> GCV : Bagasse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marL="0" algn="ctr" defTabSz="914400" rtl="0" eaLnBrk="1" fontAlgn="ctr" latinLnBrk="0" hangingPunct="1"/>
                      <a:r>
                        <a:rPr lang="en-US" sz="1400" b="0" i="0" u="none" strike="noStrike" kern="1200" dirty="0" err="1">
                          <a:solidFill>
                            <a:srgbClr val="000000"/>
                          </a:solidFill>
                          <a:latin typeface="Calibri"/>
                          <a:ea typeface="+mn-ea"/>
                          <a:cs typeface="+mn-cs"/>
                        </a:rPr>
                        <a:t>KCal</a:t>
                      </a:r>
                      <a:r>
                        <a:rPr lang="en-US" sz="1400" b="0" i="0" u="none" strike="noStrike" kern="1200" dirty="0">
                          <a:solidFill>
                            <a:srgbClr val="000000"/>
                          </a:solidFill>
                          <a:latin typeface="Calibri"/>
                          <a:ea typeface="+mn-ea"/>
                          <a:cs typeface="+mn-cs"/>
                        </a:rPr>
                        <a:t>/ Kg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2266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473103">
                <a:tc rowSpan="2">
                  <a:txBody>
                    <a:bodyPr/>
                    <a:lstStyle/>
                    <a:p>
                      <a:pPr algn="l" rtl="0" fontAlgn="ctr"/>
                      <a:r>
                        <a:rPr lang="en-US" sz="1400" b="0" i="0" u="none" strike="noStrike" dirty="0">
                          <a:solidFill>
                            <a:srgbClr val="000000"/>
                          </a:solidFill>
                          <a:latin typeface="Calibri"/>
                        </a:rPr>
                        <a:t>Gross SHR of PP (Kcal/</a:t>
                      </a:r>
                      <a:r>
                        <a:rPr lang="en-US" sz="1400" b="0" i="0" u="none" strike="noStrike" dirty="0" err="1">
                          <a:solidFill>
                            <a:srgbClr val="000000"/>
                          </a:solidFill>
                          <a:latin typeface="Calibri"/>
                        </a:rPr>
                        <a:t>Kwh</a:t>
                      </a:r>
                      <a:r>
                        <a:rPr lang="en-US" sz="1400" b="0" i="0" u="none" strike="noStrike" dirty="0">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fontAlgn="ctr" latinLnBrk="0" hangingPunct="1"/>
                      <a:r>
                        <a:rPr lang="en-US" sz="1600" b="1" i="0" u="none" strike="noStrike" kern="1200" dirty="0">
                          <a:solidFill>
                            <a:srgbClr val="000000"/>
                          </a:solidFill>
                          <a:latin typeface="Calibri"/>
                          <a:ea typeface="+mn-ea"/>
                          <a:cs typeface="+mn-cs"/>
                        </a:rPr>
                        <a:t>25-26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2811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3002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r h="400050">
                <a:tc vMerge="1">
                  <a:txBody>
                    <a:bodyPr/>
                    <a:lstStyle/>
                    <a:p>
                      <a:pPr algn="l" rtl="0" fontAlgn="ctr"/>
                      <a:endParaRPr lang="en-US" sz="14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fontAlgn="ctr" latinLnBrk="0" hangingPunct="1"/>
                      <a:r>
                        <a:rPr lang="en-US" sz="1600" b="1" i="0" u="none" strike="noStrike" kern="1200" dirty="0">
                          <a:solidFill>
                            <a:srgbClr val="000000"/>
                          </a:solidFill>
                          <a:latin typeface="Calibri"/>
                          <a:ea typeface="+mn-ea"/>
                          <a:cs typeface="+mn-cs"/>
                        </a:rPr>
                        <a:t>24-25</a:t>
                      </a:r>
                      <a:endParaRPr lang="en-IN" sz="1600" b="1" i="0" u="none" strike="noStrike" kern="1200" dirty="0">
                        <a:solidFill>
                          <a:srgbClr val="000000"/>
                        </a:solidFill>
                        <a:latin typeface="Calibri"/>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2777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2648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2833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3006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611413081"/>
                  </a:ext>
                </a:extLst>
              </a:tr>
              <a:tr h="457200">
                <a:tc>
                  <a:txBody>
                    <a:bodyPr/>
                    <a:lstStyle/>
                    <a:p>
                      <a:pPr algn="l" rtl="0" fontAlgn="ctr"/>
                      <a:r>
                        <a:rPr lang="en-US" sz="1400" b="0" i="0" u="none" strike="noStrike" dirty="0">
                          <a:solidFill>
                            <a:srgbClr val="000000"/>
                          </a:solidFill>
                          <a:latin typeface="Calibri"/>
                        </a:rPr>
                        <a:t> Gross Boiler Eff.(71.95as per PG test)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dirty="0">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69.88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70.88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70.77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dirty="0">
                          <a:solidFill>
                            <a:srgbClr val="000000"/>
                          </a:solidFill>
                          <a:effectLst/>
                          <a:latin typeface="Calibri" panose="020F0502020204030204" pitchFamily="34" charset="0"/>
                        </a:rPr>
                        <a:t>71.35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dirty="0">
                          <a:solidFill>
                            <a:srgbClr val="000000"/>
                          </a:solidFill>
                          <a:effectLst/>
                          <a:latin typeface="Calibri" panose="020F0502020204030204" pitchFamily="34" charset="0"/>
                        </a:rPr>
                        <a:t>71.08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dirty="0">
                          <a:solidFill>
                            <a:srgbClr val="000000"/>
                          </a:solidFill>
                          <a:effectLst/>
                          <a:latin typeface="Calibri" panose="020F0502020204030204" pitchFamily="34" charset="0"/>
                        </a:rPr>
                        <a:t>70.63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8" name="Chart 7">
            <a:extLst>
              <a:ext uri="{FF2B5EF4-FFF2-40B4-BE49-F238E27FC236}">
                <a16:creationId xmlns:a16="http://schemas.microsoft.com/office/drawing/2014/main" id="{00000000-0008-0000-6700-000006000000}"/>
              </a:ext>
            </a:extLst>
          </p:cNvPr>
          <p:cNvGraphicFramePr>
            <a:graphicFrameLocks/>
          </p:cNvGraphicFramePr>
          <p:nvPr/>
        </p:nvGraphicFramePr>
        <p:xfrm>
          <a:off x="7112473" y="2871788"/>
          <a:ext cx="5079527" cy="18237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00000000-0008-0000-6700-000003000000}"/>
              </a:ext>
            </a:extLst>
          </p:cNvPr>
          <p:cNvGraphicFramePr>
            <a:graphicFrameLocks/>
          </p:cNvGraphicFramePr>
          <p:nvPr/>
        </p:nvGraphicFramePr>
        <p:xfrm>
          <a:off x="7110423" y="4695502"/>
          <a:ext cx="4929174" cy="17760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00000000-0008-0000-6700-000005000000}"/>
              </a:ext>
            </a:extLst>
          </p:cNvPr>
          <p:cNvGraphicFramePr>
            <a:graphicFrameLocks/>
          </p:cNvGraphicFramePr>
          <p:nvPr/>
        </p:nvGraphicFramePr>
        <p:xfrm>
          <a:off x="6960070" y="1004889"/>
          <a:ext cx="5229879" cy="186689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00000000-0008-0000-6700-000005000000}"/>
              </a:ext>
            </a:extLst>
          </p:cNvPr>
          <p:cNvGraphicFramePr>
            <a:graphicFrameLocks/>
          </p:cNvGraphicFramePr>
          <p:nvPr/>
        </p:nvGraphicFramePr>
        <p:xfrm>
          <a:off x="6910891" y="978127"/>
          <a:ext cx="5179836" cy="189291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00000000-0008-0000-6700-000006000000}"/>
              </a:ext>
            </a:extLst>
          </p:cNvPr>
          <p:cNvGraphicFramePr>
            <a:graphicFrameLocks/>
          </p:cNvGraphicFramePr>
          <p:nvPr/>
        </p:nvGraphicFramePr>
        <p:xfrm>
          <a:off x="7096135" y="2871046"/>
          <a:ext cx="4994592" cy="186689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hart 14">
            <a:extLst>
              <a:ext uri="{FF2B5EF4-FFF2-40B4-BE49-F238E27FC236}">
                <a16:creationId xmlns:a16="http://schemas.microsoft.com/office/drawing/2014/main" id="{00000000-0008-0000-6700-000003000000}"/>
              </a:ext>
            </a:extLst>
          </p:cNvPr>
          <p:cNvGraphicFramePr>
            <a:graphicFrameLocks/>
          </p:cNvGraphicFramePr>
          <p:nvPr/>
        </p:nvGraphicFramePr>
        <p:xfrm>
          <a:off x="7090110" y="4737944"/>
          <a:ext cx="4949487" cy="173365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7998284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84</a:t>
            </a:fld>
            <a:endParaRPr lang="en-US" dirty="0"/>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B8118062-C76E-427E-DB0F-8EEB8A04E514}"/>
              </a:ext>
            </a:extLst>
          </p:cNvPr>
          <p:cNvGraphicFramePr>
            <a:graphicFrameLocks noGrp="1"/>
          </p:cNvGraphicFramePr>
          <p:nvPr/>
        </p:nvGraphicFramePr>
        <p:xfrm>
          <a:off x="381000" y="976312"/>
          <a:ext cx="2895600" cy="241244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3889048054"/>
                    </a:ext>
                  </a:extLst>
                </a:gridCol>
                <a:gridCol w="457200">
                  <a:extLst>
                    <a:ext uri="{9D8B030D-6E8A-4147-A177-3AD203B41FA5}">
                      <a16:colId xmlns:a16="http://schemas.microsoft.com/office/drawing/2014/main" val="483996521"/>
                    </a:ext>
                  </a:extLst>
                </a:gridCol>
              </a:tblGrid>
              <a:tr h="1070212">
                <a:tc>
                  <a:txBody>
                    <a:bodyPr/>
                    <a:lstStyle/>
                    <a:p>
                      <a:pPr marL="457200" marR="0" lvl="1" indent="0" algn="l" defTabSz="914400" rtl="0" eaLnBrk="1" fontAlgn="auto" latinLnBrk="0" hangingPunct="1">
                        <a:lnSpc>
                          <a:spcPts val="1500"/>
                        </a:lnSpc>
                        <a:spcBef>
                          <a:spcPts val="0"/>
                        </a:spcBef>
                        <a:spcAft>
                          <a:spcPts val="0"/>
                        </a:spcAft>
                        <a:buClrTx/>
                        <a:buSzTx/>
                        <a:buFontTx/>
                        <a:buNone/>
                        <a:tabLst/>
                        <a:defRPr/>
                      </a:pPr>
                      <a:r>
                        <a:rPr lang="en-US" sz="1800" b="1" dirty="0">
                          <a:latin typeface="Segoe UI" panose="020B0502040204020203" pitchFamily="34" charset="0"/>
                          <a:cs typeface="Segoe UI" panose="020B0502040204020203" pitchFamily="34" charset="0"/>
                        </a:rPr>
                        <a:t>Particulars</a:t>
                      </a:r>
                      <a:endParaRPr lang="en-IN" sz="18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IN" sz="1600" b="1" dirty="0">
                          <a:latin typeface="Segoe UI" panose="020B0502040204020203" pitchFamily="34" charset="0"/>
                          <a:cs typeface="Segoe UI" panose="020B0502040204020203" pitchFamily="34" charset="0"/>
                        </a:rPr>
                        <a:t>UOM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837872547"/>
                  </a:ext>
                </a:extLst>
              </a:tr>
              <a:tr h="251831">
                <a:tc>
                  <a:txBody>
                    <a:bodyPr/>
                    <a:lstStyle/>
                    <a:p>
                      <a:pPr algn="l" rtl="0" fontAlgn="ctr"/>
                      <a:r>
                        <a:rPr lang="en-US" sz="1600" b="0" i="0" u="none" strike="noStrike" dirty="0">
                          <a:solidFill>
                            <a:srgbClr val="000000"/>
                          </a:solidFill>
                          <a:latin typeface="Segoe UI" panose="020B0502040204020203" pitchFamily="34" charset="0"/>
                          <a:cs typeface="Segoe UI" panose="020B0502040204020203" pitchFamily="34" charset="0"/>
                        </a:rPr>
                        <a:t>Operation days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US" sz="1600" b="0" i="0" u="none" strike="noStrike" dirty="0">
                          <a:solidFill>
                            <a:srgbClr val="000000"/>
                          </a:solidFill>
                          <a:latin typeface="Calibri"/>
                        </a:rPr>
                        <a:t>NOS.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7293604"/>
                  </a:ext>
                </a:extLst>
              </a:tr>
              <a:tr h="227066">
                <a:tc>
                  <a:txBody>
                    <a:bodyPr/>
                    <a:lstStyle/>
                    <a:p>
                      <a:pPr algn="l" rtl="0" fontAlgn="ctr"/>
                      <a:r>
                        <a:rPr lang="en-US" sz="1600" b="0" i="0" u="none" strike="noStrike" dirty="0">
                          <a:solidFill>
                            <a:srgbClr val="000000"/>
                          </a:solidFill>
                          <a:latin typeface="Segoe UI" panose="020B0502040204020203" pitchFamily="34" charset="0"/>
                          <a:cs typeface="Segoe UI" panose="020B0502040204020203" pitchFamily="34" charset="0"/>
                        </a:rPr>
                        <a:t>Cane Crushed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t"/>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3560231"/>
                  </a:ext>
                </a:extLst>
              </a:tr>
              <a:tr h="278501">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Bagasse Received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5008429"/>
                  </a:ext>
                </a:extLst>
              </a:tr>
              <a:tr h="278501">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Bagasse Stock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8501">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Steam% Cane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dirty="0">
                          <a:solidFill>
                            <a:srgbClr val="000000"/>
                          </a:solidFill>
                          <a:latin typeface="Calibri"/>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0039300"/>
                  </a:ext>
                </a:extLst>
              </a:tr>
            </a:tbl>
          </a:graphicData>
        </a:graphic>
      </p:graphicFrame>
      <p:sp>
        <p:nvSpPr>
          <p:cNvPr id="8" name="TextBox 4">
            <a:extLst>
              <a:ext uri="{FF2B5EF4-FFF2-40B4-BE49-F238E27FC236}">
                <a16:creationId xmlns:a16="http://schemas.microsoft.com/office/drawing/2014/main" id="{E553F84D-A8F9-1DED-A66F-7D24A01429F5}"/>
              </a:ext>
            </a:extLst>
          </p:cNvPr>
          <p:cNvSpPr txBox="1">
            <a:spLocks noChangeArrowheads="1"/>
          </p:cNvSpPr>
          <p:nvPr/>
        </p:nvSpPr>
        <p:spPr bwMode="auto">
          <a:xfrm>
            <a:off x="2171700" y="269558"/>
            <a:ext cx="8343900" cy="461665"/>
          </a:xfrm>
          <a:prstGeom prst="rect">
            <a:avLst/>
          </a:prstGeom>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IN" dirty="0"/>
              <a:t>BAGASSE GENERATION &amp; CONSUMPTION DETAILS</a:t>
            </a:r>
          </a:p>
        </p:txBody>
      </p:sp>
      <p:graphicFrame>
        <p:nvGraphicFramePr>
          <p:cNvPr id="9" name="Table 8"/>
          <p:cNvGraphicFramePr>
            <a:graphicFrameLocks noGrp="1"/>
          </p:cNvGraphicFramePr>
          <p:nvPr/>
        </p:nvGraphicFramePr>
        <p:xfrm>
          <a:off x="10210800" y="962024"/>
          <a:ext cx="1524000" cy="2431499"/>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592540">
                <a:tc gridSpan="2">
                  <a:txBody>
                    <a:bodyPr/>
                    <a:lstStyle/>
                    <a:p>
                      <a:pPr algn="ctr">
                        <a:lnSpc>
                          <a:spcPts val="1500"/>
                        </a:lnSpc>
                      </a:pPr>
                      <a:r>
                        <a:rPr lang="en-IN" dirty="0">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hMerge="1">
                  <a:txBody>
                    <a:bodyPr/>
                    <a:lstStyle/>
                    <a:p>
                      <a:endParaRPr lang="en-IN" dirty="0"/>
                    </a:p>
                  </a:txBody>
                  <a:tcPr/>
                </a:tc>
                <a:extLst>
                  <a:ext uri="{0D108BD9-81ED-4DB2-BD59-A6C34878D82A}">
                    <a16:rowId xmlns:a16="http://schemas.microsoft.com/office/drawing/2014/main" val="10000"/>
                  </a:ext>
                </a:extLst>
              </a:tr>
              <a:tr h="504967">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24-25</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49084">
                <a:tc>
                  <a:txBody>
                    <a:bodyPr/>
                    <a:lstStyle/>
                    <a:p>
                      <a:pPr algn="ctr" fontAlgn="ctr"/>
                      <a:r>
                        <a:rPr lang="en-US" sz="1600" b="1" i="0" u="none" strike="noStrike" dirty="0">
                          <a:solidFill>
                            <a:srgbClr val="000000"/>
                          </a:solidFill>
                          <a:latin typeface="Calibri"/>
                        </a:rPr>
                        <a:t>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dirty="0">
                          <a:solidFill>
                            <a:srgbClr val="000000"/>
                          </a:solidFill>
                          <a:latin typeface="Calibri"/>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224319">
                <a:tc>
                  <a:txBody>
                    <a:bodyPr/>
                    <a:lstStyle/>
                    <a:p>
                      <a:pPr algn="ctr" fontAlgn="b"/>
                      <a:r>
                        <a:rPr lang="en-US" sz="1600" b="0" i="0" u="none" strike="noStrike" dirty="0">
                          <a:solidFill>
                            <a:srgbClr val="000000"/>
                          </a:solidFill>
                          <a:effectLst/>
                          <a:latin typeface="Calibri" panose="020F0502020204030204" pitchFamily="34" charset="0"/>
                        </a:rPr>
                        <a:t>700570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633450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r h="275754">
                <a:tc>
                  <a:txBody>
                    <a:bodyPr/>
                    <a:lstStyle/>
                    <a:p>
                      <a:pPr algn="ctr" fontAlgn="ctr"/>
                      <a:r>
                        <a:rPr lang="en-US" sz="1600" b="0" i="0" u="none" strike="noStrike" dirty="0">
                          <a:solidFill>
                            <a:srgbClr val="000000"/>
                          </a:solidFill>
                          <a:effectLst/>
                          <a:latin typeface="Calibri" panose="020F0502020204030204" pitchFamily="34" charset="0"/>
                        </a:rPr>
                        <a:t>188648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168636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4"/>
                  </a:ext>
                </a:extLst>
              </a:tr>
              <a:tr h="275754">
                <a:tc gridSpan="2">
                  <a:txBody>
                    <a:bodyPr/>
                    <a:lstStyle/>
                    <a:p>
                      <a:pPr algn="ctr" fontAlgn="ct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5"/>
                  </a:ext>
                </a:extLst>
              </a:tr>
              <a:tr h="275754">
                <a:tc gridSpan="2">
                  <a:txBody>
                    <a:bodyPr/>
                    <a:lstStyle/>
                    <a:p>
                      <a:pPr algn="ctr" fontAlgn="ct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en-IN"/>
                    </a:p>
                  </a:txBody>
                  <a:tcPr/>
                </a:tc>
                <a:extLst>
                  <a:ext uri="{0D108BD9-81ED-4DB2-BD59-A6C34878D82A}">
                    <a16:rowId xmlns:a16="http://schemas.microsoft.com/office/drawing/2014/main" val="280902512"/>
                  </a:ext>
                </a:extLst>
              </a:tr>
            </a:tbl>
          </a:graphicData>
        </a:graphic>
      </p:graphicFrame>
      <p:graphicFrame>
        <p:nvGraphicFramePr>
          <p:cNvPr id="10" name="Table 9"/>
          <p:cNvGraphicFramePr>
            <a:graphicFrameLocks noGrp="1"/>
          </p:cNvGraphicFramePr>
          <p:nvPr/>
        </p:nvGraphicFramePr>
        <p:xfrm>
          <a:off x="3531751" y="977264"/>
          <a:ext cx="3933574" cy="2414834"/>
        </p:xfrm>
        <a:graphic>
          <a:graphicData uri="http://schemas.openxmlformats.org/drawingml/2006/table">
            <a:tbl>
              <a:tblPr firstRow="1" bandRow="1">
                <a:tableStyleId>{5C22544A-7EE6-4342-B048-85BDC9FD1C3A}</a:tableStyleId>
              </a:tblPr>
              <a:tblGrid>
                <a:gridCol w="683062">
                  <a:extLst>
                    <a:ext uri="{9D8B030D-6E8A-4147-A177-3AD203B41FA5}">
                      <a16:colId xmlns:a16="http://schemas.microsoft.com/office/drawing/2014/main" val="20000"/>
                    </a:ext>
                  </a:extLst>
                </a:gridCol>
                <a:gridCol w="848506">
                  <a:extLst>
                    <a:ext uri="{9D8B030D-6E8A-4147-A177-3AD203B41FA5}">
                      <a16:colId xmlns:a16="http://schemas.microsoft.com/office/drawing/2014/main" val="20001"/>
                    </a:ext>
                  </a:extLst>
                </a:gridCol>
                <a:gridCol w="777923">
                  <a:extLst>
                    <a:ext uri="{9D8B030D-6E8A-4147-A177-3AD203B41FA5}">
                      <a16:colId xmlns:a16="http://schemas.microsoft.com/office/drawing/2014/main" val="20002"/>
                    </a:ext>
                  </a:extLst>
                </a:gridCol>
                <a:gridCol w="805218">
                  <a:extLst>
                    <a:ext uri="{9D8B030D-6E8A-4147-A177-3AD203B41FA5}">
                      <a16:colId xmlns:a16="http://schemas.microsoft.com/office/drawing/2014/main" val="20003"/>
                    </a:ext>
                  </a:extLst>
                </a:gridCol>
                <a:gridCol w="818865">
                  <a:extLst>
                    <a:ext uri="{9D8B030D-6E8A-4147-A177-3AD203B41FA5}">
                      <a16:colId xmlns:a16="http://schemas.microsoft.com/office/drawing/2014/main" val="20004"/>
                    </a:ext>
                  </a:extLst>
                </a:gridCol>
              </a:tblGrid>
              <a:tr h="577300">
                <a:tc>
                  <a:txBody>
                    <a:bodyPr/>
                    <a:lstStyle/>
                    <a:p>
                      <a:pPr algn="ctr">
                        <a:lnSpc>
                          <a:spcPts val="1500"/>
                        </a:lnSpc>
                      </a:pPr>
                      <a:r>
                        <a:rPr lang="en-IN" dirty="0">
                          <a:latin typeface="Segoe UI" panose="020B0502040204020203" pitchFamily="34" charset="0"/>
                          <a:cs typeface="Segoe UI" panose="020B0502040204020203" pitchFamily="34" charset="0"/>
                        </a:rPr>
                        <a:t>Hourly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lt1"/>
                          </a:solidFill>
                          <a:latin typeface="Segoe UI" panose="020B0502040204020203" pitchFamily="34" charset="0"/>
                          <a:ea typeface="+mn-ea"/>
                          <a:cs typeface="Segoe UI" panose="020B0502040204020203" pitchFamily="34" charset="0"/>
                        </a:rPr>
                        <a:t>Current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lt1"/>
                          </a:solidFill>
                          <a:latin typeface="Segoe UI" panose="020B0502040204020203" pitchFamily="34" charset="0"/>
                          <a:ea typeface="+mn-ea"/>
                          <a:cs typeface="Segoe UI" panose="020B0502040204020203" pitchFamily="34" charset="0"/>
                        </a:rPr>
                        <a:t>Last</a:t>
                      </a:r>
                      <a:r>
                        <a:rPr lang="en-IN" sz="1400" b="1" kern="1200" baseline="0" dirty="0">
                          <a:solidFill>
                            <a:schemeClr val="lt1"/>
                          </a:solidFill>
                          <a:latin typeface="Segoe UI" panose="020B0502040204020203" pitchFamily="34" charset="0"/>
                          <a:ea typeface="+mn-ea"/>
                          <a:cs typeface="Segoe UI" panose="020B0502040204020203" pitchFamily="34" charset="0"/>
                        </a:rPr>
                        <a:t> Week</a:t>
                      </a:r>
                      <a:endParaRPr lang="en-IN" sz="1400" b="1" kern="1200" dirty="0">
                        <a:solidFill>
                          <a:schemeClr val="lt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lt1"/>
                          </a:solidFill>
                          <a:latin typeface="Segoe UI" panose="020B0502040204020203" pitchFamily="34" charset="0"/>
                          <a:ea typeface="+mn-ea"/>
                          <a:cs typeface="Segoe UI" panose="020B0502040204020203" pitchFamily="34" charset="0"/>
                        </a:rPr>
                        <a:t>Hourly           (Till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hMerge="1">
                  <a:txBody>
                    <a:bodyPr/>
                    <a:lstStyle/>
                    <a:p>
                      <a:endParaRPr lang="en-US"/>
                    </a:p>
                  </a:txBody>
                  <a:tcPr/>
                </a:tc>
                <a:extLst>
                  <a:ext uri="{0D108BD9-81ED-4DB2-BD59-A6C34878D82A}">
                    <a16:rowId xmlns:a16="http://schemas.microsoft.com/office/drawing/2014/main" val="10000"/>
                  </a:ext>
                </a:extLst>
              </a:tr>
              <a:tr h="475852">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IN" sz="1600" b="1" dirty="0">
                          <a:latin typeface="Segoe UI" panose="020B0502040204020203" pitchFamily="34" charset="0"/>
                          <a:cs typeface="Segoe UI" panose="020B0502040204020203" pitchFamily="34" charset="0"/>
                        </a:rPr>
                        <a:t>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24-25</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8772">
                <a:tc>
                  <a:txBody>
                    <a:bodyPr/>
                    <a:lstStyle/>
                    <a:p>
                      <a:pPr algn="ctr" fontAlgn="ctr"/>
                      <a:endParaRPr lang="en-US" sz="1600" b="1"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1" i="0" u="none" strike="noStrike" dirty="0">
                          <a:solidFill>
                            <a:srgbClr val="000000"/>
                          </a:solidFill>
                          <a:latin typeface="Calibri"/>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1" i="0" u="none" strike="noStrike" dirty="0">
                          <a:solidFill>
                            <a:srgbClr val="000000"/>
                          </a:solidFill>
                          <a:latin typeface="Calibri"/>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1" i="0" u="none" strike="noStrike" dirty="0">
                          <a:solidFill>
                            <a:srgbClr val="000000"/>
                          </a:solidFill>
                          <a:latin typeface="Calibri"/>
                        </a:rPr>
                        <a:t>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dirty="0">
                          <a:solidFill>
                            <a:srgbClr val="000000"/>
                          </a:solidFill>
                          <a:latin typeface="Calibri"/>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228600">
                <a:tc>
                  <a:txBody>
                    <a:bodyPr/>
                    <a:lstStyle/>
                    <a:p>
                      <a:pPr algn="ctr" fontAlgn="b"/>
                      <a:r>
                        <a:rPr lang="en-US" sz="1600" b="1" i="0" u="none" strike="noStrike" dirty="0">
                          <a:solidFill>
                            <a:srgbClr val="000000"/>
                          </a:solidFill>
                          <a:latin typeface="Calibri"/>
                        </a:rPr>
                        <a:t>416.7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411.6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447.0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417.0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382.5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r h="280035">
                <a:tc>
                  <a:txBody>
                    <a:bodyPr/>
                    <a:lstStyle/>
                    <a:p>
                      <a:pPr algn="ctr" fontAlgn="b"/>
                      <a:r>
                        <a:rPr lang="en-US" sz="1600" b="1" i="0" u="none" strike="noStrike" dirty="0">
                          <a:solidFill>
                            <a:srgbClr val="000000"/>
                          </a:solidFill>
                          <a:latin typeface="Calibri"/>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121.4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112.3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101.8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4"/>
                  </a:ext>
                </a:extLst>
              </a:tr>
              <a:tr h="280035">
                <a:tc>
                  <a:txBody>
                    <a:bodyPr/>
                    <a:lstStyle/>
                    <a:p>
                      <a:pPr algn="ctr" fontAlgn="b"/>
                      <a:endParaRPr lang="en-US" sz="1600" b="1"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1" i="0" u="none" strike="noStrike" dirty="0">
                          <a:solidFill>
                            <a:srgbClr val="000000"/>
                          </a:solidFill>
                          <a:effectLst/>
                          <a:latin typeface="Calibri" panose="020F0502020204030204" pitchFamily="34" charset="0"/>
                        </a:rPr>
                        <a:t>20971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19010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rPr>
                        <a:t>20971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Calibri" panose="020F0502020204030204" pitchFamily="34" charset="0"/>
                          <a:ea typeface="+mn-ea"/>
                          <a:cs typeface="+mn-cs"/>
                        </a:rPr>
                        <a:t>27381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5"/>
                  </a:ext>
                </a:extLst>
              </a:tr>
              <a:tr h="82375">
                <a:tc>
                  <a:txBody>
                    <a:bodyPr/>
                    <a:lstStyle/>
                    <a:p>
                      <a:pPr algn="ctr" fontAlgn="b"/>
                      <a:endParaRPr lang="en-US" sz="1600" b="1"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1" i="0" u="none" strike="noStrike" dirty="0">
                          <a:solidFill>
                            <a:srgbClr val="000000"/>
                          </a:solidFill>
                          <a:effectLst/>
                          <a:latin typeface="Calibri" panose="020F0502020204030204" pitchFamily="34" charset="0"/>
                        </a:rPr>
                        <a:t>40.38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39.49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Calibri" panose="020F0502020204030204" pitchFamily="34" charset="0"/>
                          <a:ea typeface="+mn-ea"/>
                          <a:cs typeface="+mn-cs"/>
                        </a:rPr>
                        <a:t>39.98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Calibri" panose="020F0502020204030204" pitchFamily="34" charset="0"/>
                          <a:ea typeface="+mn-ea"/>
                          <a:cs typeface="+mn-cs"/>
                        </a:rPr>
                        <a:t>41.04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887779772"/>
                  </a:ext>
                </a:extLst>
              </a:tr>
            </a:tbl>
          </a:graphicData>
        </a:graphic>
      </p:graphicFrame>
      <p:graphicFrame>
        <p:nvGraphicFramePr>
          <p:cNvPr id="11" name="Table 10"/>
          <p:cNvGraphicFramePr>
            <a:graphicFrameLocks noGrp="1"/>
          </p:cNvGraphicFramePr>
          <p:nvPr/>
        </p:nvGraphicFramePr>
        <p:xfrm>
          <a:off x="381000" y="3503060"/>
          <a:ext cx="2895600" cy="87382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264225">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Steam Gen. 70 TPH Boiler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04800">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Bag. Cons. 70 TPH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t"/>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4800">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Steam to Fuel Ratio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b"/>
                      <a:endParaRPr lang="en-US" sz="1600" b="0"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nvGraphicFramePr>
        <p:xfrm>
          <a:off x="381000" y="4461015"/>
          <a:ext cx="2895600" cy="78676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228600">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Steam Gen. 150 TPH Boiler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80035">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Bag. Cons. 150 TPH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t"/>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28600">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Steam to Fuel Ratio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b"/>
                      <a:endParaRPr lang="en-US" sz="1600" b="0"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10210800" y="3453104"/>
          <a:ext cx="1524000" cy="90302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293425">
                <a:tc>
                  <a:txBody>
                    <a:bodyPr/>
                    <a:lstStyle/>
                    <a:p>
                      <a:pPr algn="ctr" fontAlgn="b"/>
                      <a:r>
                        <a:rPr lang="en-US" sz="1600" b="0" i="0" u="none" strike="noStrike" dirty="0">
                          <a:solidFill>
                            <a:srgbClr val="000000"/>
                          </a:solidFill>
                          <a:effectLst/>
                          <a:latin typeface="Calibri" panose="020F0502020204030204" pitchFamily="34" charset="0"/>
                        </a:rPr>
                        <a:t>108407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107589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304800">
                <a:tc>
                  <a:txBody>
                    <a:bodyPr/>
                    <a:lstStyle/>
                    <a:p>
                      <a:pPr algn="ctr" fontAlgn="b"/>
                      <a:r>
                        <a:rPr lang="en-US" sz="1600" b="0" i="0" u="none" strike="noStrike" dirty="0">
                          <a:solidFill>
                            <a:srgbClr val="000000"/>
                          </a:solidFill>
                          <a:effectLst/>
                          <a:latin typeface="Calibri" panose="020F0502020204030204" pitchFamily="34" charset="0"/>
                        </a:rPr>
                        <a:t>49207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49834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3048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0210800" y="4430027"/>
          <a:ext cx="1524000" cy="78676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228600">
                <a:tc>
                  <a:txBody>
                    <a:bodyPr/>
                    <a:lstStyle/>
                    <a:p>
                      <a:pPr algn="ctr" fontAlgn="b"/>
                      <a:r>
                        <a:rPr lang="en-US" sz="1600" b="0" i="0" u="none" strike="noStrike" dirty="0">
                          <a:solidFill>
                            <a:srgbClr val="000000"/>
                          </a:solidFill>
                          <a:effectLst/>
                          <a:latin typeface="Calibri" panose="020F0502020204030204" pitchFamily="34" charset="0"/>
                        </a:rPr>
                        <a:t>252627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234948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280035">
                <a:tc>
                  <a:txBody>
                    <a:bodyPr/>
                    <a:lstStyle/>
                    <a:p>
                      <a:pPr algn="ctr" fontAlgn="ctr"/>
                      <a:r>
                        <a:rPr lang="en-US" sz="1600" b="0" i="0" u="none" strike="noStrike" dirty="0">
                          <a:solidFill>
                            <a:srgbClr val="000000"/>
                          </a:solidFill>
                          <a:effectLst/>
                          <a:latin typeface="Calibri" panose="020F0502020204030204" pitchFamily="34" charset="0"/>
                        </a:rPr>
                        <a:t>99153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93391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28600">
                <a:tc>
                  <a:txBody>
                    <a:bodyPr/>
                    <a:lstStyle/>
                    <a:p>
                      <a:pPr algn="ctr" fontAlgn="ctr"/>
                      <a:r>
                        <a:rPr lang="en-US" sz="1600" b="0" i="0" u="none" strike="noStrike" dirty="0">
                          <a:solidFill>
                            <a:srgbClr val="000000"/>
                          </a:solidFill>
                          <a:effectLst/>
                          <a:latin typeface="Calibri" panose="020F0502020204030204" pitchFamily="34" charset="0"/>
                        </a:rPr>
                        <a:t>2.55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7" name="Table 16"/>
          <p:cNvGraphicFramePr>
            <a:graphicFrameLocks noGrp="1"/>
          </p:cNvGraphicFramePr>
          <p:nvPr/>
        </p:nvGraphicFramePr>
        <p:xfrm>
          <a:off x="3531751" y="3498234"/>
          <a:ext cx="3935849" cy="861950"/>
        </p:xfrm>
        <a:graphic>
          <a:graphicData uri="http://schemas.openxmlformats.org/drawingml/2006/table">
            <a:tbl>
              <a:tblPr firstRow="1" bandRow="1">
                <a:tableStyleId>{5C22544A-7EE6-4342-B048-85BDC9FD1C3A}</a:tableStyleId>
              </a:tblPr>
              <a:tblGrid>
                <a:gridCol w="711637">
                  <a:extLst>
                    <a:ext uri="{9D8B030D-6E8A-4147-A177-3AD203B41FA5}">
                      <a16:colId xmlns:a16="http://schemas.microsoft.com/office/drawing/2014/main" val="20000"/>
                    </a:ext>
                  </a:extLst>
                </a:gridCol>
                <a:gridCol w="819931">
                  <a:extLst>
                    <a:ext uri="{9D8B030D-6E8A-4147-A177-3AD203B41FA5}">
                      <a16:colId xmlns:a16="http://schemas.microsoft.com/office/drawing/2014/main" val="20001"/>
                    </a:ext>
                  </a:extLst>
                </a:gridCol>
                <a:gridCol w="791571">
                  <a:extLst>
                    <a:ext uri="{9D8B030D-6E8A-4147-A177-3AD203B41FA5}">
                      <a16:colId xmlns:a16="http://schemas.microsoft.com/office/drawing/2014/main" val="20002"/>
                    </a:ext>
                  </a:extLst>
                </a:gridCol>
                <a:gridCol w="788798">
                  <a:extLst>
                    <a:ext uri="{9D8B030D-6E8A-4147-A177-3AD203B41FA5}">
                      <a16:colId xmlns:a16="http://schemas.microsoft.com/office/drawing/2014/main" val="20003"/>
                    </a:ext>
                  </a:extLst>
                </a:gridCol>
                <a:gridCol w="823912">
                  <a:extLst>
                    <a:ext uri="{9D8B030D-6E8A-4147-A177-3AD203B41FA5}">
                      <a16:colId xmlns:a16="http://schemas.microsoft.com/office/drawing/2014/main" val="20004"/>
                    </a:ext>
                  </a:extLst>
                </a:gridCol>
              </a:tblGrid>
              <a:tr h="252350">
                <a:tc>
                  <a:txBody>
                    <a:bodyPr/>
                    <a:lstStyle/>
                    <a:p>
                      <a:pPr algn="ctr" rtl="0" fontAlgn="ctr"/>
                      <a:r>
                        <a:rPr lang="en-US" sz="1600" b="1" i="0" u="none" strike="noStrike" dirty="0">
                          <a:solidFill>
                            <a:srgbClr val="000000"/>
                          </a:solidFill>
                          <a:latin typeface="Calibri"/>
                        </a:rPr>
                        <a:t>64.0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67.2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69.7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67.4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65.0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303785">
                <a:tc>
                  <a:txBody>
                    <a:bodyPr/>
                    <a:lstStyle/>
                    <a:p>
                      <a:pPr algn="ctr" fontAlgn="b"/>
                      <a:r>
                        <a:rPr lang="en-US" sz="1600" b="1" i="0" u="none" strike="noStrike" dirty="0">
                          <a:solidFill>
                            <a:srgbClr val="000000"/>
                          </a:solidFill>
                          <a:latin typeface="Calibri"/>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30.3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31.4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30.1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304800">
                <a:tc>
                  <a:txBody>
                    <a:bodyPr/>
                    <a:lstStyle/>
                    <a:p>
                      <a:pPr algn="ctr" fontAlgn="b"/>
                      <a:r>
                        <a:rPr lang="en-US" sz="1600" b="1" i="0" u="none" strike="noStrike" dirty="0">
                          <a:solidFill>
                            <a:srgbClr val="000000"/>
                          </a:solidFill>
                          <a:latin typeface="Calibri"/>
                        </a:rPr>
                        <a:t>&gt;2.19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9" name="Table 18"/>
          <p:cNvGraphicFramePr>
            <a:graphicFrameLocks noGrp="1"/>
          </p:cNvGraphicFramePr>
          <p:nvPr/>
        </p:nvGraphicFramePr>
        <p:xfrm>
          <a:off x="3531751" y="4458603"/>
          <a:ext cx="3935849" cy="786765"/>
        </p:xfrm>
        <a:graphic>
          <a:graphicData uri="http://schemas.openxmlformats.org/drawingml/2006/table">
            <a:tbl>
              <a:tblPr firstRow="1" bandRow="1">
                <a:tableStyleId>{5C22544A-7EE6-4342-B048-85BDC9FD1C3A}</a:tableStyleId>
              </a:tblPr>
              <a:tblGrid>
                <a:gridCol w="711637">
                  <a:extLst>
                    <a:ext uri="{9D8B030D-6E8A-4147-A177-3AD203B41FA5}">
                      <a16:colId xmlns:a16="http://schemas.microsoft.com/office/drawing/2014/main" val="20000"/>
                    </a:ext>
                  </a:extLst>
                </a:gridCol>
                <a:gridCol w="792636">
                  <a:extLst>
                    <a:ext uri="{9D8B030D-6E8A-4147-A177-3AD203B41FA5}">
                      <a16:colId xmlns:a16="http://schemas.microsoft.com/office/drawing/2014/main" val="20001"/>
                    </a:ext>
                  </a:extLst>
                </a:gridCol>
                <a:gridCol w="805218">
                  <a:extLst>
                    <a:ext uri="{9D8B030D-6E8A-4147-A177-3AD203B41FA5}">
                      <a16:colId xmlns:a16="http://schemas.microsoft.com/office/drawing/2014/main" val="20002"/>
                    </a:ext>
                  </a:extLst>
                </a:gridCol>
                <a:gridCol w="816733">
                  <a:extLst>
                    <a:ext uri="{9D8B030D-6E8A-4147-A177-3AD203B41FA5}">
                      <a16:colId xmlns:a16="http://schemas.microsoft.com/office/drawing/2014/main" val="20003"/>
                    </a:ext>
                  </a:extLst>
                </a:gridCol>
                <a:gridCol w="809625">
                  <a:extLst>
                    <a:ext uri="{9D8B030D-6E8A-4147-A177-3AD203B41FA5}">
                      <a16:colId xmlns:a16="http://schemas.microsoft.com/office/drawing/2014/main" val="20004"/>
                    </a:ext>
                  </a:extLst>
                </a:gridCol>
              </a:tblGrid>
              <a:tr h="228600">
                <a:tc>
                  <a:txBody>
                    <a:bodyPr/>
                    <a:lstStyle/>
                    <a:p>
                      <a:pPr algn="ctr" rtl="0" fontAlgn="ctr"/>
                      <a:r>
                        <a:rPr lang="en-US" sz="1600" b="1" i="0" u="none" strike="noStrike" dirty="0">
                          <a:solidFill>
                            <a:srgbClr val="000000"/>
                          </a:solidFill>
                          <a:latin typeface="Calibri"/>
                        </a:rPr>
                        <a:t>144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148.2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151.2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150.4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141.9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280035">
                <a:tc>
                  <a:txBody>
                    <a:bodyPr/>
                    <a:lstStyle/>
                    <a:p>
                      <a:pPr algn="ctr" rtl="0" fontAlgn="ctr"/>
                      <a:r>
                        <a:rPr lang="en-US" sz="1600" b="1" i="0" u="none" strike="noStrike" dirty="0">
                          <a:solidFill>
                            <a:srgbClr val="000000"/>
                          </a:solidFill>
                          <a:latin typeface="Calibri"/>
                        </a:rPr>
                        <a:t>56.7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58.0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59.1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59.0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56.4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28600">
                <a:tc>
                  <a:txBody>
                    <a:bodyPr/>
                    <a:lstStyle/>
                    <a:p>
                      <a:pPr algn="ctr" rtl="0" fontAlgn="ctr"/>
                      <a:r>
                        <a:rPr lang="en-US" sz="1600" b="1" i="0" u="none" strike="noStrike" dirty="0">
                          <a:solidFill>
                            <a:srgbClr val="000000"/>
                          </a:solidFill>
                          <a:latin typeface="Calibri"/>
                        </a:rPr>
                        <a:t>&gt;2.54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600" b="0" i="0" u="none" strike="noStrike" dirty="0">
                          <a:solidFill>
                            <a:srgbClr val="000000"/>
                          </a:solidFill>
                          <a:effectLst/>
                          <a:latin typeface="Calibri" panose="020F0502020204030204" pitchFamily="34" charset="0"/>
                        </a:rPr>
                        <a:t>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2.55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nvGraphicFramePr>
        <p:xfrm>
          <a:off x="7696200" y="962024"/>
          <a:ext cx="2362200" cy="2426093"/>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63221">
                  <a:extLst>
                    <a:ext uri="{9D8B030D-6E8A-4147-A177-3AD203B41FA5}">
                      <a16:colId xmlns:a16="http://schemas.microsoft.com/office/drawing/2014/main" val="20001"/>
                    </a:ext>
                  </a:extLst>
                </a:gridCol>
                <a:gridCol w="736979">
                  <a:extLst>
                    <a:ext uri="{9D8B030D-6E8A-4147-A177-3AD203B41FA5}">
                      <a16:colId xmlns:a16="http://schemas.microsoft.com/office/drawing/2014/main" val="20002"/>
                    </a:ext>
                  </a:extLst>
                </a:gridCol>
              </a:tblGrid>
              <a:tr h="565245">
                <a:tc>
                  <a:txBody>
                    <a:bodyPr/>
                    <a:lstStyle/>
                    <a:p>
                      <a:pPr algn="ctr">
                        <a:lnSpc>
                          <a:spcPts val="1500"/>
                        </a:lnSpc>
                      </a:pPr>
                      <a:r>
                        <a:rPr lang="en-IN" dirty="0">
                          <a:latin typeface="Segoe UI" panose="020B0502040204020203" pitchFamily="34" charset="0"/>
                          <a:cs typeface="Segoe UI" panose="020B0502040204020203" pitchFamily="34" charset="0"/>
                        </a:rPr>
                        <a:t>Weekly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r>
                        <a:rPr lang="en-IN" sz="1400" b="1" kern="1200" dirty="0">
                          <a:solidFill>
                            <a:schemeClr val="lt1"/>
                          </a:solidFill>
                          <a:latin typeface="Segoe UI" panose="020B0502040204020203" pitchFamily="34" charset="0"/>
                          <a:ea typeface="+mn-ea"/>
                          <a:cs typeface="Segoe UI" panose="020B0502040204020203" pitchFamily="34" charset="0"/>
                        </a:rPr>
                        <a:t>Current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r>
                        <a:rPr lang="en-IN" sz="1600" b="1" kern="1200" dirty="0">
                          <a:solidFill>
                            <a:schemeClr val="lt1"/>
                          </a:solidFill>
                          <a:latin typeface="Segoe UI" panose="020B0502040204020203" pitchFamily="34" charset="0"/>
                          <a:ea typeface="+mn-ea"/>
                          <a:cs typeface="Segoe UI" panose="020B0502040204020203" pitchFamily="34" charset="0"/>
                        </a:rPr>
                        <a:t>Last</a:t>
                      </a:r>
                      <a:r>
                        <a:rPr lang="en-IN" sz="1600" b="1" kern="1200" baseline="0" dirty="0">
                          <a:solidFill>
                            <a:schemeClr val="lt1"/>
                          </a:solidFill>
                          <a:latin typeface="Segoe UI" panose="020B0502040204020203" pitchFamily="34" charset="0"/>
                          <a:ea typeface="+mn-ea"/>
                          <a:cs typeface="Segoe UI" panose="020B0502040204020203" pitchFamily="34" charset="0"/>
                        </a:rPr>
                        <a:t> Week</a:t>
                      </a:r>
                      <a:endParaRPr lang="en-IN" sz="1600" b="1" kern="1200" dirty="0">
                        <a:solidFill>
                          <a:schemeClr val="lt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0000"/>
                  </a:ext>
                </a:extLst>
              </a:tr>
              <a:tr h="518615">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IN" sz="1600" b="1" dirty="0">
                          <a:latin typeface="Segoe UI" panose="020B0502040204020203" pitchFamily="34" charset="0"/>
                          <a:cs typeface="Segoe UI" panose="020B0502040204020203" pitchFamily="34" charset="0"/>
                        </a:rPr>
                        <a:t>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1831">
                <a:tc>
                  <a:txBody>
                    <a:bodyPr/>
                    <a:lstStyle/>
                    <a:p>
                      <a:pPr algn="ctr" fontAlgn="ctr"/>
                      <a:r>
                        <a:rPr lang="en-US" sz="1600" b="1" i="0" u="none" strike="noStrike" dirty="0">
                          <a:solidFill>
                            <a:srgbClr val="000000"/>
                          </a:solidFill>
                          <a:latin typeface="Calibri"/>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dirty="0">
                          <a:solidFill>
                            <a:srgbClr val="000000"/>
                          </a:solidFill>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dirty="0">
                          <a:solidFill>
                            <a:srgbClr val="000000"/>
                          </a:solidFill>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r h="227066">
                <a:tc>
                  <a:txBody>
                    <a:bodyPr/>
                    <a:lstStyle/>
                    <a:p>
                      <a:pPr algn="ctr" fontAlgn="b"/>
                      <a:r>
                        <a:rPr lang="en-US" sz="1600" b="1" i="0" u="none" strike="noStrike" dirty="0">
                          <a:solidFill>
                            <a:srgbClr val="000000"/>
                          </a:solidFill>
                          <a:latin typeface="Calibri"/>
                        </a:rPr>
                        <a:t>70000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69150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75100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3"/>
                  </a:ext>
                </a:extLst>
              </a:tr>
              <a:tr h="278501">
                <a:tc>
                  <a:txBody>
                    <a:bodyPr/>
                    <a:lstStyle/>
                    <a:p>
                      <a:pPr algn="ctr" fontAlgn="b"/>
                      <a:r>
                        <a:rPr lang="en-US" sz="1600" b="1" i="0" u="none" strike="noStrike" dirty="0">
                          <a:solidFill>
                            <a:srgbClr val="000000"/>
                          </a:solidFill>
                          <a:latin typeface="Calibri"/>
                        </a:rPr>
                        <a:t>18900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18904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20387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4"/>
                  </a:ext>
                </a:extLst>
              </a:tr>
              <a:tr h="278501">
                <a:tc>
                  <a:txBody>
                    <a:bodyPr/>
                    <a:lstStyle/>
                    <a:p>
                      <a:pPr algn="ctr" fontAlgn="b"/>
                      <a:endParaRPr lang="en-US" sz="1600" b="1"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h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5"/>
                  </a:ext>
                </a:extLst>
              </a:tr>
              <a:tr h="278501">
                <a:tc>
                  <a:txBody>
                    <a:bodyPr/>
                    <a:lstStyle/>
                    <a:p>
                      <a:pPr algn="ctr" fontAlgn="b"/>
                      <a:endParaRPr lang="en-US" sz="1600" b="1"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hMerge="1">
                  <a:txBody>
                    <a:bodyPr/>
                    <a:lstStyle/>
                    <a:p>
                      <a:endParaRPr lang="en-IN"/>
                    </a:p>
                  </a:txBody>
                  <a:tcPr/>
                </a:tc>
                <a:extLst>
                  <a:ext uri="{0D108BD9-81ED-4DB2-BD59-A6C34878D82A}">
                    <a16:rowId xmlns:a16="http://schemas.microsoft.com/office/drawing/2014/main" val="3662635565"/>
                  </a:ext>
                </a:extLst>
              </a:tr>
            </a:tbl>
          </a:graphicData>
        </a:graphic>
      </p:graphicFrame>
      <p:graphicFrame>
        <p:nvGraphicFramePr>
          <p:cNvPr id="18" name="Table 17"/>
          <p:cNvGraphicFramePr>
            <a:graphicFrameLocks noGrp="1"/>
          </p:cNvGraphicFramePr>
          <p:nvPr/>
        </p:nvGraphicFramePr>
        <p:xfrm>
          <a:off x="7696200" y="3474484"/>
          <a:ext cx="2375848" cy="891384"/>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22278">
                  <a:extLst>
                    <a:ext uri="{9D8B030D-6E8A-4147-A177-3AD203B41FA5}">
                      <a16:colId xmlns:a16="http://schemas.microsoft.com/office/drawing/2014/main" val="20001"/>
                    </a:ext>
                  </a:extLst>
                </a:gridCol>
                <a:gridCol w="791570">
                  <a:extLst>
                    <a:ext uri="{9D8B030D-6E8A-4147-A177-3AD203B41FA5}">
                      <a16:colId xmlns:a16="http://schemas.microsoft.com/office/drawing/2014/main" val="20002"/>
                    </a:ext>
                  </a:extLst>
                </a:gridCol>
              </a:tblGrid>
              <a:tr h="313629">
                <a:tc>
                  <a:txBody>
                    <a:bodyPr/>
                    <a:lstStyle/>
                    <a:p>
                      <a:pPr algn="ctr" rtl="0" fontAlgn="ctr"/>
                      <a:r>
                        <a:rPr lang="en-US" sz="1600" b="1" i="0" u="none" strike="noStrike" dirty="0">
                          <a:solidFill>
                            <a:srgbClr val="000000"/>
                          </a:solidFill>
                          <a:latin typeface="Calibri"/>
                        </a:rPr>
                        <a:t>10752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11282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11710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0"/>
                  </a:ext>
                </a:extLst>
              </a:tr>
              <a:tr h="272955">
                <a:tc>
                  <a:txBody>
                    <a:bodyPr/>
                    <a:lstStyle/>
                    <a:p>
                      <a:pPr algn="ctr" fontAlgn="b"/>
                      <a:r>
                        <a:rPr lang="en-US" sz="1600" b="1" i="0" u="none" strike="noStrike" dirty="0">
                          <a:solidFill>
                            <a:srgbClr val="000000"/>
                          </a:solidFill>
                          <a:latin typeface="Calibri"/>
                        </a:rPr>
                        <a:t>4906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5096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5275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1"/>
                  </a:ext>
                </a:extLst>
              </a:tr>
              <a:tr h="304800">
                <a:tc>
                  <a:txBody>
                    <a:bodyPr/>
                    <a:lstStyle/>
                    <a:p>
                      <a:pPr algn="ctr" fontAlgn="b"/>
                      <a:r>
                        <a:rPr lang="en-US" sz="1600" b="1" i="0" u="none" strike="noStrike" dirty="0">
                          <a:solidFill>
                            <a:srgbClr val="000000"/>
                          </a:solidFill>
                          <a:latin typeface="Calibri"/>
                        </a:rPr>
                        <a:t>&gt;2.19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20" name="Table 19"/>
          <p:cNvGraphicFramePr>
            <a:graphicFrameLocks noGrp="1"/>
          </p:cNvGraphicFramePr>
          <p:nvPr/>
        </p:nvGraphicFramePr>
        <p:xfrm>
          <a:off x="7696200" y="4444315"/>
          <a:ext cx="2334904" cy="78676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35925">
                  <a:extLst>
                    <a:ext uri="{9D8B030D-6E8A-4147-A177-3AD203B41FA5}">
                      <a16:colId xmlns:a16="http://schemas.microsoft.com/office/drawing/2014/main" val="20001"/>
                    </a:ext>
                  </a:extLst>
                </a:gridCol>
                <a:gridCol w="736979">
                  <a:extLst>
                    <a:ext uri="{9D8B030D-6E8A-4147-A177-3AD203B41FA5}">
                      <a16:colId xmlns:a16="http://schemas.microsoft.com/office/drawing/2014/main" val="20002"/>
                    </a:ext>
                  </a:extLst>
                </a:gridCol>
              </a:tblGrid>
              <a:tr h="228600">
                <a:tc>
                  <a:txBody>
                    <a:bodyPr/>
                    <a:lstStyle/>
                    <a:p>
                      <a:pPr algn="ctr" fontAlgn="ctr"/>
                      <a:r>
                        <a:rPr lang="en-US" sz="1600" b="1" i="0" u="none" strike="noStrike" dirty="0">
                          <a:solidFill>
                            <a:srgbClr val="000000"/>
                          </a:solidFill>
                          <a:latin typeface="Calibri"/>
                        </a:rPr>
                        <a:t>24192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24902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25396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0"/>
                  </a:ext>
                </a:extLst>
              </a:tr>
              <a:tr h="280035">
                <a:tc>
                  <a:txBody>
                    <a:bodyPr/>
                    <a:lstStyle/>
                    <a:p>
                      <a:pPr algn="ctr" rtl="0" fontAlgn="ctr"/>
                      <a:r>
                        <a:rPr lang="en-US" sz="1600" b="1" i="0" u="none" strike="noStrike" dirty="0">
                          <a:solidFill>
                            <a:srgbClr val="000000"/>
                          </a:solidFill>
                          <a:latin typeface="Calibri"/>
                        </a:rPr>
                        <a:t>9526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9743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9920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1"/>
                  </a:ext>
                </a:extLst>
              </a:tr>
              <a:tr h="228600">
                <a:tc>
                  <a:txBody>
                    <a:bodyPr/>
                    <a:lstStyle/>
                    <a:p>
                      <a:pPr algn="ctr" rtl="0" fontAlgn="ctr"/>
                      <a:r>
                        <a:rPr lang="en-US" sz="1600" b="1" i="0" u="none" strike="noStrike" dirty="0">
                          <a:solidFill>
                            <a:srgbClr val="000000"/>
                          </a:solidFill>
                          <a:latin typeface="Calibri"/>
                        </a:rPr>
                        <a:t>&gt;2.54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nvGraphicFramePr>
        <p:xfrm>
          <a:off x="381000" y="5333508"/>
          <a:ext cx="2895600" cy="114939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287383">
                <a:tc>
                  <a:txBody>
                    <a:bodyPr/>
                    <a:lstStyle/>
                    <a:p>
                      <a:pPr marL="0" algn="l" defTabSz="914400" rtl="0" eaLnBrk="1" fontAlgn="ctr" latinLnBrk="0" hangingPunct="1"/>
                      <a:r>
                        <a:rPr lang="de-DE" sz="1600" b="0" i="0" u="none" strike="noStrike" kern="1200" dirty="0">
                          <a:solidFill>
                            <a:srgbClr val="000000"/>
                          </a:solidFill>
                          <a:latin typeface="Segoe UI" panose="020B0502040204020203" pitchFamily="34" charset="0"/>
                          <a:ea typeface="+mn-ea"/>
                          <a:cs typeface="Segoe UI" panose="020B0502040204020203" pitchFamily="34" charset="0"/>
                        </a:rPr>
                        <a:t>Steam Gen. (35 T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r>
                        <a:rPr lang="en-US" sz="1600" b="0" i="0" u="none" strike="noStrike" kern="1200" dirty="0">
                          <a:solidFill>
                            <a:srgbClr val="000000"/>
                          </a:solidFill>
                          <a:latin typeface="Calibri"/>
                          <a:ea typeface="+mn-ea"/>
                          <a:cs typeface="+mn-cs"/>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54045">
                <a:tc>
                  <a:txBody>
                    <a:bodyPr/>
                    <a:lstStyle/>
                    <a:p>
                      <a:pPr marL="0" algn="l" defTabSz="914400" rtl="0" eaLnBrk="1" fontAlgn="ctr" latinLnBrk="0" hangingPunct="1"/>
                      <a:r>
                        <a:rPr lang="fr-FR" sz="1600" b="0" i="0" u="none" strike="noStrike" kern="1200" dirty="0">
                          <a:solidFill>
                            <a:srgbClr val="000000"/>
                          </a:solidFill>
                          <a:latin typeface="Segoe UI" panose="020B0502040204020203" pitchFamily="34" charset="0"/>
                          <a:ea typeface="+mn-ea"/>
                          <a:cs typeface="Segoe UI" panose="020B0502040204020203" pitchFamily="34" charset="0"/>
                        </a:rPr>
                        <a:t>Bag. Cons. (35 T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r>
                        <a:rPr lang="en-US" sz="1600" b="0" i="0" u="none" strike="noStrike" kern="1200" dirty="0">
                          <a:solidFill>
                            <a:srgbClr val="000000"/>
                          </a:solidFill>
                          <a:latin typeface="Calibri"/>
                          <a:ea typeface="+mn-ea"/>
                          <a:cs typeface="+mn-cs"/>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3167">
                <a:tc>
                  <a:txBody>
                    <a:bodyPr/>
                    <a:lstStyle/>
                    <a:p>
                      <a:pPr marL="0" algn="l" defTabSz="914400" rtl="0" eaLnBrk="1" fontAlgn="ctr" latinLnBrk="0" hangingPunct="1"/>
                      <a:r>
                        <a:rPr lang="fr-FR" sz="1600" b="0" i="0" u="none" strike="noStrike" kern="1200" dirty="0" err="1">
                          <a:solidFill>
                            <a:srgbClr val="000000"/>
                          </a:solidFill>
                          <a:latin typeface="Segoe UI" panose="020B0502040204020203" pitchFamily="34" charset="0"/>
                          <a:ea typeface="+mn-ea"/>
                          <a:cs typeface="Segoe UI" panose="020B0502040204020203" pitchFamily="34" charset="0"/>
                        </a:rPr>
                        <a:t>Slop</a:t>
                      </a:r>
                      <a:r>
                        <a:rPr lang="fr-FR" sz="1600" b="0" i="0" u="none" strike="noStrike" kern="1200" dirty="0">
                          <a:solidFill>
                            <a:srgbClr val="000000"/>
                          </a:solidFill>
                          <a:latin typeface="Segoe UI" panose="020B0502040204020203" pitchFamily="34" charset="0"/>
                          <a:ea typeface="+mn-ea"/>
                          <a:cs typeface="Segoe UI" panose="020B0502040204020203" pitchFamily="34" charset="0"/>
                        </a:rPr>
                        <a:t> Cons. (35 T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r>
                        <a:rPr lang="en-US" sz="1600" b="0" i="0" u="none" strike="noStrike" kern="1200" dirty="0">
                          <a:solidFill>
                            <a:srgbClr val="000000"/>
                          </a:solidFill>
                          <a:latin typeface="Calibri"/>
                          <a:ea typeface="+mn-ea"/>
                          <a:cs typeface="+mn-cs"/>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4800">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Steam to Fuel Ratio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endParaRPr lang="en-US" sz="1600" b="0" i="0" u="none" strike="noStrike" kern="1200" dirty="0">
                        <a:solidFill>
                          <a:srgbClr val="000000"/>
                        </a:solidFill>
                        <a:latin typeface="Calibri"/>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22" name="Table 21"/>
          <p:cNvGraphicFramePr>
            <a:graphicFrameLocks noGrp="1"/>
          </p:cNvGraphicFramePr>
          <p:nvPr/>
        </p:nvGraphicFramePr>
        <p:xfrm>
          <a:off x="10210800" y="5329237"/>
          <a:ext cx="1524000" cy="1160977"/>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28617">
                <a:tc>
                  <a:txBody>
                    <a:bodyPr/>
                    <a:lstStyle/>
                    <a:p>
                      <a:pPr algn="ctr" fontAlgn="b"/>
                      <a:r>
                        <a:rPr lang="en-US" sz="1600" b="0" i="0" u="none" strike="noStrike" dirty="0">
                          <a:solidFill>
                            <a:srgbClr val="000000"/>
                          </a:solidFill>
                          <a:effectLst/>
                          <a:latin typeface="Calibri" panose="020F0502020204030204" pitchFamily="34" charset="0"/>
                        </a:rPr>
                        <a:t>51853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50500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228599">
                <a:tc>
                  <a:txBody>
                    <a:bodyPr/>
                    <a:lstStyle/>
                    <a:p>
                      <a:pPr algn="ctr" fontAlgn="b"/>
                      <a:r>
                        <a:rPr lang="en-US" sz="1600" b="0" i="0" u="none" strike="noStrike" dirty="0">
                          <a:solidFill>
                            <a:srgbClr val="000000"/>
                          </a:solidFill>
                          <a:effectLst/>
                          <a:latin typeface="Calibri" panose="020F0502020204030204" pitchFamily="34" charset="0"/>
                        </a:rPr>
                        <a:t>19682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20502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9000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4268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4189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288990">
                <a:tc>
                  <a:txBody>
                    <a:bodyPr/>
                    <a:lstStyle/>
                    <a:p>
                      <a:pPr algn="ctr" rtl="0" fontAlgn="ctr"/>
                      <a:r>
                        <a:rPr lang="en-US" sz="1600" b="0" i="0" u="none" strike="noStrike" dirty="0">
                          <a:solidFill>
                            <a:srgbClr val="000000"/>
                          </a:solidFill>
                          <a:effectLst/>
                          <a:latin typeface="Calibri" panose="020F0502020204030204" pitchFamily="34" charset="0"/>
                        </a:rPr>
                        <a:t>2.17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2.05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531751" y="5341896"/>
          <a:ext cx="3935849" cy="1149394"/>
        </p:xfrm>
        <a:graphic>
          <a:graphicData uri="http://schemas.openxmlformats.org/drawingml/2006/table">
            <a:tbl>
              <a:tblPr firstRow="1" bandRow="1">
                <a:tableStyleId>{5C22544A-7EE6-4342-B048-85BDC9FD1C3A}</a:tableStyleId>
              </a:tblPr>
              <a:tblGrid>
                <a:gridCol w="697349">
                  <a:extLst>
                    <a:ext uri="{9D8B030D-6E8A-4147-A177-3AD203B41FA5}">
                      <a16:colId xmlns:a16="http://schemas.microsoft.com/office/drawing/2014/main" val="20000"/>
                    </a:ext>
                  </a:extLst>
                </a:gridCol>
                <a:gridCol w="806924">
                  <a:extLst>
                    <a:ext uri="{9D8B030D-6E8A-4147-A177-3AD203B41FA5}">
                      <a16:colId xmlns:a16="http://schemas.microsoft.com/office/drawing/2014/main" val="20001"/>
                    </a:ext>
                  </a:extLst>
                </a:gridCol>
                <a:gridCol w="805218">
                  <a:extLst>
                    <a:ext uri="{9D8B030D-6E8A-4147-A177-3AD203B41FA5}">
                      <a16:colId xmlns:a16="http://schemas.microsoft.com/office/drawing/2014/main" val="20002"/>
                    </a:ext>
                  </a:extLst>
                </a:gridCol>
                <a:gridCol w="845308">
                  <a:extLst>
                    <a:ext uri="{9D8B030D-6E8A-4147-A177-3AD203B41FA5}">
                      <a16:colId xmlns:a16="http://schemas.microsoft.com/office/drawing/2014/main" val="20003"/>
                    </a:ext>
                  </a:extLst>
                </a:gridCol>
                <a:gridCol w="781050">
                  <a:extLst>
                    <a:ext uri="{9D8B030D-6E8A-4147-A177-3AD203B41FA5}">
                      <a16:colId xmlns:a16="http://schemas.microsoft.com/office/drawing/2014/main" val="20004"/>
                    </a:ext>
                  </a:extLst>
                </a:gridCol>
              </a:tblGrid>
              <a:tr h="287382">
                <a:tc>
                  <a:txBody>
                    <a:bodyPr/>
                    <a:lstStyle/>
                    <a:p>
                      <a:pPr algn="ctr" rtl="0" fontAlgn="ctr"/>
                      <a:r>
                        <a:rPr lang="en-US" sz="1600" b="1" i="0" u="none" strike="noStrike" dirty="0">
                          <a:solidFill>
                            <a:srgbClr val="000000"/>
                          </a:solidFill>
                          <a:latin typeface="Calibri"/>
                        </a:rPr>
                        <a:t>33.0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32.3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33.1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32.7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31.9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285750">
                <a:tc>
                  <a:txBody>
                    <a:bodyPr/>
                    <a:lstStyle/>
                    <a:p>
                      <a:pPr algn="ctr" rtl="0" fontAlgn="ctr"/>
                      <a:r>
                        <a:rPr lang="en-US" sz="1600" b="1" i="0" u="none" strike="noStrike" dirty="0">
                          <a:solidFill>
                            <a:srgbClr val="000000"/>
                          </a:solidFill>
                          <a:latin typeface="Calibri"/>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12.4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12.9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71462">
                <a:tc>
                  <a:txBody>
                    <a:bodyPr/>
                    <a:lstStyle/>
                    <a:p>
                      <a:pPr algn="ctr" rtl="0" fontAlgn="ctr"/>
                      <a:r>
                        <a:rPr lang="en-US" sz="1600" b="1" i="0" u="none" strike="noStrike" dirty="0">
                          <a:solidFill>
                            <a:srgbClr val="000000"/>
                          </a:solidFill>
                          <a:latin typeface="Calibri"/>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304800">
                <a:tc>
                  <a:txBody>
                    <a:bodyPr/>
                    <a:lstStyle/>
                    <a:p>
                      <a:pPr algn="ctr" rtl="0" fontAlgn="ctr"/>
                      <a:r>
                        <a:rPr lang="en-US" sz="1600" b="1" i="0" u="none" strike="noStrike" dirty="0">
                          <a:solidFill>
                            <a:srgbClr val="000000"/>
                          </a:solidFill>
                          <a:latin typeface="Calibri"/>
                        </a:rPr>
                        <a:t>&gt;1.88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600" b="0" i="0" u="none" strike="noStrike" dirty="0">
                          <a:solidFill>
                            <a:srgbClr val="000000"/>
                          </a:solidFill>
                          <a:effectLst/>
                          <a:latin typeface="Calibri" panose="020F0502020204030204" pitchFamily="34" charset="0"/>
                        </a:rPr>
                        <a:t>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2.17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2.05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nvGraphicFramePr>
        <p:xfrm>
          <a:off x="7696200" y="5329237"/>
          <a:ext cx="2334904" cy="1147767"/>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49573">
                  <a:extLst>
                    <a:ext uri="{9D8B030D-6E8A-4147-A177-3AD203B41FA5}">
                      <a16:colId xmlns:a16="http://schemas.microsoft.com/office/drawing/2014/main" val="20001"/>
                    </a:ext>
                  </a:extLst>
                </a:gridCol>
                <a:gridCol w="723331">
                  <a:extLst>
                    <a:ext uri="{9D8B030D-6E8A-4147-A177-3AD203B41FA5}">
                      <a16:colId xmlns:a16="http://schemas.microsoft.com/office/drawing/2014/main" val="20002"/>
                    </a:ext>
                  </a:extLst>
                </a:gridCol>
              </a:tblGrid>
              <a:tr h="331747">
                <a:tc>
                  <a:txBody>
                    <a:bodyPr/>
                    <a:lstStyle/>
                    <a:p>
                      <a:pPr algn="ctr" rtl="0" fontAlgn="t"/>
                      <a:r>
                        <a:rPr lang="en-US" sz="1600" b="1" i="0" u="none" strike="noStrike" dirty="0">
                          <a:solidFill>
                            <a:srgbClr val="000000"/>
                          </a:solidFill>
                          <a:latin typeface="Calibri"/>
                        </a:rPr>
                        <a:t>5544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5419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5568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0"/>
                  </a:ext>
                </a:extLst>
              </a:tr>
              <a:tr h="254045">
                <a:tc>
                  <a:txBody>
                    <a:bodyPr/>
                    <a:lstStyle/>
                    <a:p>
                      <a:pPr algn="ctr" rtl="0" fontAlgn="ctr"/>
                      <a:r>
                        <a:rPr lang="en-US" sz="1600" b="1" i="0" u="none" strike="noStrike" dirty="0">
                          <a:solidFill>
                            <a:srgbClr val="000000"/>
                          </a:solidFill>
                          <a:latin typeface="Calibri"/>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2060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2098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1"/>
                  </a:ext>
                </a:extLst>
              </a:tr>
              <a:tr h="257175">
                <a:tc>
                  <a:txBody>
                    <a:bodyPr/>
                    <a:lstStyle/>
                    <a:p>
                      <a:pPr algn="ctr" rtl="0" fontAlgn="t"/>
                      <a:r>
                        <a:rPr lang="en-US" sz="1600" b="1" i="0" u="none" strike="noStrike" dirty="0">
                          <a:solidFill>
                            <a:srgbClr val="000000"/>
                          </a:solidFill>
                          <a:latin typeface="Calibri"/>
                        </a:rPr>
                        <a:t>504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454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475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r h="304800">
                <a:tc>
                  <a:txBody>
                    <a:bodyPr/>
                    <a:lstStyle/>
                    <a:p>
                      <a:pPr algn="ctr" rtl="0" fontAlgn="ctr"/>
                      <a:r>
                        <a:rPr lang="en-US" sz="1600" b="1" i="0" u="none" strike="noStrike" dirty="0">
                          <a:solidFill>
                            <a:srgbClr val="000000"/>
                          </a:solidFill>
                          <a:latin typeface="Calibri"/>
                        </a:rPr>
                        <a:t>&gt;1.88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600" b="0" i="0" u="none" strike="noStrike" dirty="0">
                          <a:solidFill>
                            <a:srgbClr val="000000"/>
                          </a:solidFill>
                          <a:effectLst/>
                          <a:latin typeface="Calibri" panose="020F0502020204030204" pitchFamily="34" charset="0"/>
                        </a:rPr>
                        <a:t>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98300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82C70-BD83-3D6D-8414-03486FD787E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1E1ADC-FB71-6F29-716D-1B195A468DE2}"/>
              </a:ext>
            </a:extLst>
          </p:cNvPr>
          <p:cNvSpPr>
            <a:spLocks noGrp="1"/>
          </p:cNvSpPr>
          <p:nvPr>
            <p:ph type="sldNum" sz="quarter" idx="12"/>
          </p:nvPr>
        </p:nvSpPr>
        <p:spPr>
          <a:prstGeom prst="rect">
            <a:avLst/>
          </a:prstGeom>
        </p:spPr>
        <p:txBody>
          <a:bodyPr/>
          <a:lstStyle/>
          <a:p>
            <a:fld id="{B76B49FA-22BB-44F5-8EFA-E5C56FA3907E}" type="slidenum">
              <a:rPr lang="en-US" smtClean="0"/>
              <a:pPr/>
              <a:t>85</a:t>
            </a:fld>
            <a:endParaRPr lang="en-US" dirty="0"/>
          </a:p>
        </p:txBody>
      </p:sp>
      <p:sp>
        <p:nvSpPr>
          <p:cNvPr id="6" name="Title 1">
            <a:extLst>
              <a:ext uri="{FF2B5EF4-FFF2-40B4-BE49-F238E27FC236}">
                <a16:creationId xmlns:a16="http://schemas.microsoft.com/office/drawing/2014/main" id="{514AA2C9-23C7-3283-64F5-06294F8F6C5D}"/>
              </a:ext>
            </a:extLst>
          </p:cNvPr>
          <p:cNvSpPr txBox="1">
            <a:spLocks/>
          </p:cNvSpPr>
          <p:nvPr/>
        </p:nvSpPr>
        <p:spPr>
          <a:xfrm>
            <a:off x="3276777" y="275514"/>
            <a:ext cx="5638445" cy="450376"/>
          </a:xfrm>
          <a:prstGeom prst="rect">
            <a:avLst/>
          </a:prstGeom>
          <a:solidFill>
            <a:srgbClr val="FFFF99"/>
          </a:solidFill>
          <a:ln w="19050">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2400" dirty="0">
                <a:solidFill>
                  <a:prstClr val="black"/>
                </a:solidFill>
                <a:latin typeface="Arial"/>
              </a:rPr>
              <a:t>STEAM &amp; POWER FOR THE WEEK</a:t>
            </a:r>
            <a:endParaRPr lang="en-US" sz="2400" dirty="0">
              <a:solidFill>
                <a:prstClr val="black"/>
              </a:solidFill>
            </a:endParaRPr>
          </a:p>
        </p:txBody>
      </p:sp>
      <p:pic>
        <p:nvPicPr>
          <p:cNvPr id="4" name="Picture 3">
            <a:extLst>
              <a:ext uri="{FF2B5EF4-FFF2-40B4-BE49-F238E27FC236}">
                <a16:creationId xmlns:a16="http://schemas.microsoft.com/office/drawing/2014/main" id="{B812D7E8-C1D9-6B7F-7A8B-43756CB6CDC3}"/>
              </a:ext>
            </a:extLst>
          </p:cNvPr>
          <p:cNvPicPr>
            <a:picLocks noChangeAspect="1"/>
          </p:cNvPicPr>
          <p:nvPr/>
        </p:nvPicPr>
        <p:blipFill>
          <a:blip r:embed="rId3"/>
          <a:srcRect l="9642" t="10585" r="10358" b="15556"/>
          <a:stretch>
            <a:fillRect/>
          </a:stretch>
        </p:blipFill>
        <p:spPr>
          <a:xfrm>
            <a:off x="576943" y="896345"/>
            <a:ext cx="11114313" cy="5596530"/>
          </a:xfrm>
          <a:prstGeom prst="rect">
            <a:avLst/>
          </a:prstGeom>
        </p:spPr>
      </p:pic>
    </p:spTree>
    <p:extLst>
      <p:ext uri="{BB962C8B-B14F-4D97-AF65-F5344CB8AC3E}">
        <p14:creationId xmlns:p14="http://schemas.microsoft.com/office/powerpoint/2010/main" val="28810396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4" name="Table 3">
            <a:extLst>
              <a:ext uri="{FF2B5EF4-FFF2-40B4-BE49-F238E27FC236}">
                <a16:creationId xmlns:a16="http://schemas.microsoft.com/office/drawing/2014/main" id="{402CB930-221C-AB58-62ED-FB85A1805743}"/>
              </a:ext>
            </a:extLst>
          </p:cNvPr>
          <p:cNvGraphicFramePr>
            <a:graphicFrameLocks noGrp="1"/>
          </p:cNvGraphicFramePr>
          <p:nvPr/>
        </p:nvGraphicFramePr>
        <p:xfrm>
          <a:off x="28978" y="828047"/>
          <a:ext cx="12086821" cy="6007100"/>
        </p:xfrm>
        <a:graphic>
          <a:graphicData uri="http://schemas.openxmlformats.org/drawingml/2006/table">
            <a:tbl>
              <a:tblPr firstRow="1" bandRow="1">
                <a:tableStyleId>{5C22544A-7EE6-4342-B048-85BDC9FD1C3A}</a:tableStyleId>
              </a:tblPr>
              <a:tblGrid>
                <a:gridCol w="582220">
                  <a:extLst>
                    <a:ext uri="{9D8B030D-6E8A-4147-A177-3AD203B41FA5}">
                      <a16:colId xmlns:a16="http://schemas.microsoft.com/office/drawing/2014/main" val="20000"/>
                    </a:ext>
                  </a:extLst>
                </a:gridCol>
                <a:gridCol w="997924">
                  <a:extLst>
                    <a:ext uri="{9D8B030D-6E8A-4147-A177-3AD203B41FA5}">
                      <a16:colId xmlns:a16="http://schemas.microsoft.com/office/drawing/2014/main" val="2037390778"/>
                    </a:ext>
                  </a:extLst>
                </a:gridCol>
                <a:gridCol w="2751749">
                  <a:extLst>
                    <a:ext uri="{9D8B030D-6E8A-4147-A177-3AD203B41FA5}">
                      <a16:colId xmlns:a16="http://schemas.microsoft.com/office/drawing/2014/main" val="920034336"/>
                    </a:ext>
                  </a:extLst>
                </a:gridCol>
                <a:gridCol w="3668998">
                  <a:extLst>
                    <a:ext uri="{9D8B030D-6E8A-4147-A177-3AD203B41FA5}">
                      <a16:colId xmlns:a16="http://schemas.microsoft.com/office/drawing/2014/main" val="20002"/>
                    </a:ext>
                  </a:extLst>
                </a:gridCol>
                <a:gridCol w="1006486">
                  <a:extLst>
                    <a:ext uri="{9D8B030D-6E8A-4147-A177-3AD203B41FA5}">
                      <a16:colId xmlns:a16="http://schemas.microsoft.com/office/drawing/2014/main" val="20005"/>
                    </a:ext>
                  </a:extLst>
                </a:gridCol>
                <a:gridCol w="1000820">
                  <a:extLst>
                    <a:ext uri="{9D8B030D-6E8A-4147-A177-3AD203B41FA5}">
                      <a16:colId xmlns:a16="http://schemas.microsoft.com/office/drawing/2014/main" val="20003"/>
                    </a:ext>
                  </a:extLst>
                </a:gridCol>
                <a:gridCol w="846847">
                  <a:extLst>
                    <a:ext uri="{9D8B030D-6E8A-4147-A177-3AD203B41FA5}">
                      <a16:colId xmlns:a16="http://schemas.microsoft.com/office/drawing/2014/main" val="20006"/>
                    </a:ext>
                  </a:extLst>
                </a:gridCol>
                <a:gridCol w="1231777">
                  <a:extLst>
                    <a:ext uri="{9D8B030D-6E8A-4147-A177-3AD203B41FA5}">
                      <a16:colId xmlns:a16="http://schemas.microsoft.com/office/drawing/2014/main" val="20007"/>
                    </a:ext>
                  </a:extLst>
                </a:gridCol>
              </a:tblGrid>
              <a:tr h="309998">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000" b="1" dirty="0"/>
                        <a:t>Sr. No.</a:t>
                      </a:r>
                    </a:p>
                  </a:txBody>
                  <a:tcPr marL="6350" marR="6350" marT="6350" marB="0" anchor="ct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2400" b="1" kern="1200" dirty="0">
                          <a:solidFill>
                            <a:schemeClr val="lt1"/>
                          </a:solidFill>
                          <a:latin typeface="+mn-lt"/>
                          <a:ea typeface="+mn-ea"/>
                          <a:cs typeface="+mn-cs"/>
                        </a:rPr>
                        <a:t>Week</a:t>
                      </a:r>
                      <a:endParaRPr lang="en-IN" sz="2400" b="1" kern="1200" dirty="0">
                        <a:solidFill>
                          <a:schemeClr val="lt1"/>
                        </a:solidFill>
                        <a:latin typeface="+mn-lt"/>
                        <a:ea typeface="+mn-ea"/>
                        <a:cs typeface="+mn-cs"/>
                      </a:endParaRPr>
                    </a:p>
                  </a:txBody>
                  <a:tcPr marL="6350" marR="6350" marT="6350" marB="0" anchor="ct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400" b="1" kern="1200" dirty="0">
                          <a:solidFill>
                            <a:schemeClr val="lt1"/>
                          </a:solidFill>
                          <a:latin typeface="+mn-lt"/>
                          <a:ea typeface="+mn-ea"/>
                          <a:cs typeface="+mn-cs"/>
                        </a:rPr>
                        <a:t>Name of Equipment</a:t>
                      </a:r>
                    </a:p>
                  </a:txBody>
                  <a:tcPr marL="6350" marR="6350" marT="6350" marB="0" anchor="ctr"/>
                </a:tc>
                <a:tc rowSpan="2">
                  <a:txBody>
                    <a:bodyPr/>
                    <a:lstStyle/>
                    <a:p>
                      <a:r>
                        <a:rPr lang="en-US" sz="2400" dirty="0"/>
                        <a:t>Reason for Power Saving</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200" b="1" kern="1200" dirty="0">
                          <a:solidFill>
                            <a:schemeClr val="lt1"/>
                          </a:solidFill>
                          <a:latin typeface="+mn-lt"/>
                          <a:ea typeface="+mn-ea"/>
                          <a:cs typeface="+mn-cs"/>
                        </a:rPr>
                        <a:t>Before</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200" b="1" kern="1200" dirty="0">
                          <a:solidFill>
                            <a:schemeClr val="lt1"/>
                          </a:solidFill>
                          <a:latin typeface="+mn-lt"/>
                          <a:ea typeface="+mn-ea"/>
                          <a:cs typeface="+mn-cs"/>
                        </a:rPr>
                        <a:t>After</a:t>
                      </a:r>
                    </a:p>
                  </a:txBody>
                  <a:tcPr marL="6350" marR="6350" marT="6350" marB="0" anchor="ct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000" b="1" kern="1200" dirty="0">
                          <a:solidFill>
                            <a:schemeClr val="lt1"/>
                          </a:solidFill>
                          <a:latin typeface="+mn-lt"/>
                          <a:ea typeface="+mn-ea"/>
                          <a:cs typeface="+mn-cs"/>
                        </a:rPr>
                        <a:t>Per Day Power Saved   (KWH)</a:t>
                      </a:r>
                    </a:p>
                  </a:txBody>
                  <a:tcPr marL="6350" marR="6350" marT="6350" marB="0" anchor="ct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000" b="1" kern="1200" dirty="0">
                          <a:solidFill>
                            <a:schemeClr val="lt1"/>
                          </a:solidFill>
                          <a:latin typeface="+mn-lt"/>
                          <a:ea typeface="+mn-ea"/>
                          <a:cs typeface="+mn-cs"/>
                        </a:rPr>
                        <a:t>Amount Saved per day @ 4.85 (Rs.)</a:t>
                      </a:r>
                    </a:p>
                  </a:txBody>
                  <a:tcPr marL="6350" marR="6350" marT="6350" marB="0" anchor="ctr"/>
                </a:tc>
                <a:extLst>
                  <a:ext uri="{0D108BD9-81ED-4DB2-BD59-A6C34878D82A}">
                    <a16:rowId xmlns:a16="http://schemas.microsoft.com/office/drawing/2014/main" val="4128156950"/>
                  </a:ext>
                </a:extLst>
              </a:tr>
              <a:tr h="802077">
                <a:tc vMerge="1">
                  <a:txBody>
                    <a:bodyPr/>
                    <a:lstStyle/>
                    <a:p>
                      <a:pPr algn="ctr" rtl="0" fontAlgn="ctr"/>
                      <a:endParaRPr lang="en-IN" sz="2200" b="1" i="0" u="none" strike="noStrike" dirty="0">
                        <a:solidFill>
                          <a:srgbClr val="000000"/>
                        </a:solidFill>
                        <a:effectLst/>
                        <a:latin typeface="+mn-lt"/>
                        <a:cs typeface="Segoe UI" panose="020B0502040204020203" pitchFamily="34" charset="0"/>
                      </a:endParaRPr>
                    </a:p>
                  </a:txBody>
                  <a:tcPr marL="6350" marR="6350" marT="6350" marB="0" anchor="ctr"/>
                </a:tc>
                <a:tc vMerge="1">
                  <a:txBody>
                    <a:bodyPr/>
                    <a:lstStyle/>
                    <a:p>
                      <a:endParaRPr lang="en-IN"/>
                    </a:p>
                  </a:txBody>
                  <a:tcPr/>
                </a:tc>
                <a:tc vMerge="1">
                  <a:txBody>
                    <a:bodyPr/>
                    <a:lstStyle/>
                    <a:p>
                      <a:pPr algn="ctr" fontAlgn="ctr"/>
                      <a:endParaRPr lang="en-US" sz="2200" b="1" i="0" u="none" strike="noStrike" dirty="0">
                        <a:solidFill>
                          <a:srgbClr val="000000"/>
                        </a:solidFill>
                        <a:effectLst/>
                        <a:latin typeface="+mn-lt"/>
                      </a:endParaRPr>
                    </a:p>
                  </a:txBody>
                  <a:tcPr marL="9525" marR="9525" marT="9525" marB="0" anchor="ctr">
                    <a:solidFill>
                      <a:srgbClr val="FF99FF"/>
                    </a:solidFill>
                  </a:tcPr>
                </a:tc>
                <a:tc vMerge="1">
                  <a:txBody>
                    <a:bodyPr/>
                    <a:lstStyle/>
                    <a:p>
                      <a:endParaRPr lang="en-US" dirty="0"/>
                    </a:p>
                  </a:txBody>
                  <a:tcPr marL="9525" marR="9525" marT="9525" marB="0" anchor="ctr">
                    <a:solidFill>
                      <a:schemeClr val="accent6">
                        <a:lumMod val="40000"/>
                        <a:lumOff val="60000"/>
                      </a:schemeClr>
                    </a:solidFill>
                  </a:tcPr>
                </a:tc>
                <a:tc>
                  <a:txBody>
                    <a:bodyPr/>
                    <a:lstStyle/>
                    <a:p>
                      <a:pPr algn="ctr" fontAlgn="ctr"/>
                      <a:r>
                        <a:rPr lang="en-US" sz="1600" b="1" i="0" u="none" strike="noStrike" dirty="0">
                          <a:solidFill>
                            <a:schemeClr val="tx1"/>
                          </a:solidFill>
                          <a:effectLst/>
                          <a:latin typeface="+mn-lt"/>
                        </a:rPr>
                        <a:t>Running Load (KW/Hrs.)</a:t>
                      </a:r>
                    </a:p>
                  </a:txBody>
                  <a:tcPr marL="6350" marR="6350" marT="6350" marB="0" anchor="ctr">
                    <a:solidFill>
                      <a:srgbClr val="66FF99"/>
                    </a:solidFill>
                  </a:tcPr>
                </a:tc>
                <a:tc>
                  <a:txBody>
                    <a:bodyPr/>
                    <a:lstStyle/>
                    <a:p>
                      <a:pPr algn="ctr" fontAlgn="ctr"/>
                      <a:r>
                        <a:rPr lang="en-US" sz="1600" b="1" i="0" u="none" strike="noStrike" dirty="0">
                          <a:solidFill>
                            <a:schemeClr val="tx1"/>
                          </a:solidFill>
                          <a:effectLst/>
                          <a:latin typeface="+mn-lt"/>
                        </a:rPr>
                        <a:t>Running Load (KW/Hrs.)</a:t>
                      </a:r>
                    </a:p>
                  </a:txBody>
                  <a:tcPr marL="6350" marR="6350" marT="6350" marB="0" anchor="ctr">
                    <a:solidFill>
                      <a:srgbClr val="FFFF66"/>
                    </a:solidFill>
                  </a:tcPr>
                </a:tc>
                <a:tc vMerge="1">
                  <a:txBody>
                    <a:bodyPr/>
                    <a:lstStyle/>
                    <a:p>
                      <a:pPr algn="ctr" rtl="0" fontAlgn="ctr"/>
                      <a:endParaRPr lang="en-IN" sz="2200" b="1" i="0" u="none" strike="noStrike" dirty="0">
                        <a:solidFill>
                          <a:schemeClr val="tx1"/>
                        </a:solidFill>
                        <a:effectLst/>
                        <a:latin typeface="+mn-lt"/>
                        <a:cs typeface="Segoe UI" panose="020B0502040204020203" pitchFamily="34" charset="0"/>
                      </a:endParaRPr>
                    </a:p>
                  </a:txBody>
                  <a:tcPr marL="6350" marR="6350" marT="6350" marB="0" anchor="ctr">
                    <a:solidFill>
                      <a:srgbClr val="FFFF66"/>
                    </a:solidFill>
                  </a:tcPr>
                </a:tc>
                <a:tc vMerge="1">
                  <a:txBody>
                    <a:bodyPr/>
                    <a:lstStyle/>
                    <a:p>
                      <a:endParaRPr lang="en-US"/>
                    </a:p>
                  </a:txBody>
                  <a:tcPr/>
                </a:tc>
                <a:extLst>
                  <a:ext uri="{0D108BD9-81ED-4DB2-BD59-A6C34878D82A}">
                    <a16:rowId xmlns:a16="http://schemas.microsoft.com/office/drawing/2014/main" val="10001"/>
                  </a:ext>
                </a:extLst>
              </a:tr>
              <a:tr h="755405">
                <a:tc>
                  <a:txBody>
                    <a:bodyPr/>
                    <a:lstStyle/>
                    <a:p>
                      <a:pPr algn="ctr" rtl="0" fontAlgn="ctr"/>
                      <a:r>
                        <a:rPr lang="en-US" sz="1800" b="1" i="0" u="none" strike="noStrike" dirty="0">
                          <a:solidFill>
                            <a:srgbClr val="000000"/>
                          </a:solidFill>
                          <a:effectLst/>
                          <a:latin typeface="+mn-lt"/>
                          <a:cs typeface="Segoe UI" panose="020B0502040204020203" pitchFamily="34" charset="0"/>
                        </a:rPr>
                        <a:t>1-</a:t>
                      </a:r>
                      <a:endParaRPr lang="en-IN" sz="1800" b="1" i="0" u="none" strike="noStrike" dirty="0">
                        <a:solidFill>
                          <a:srgbClr val="000000"/>
                        </a:solidFill>
                        <a:effectLst/>
                        <a:latin typeface="+mn-lt"/>
                        <a:cs typeface="Segoe UI" panose="020B0502040204020203" pitchFamily="34" charset="0"/>
                      </a:endParaRPr>
                    </a:p>
                  </a:txBody>
                  <a:tcPr marL="6350" marR="6350" marT="6350" marB="0" anchor="ctr">
                    <a:solidFill>
                      <a:schemeClr val="accent2">
                        <a:lumMod val="20000"/>
                        <a:lumOff val="80000"/>
                      </a:schemeClr>
                    </a:solidFill>
                  </a:tcPr>
                </a:tc>
                <a:tc>
                  <a:txBody>
                    <a:bodyPr/>
                    <a:lstStyle/>
                    <a:p>
                      <a:pPr algn="ctr" fontAlgn="ctr"/>
                      <a:r>
                        <a:rPr lang="en-US" sz="1800" b="1" i="1" kern="1200" baseline="0" dirty="0">
                          <a:solidFill>
                            <a:schemeClr val="dk1"/>
                          </a:solidFill>
                          <a:latin typeface="+mn-lt"/>
                          <a:ea typeface="+mn-ea"/>
                          <a:cs typeface="+mn-cs"/>
                        </a:rPr>
                        <a:t>Current</a:t>
                      </a:r>
                    </a:p>
                  </a:txBody>
                  <a:tcPr marL="9525" marR="9525" marT="9525" marB="0" anchor="ctr">
                    <a:solidFill>
                      <a:schemeClr val="accent3">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i="1" dirty="0">
                          <a:latin typeface="+mn-lt"/>
                        </a:rPr>
                        <a:t>Conventional lighting replaced</a:t>
                      </a:r>
                      <a:r>
                        <a:rPr lang="en-US" sz="1800" i="1" baseline="0" dirty="0">
                          <a:latin typeface="+mn-lt"/>
                        </a:rPr>
                        <a:t> by LED light in Cogen Plant </a:t>
                      </a:r>
                      <a:endParaRPr lang="en-US" sz="1800" b="1" i="0" u="none" strike="noStrike" dirty="0">
                        <a:solidFill>
                          <a:srgbClr val="000000"/>
                        </a:solidFill>
                        <a:effectLst/>
                        <a:latin typeface="+mn-lt"/>
                      </a:endParaRPr>
                    </a:p>
                  </a:txBody>
                  <a:tcPr marL="9525" marR="9525" marT="9525" marB="0" anchor="ctr">
                    <a:solidFill>
                      <a:srgbClr val="FF99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i="1" dirty="0">
                          <a:latin typeface="+mn-lt"/>
                        </a:rPr>
                        <a:t>15Nos. 150Watt HPSV Conventional Street lighting replaced</a:t>
                      </a:r>
                      <a:r>
                        <a:rPr lang="en-US" sz="1800" i="1" baseline="0" dirty="0">
                          <a:latin typeface="+mn-lt"/>
                        </a:rPr>
                        <a:t> by 90Watt LED light</a:t>
                      </a:r>
                      <a:endParaRPr lang="en-US" sz="1800" b="1" i="0" u="none" strike="noStrike" dirty="0">
                        <a:solidFill>
                          <a:srgbClr val="000000"/>
                        </a:solidFill>
                        <a:effectLst/>
                        <a:latin typeface="+mn-lt"/>
                      </a:endParaRPr>
                    </a:p>
                  </a:txBody>
                  <a:tcPr marL="9525" marR="9525" marT="9525" marB="0" anchor="ctr">
                    <a:solidFill>
                      <a:schemeClr val="accent6">
                        <a:lumMod val="20000"/>
                        <a:lumOff val="8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2.25</a:t>
                      </a:r>
                    </a:p>
                  </a:txBody>
                  <a:tcPr marL="9525" marR="9525" marT="9525" marB="0" anchor="ctr">
                    <a:solidFill>
                      <a:srgbClr val="66FF99"/>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1.35</a:t>
                      </a:r>
                    </a:p>
                  </a:txBody>
                  <a:tcPr marL="9525" marR="9525" marT="9525" marB="0" anchor="ctr">
                    <a:solidFill>
                      <a:srgbClr val="FFFF66"/>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9</a:t>
                      </a: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44</a:t>
                      </a:r>
                    </a:p>
                  </a:txBody>
                  <a:tcPr marL="9525" marR="9525" marT="9525" marB="0" anchor="ctr">
                    <a:solidFill>
                      <a:srgbClr val="66FF99"/>
                    </a:solidFill>
                  </a:tcPr>
                </a:tc>
                <a:extLst>
                  <a:ext uri="{0D108BD9-81ED-4DB2-BD59-A6C34878D82A}">
                    <a16:rowId xmlns:a16="http://schemas.microsoft.com/office/drawing/2014/main" val="420437522"/>
                  </a:ext>
                </a:extLst>
              </a:tr>
              <a:tr h="755405">
                <a:tc>
                  <a:txBody>
                    <a:bodyPr/>
                    <a:lstStyle/>
                    <a:p>
                      <a:pPr algn="ctr" rtl="0" fontAlgn="ctr"/>
                      <a:r>
                        <a:rPr lang="en-IN" sz="1800" b="1" i="0" u="none" strike="noStrike" dirty="0">
                          <a:solidFill>
                            <a:srgbClr val="000000"/>
                          </a:solidFill>
                          <a:effectLst/>
                          <a:latin typeface="+mn-lt"/>
                          <a:cs typeface="Segoe UI" panose="020B0502040204020203" pitchFamily="34" charset="0"/>
                        </a:rPr>
                        <a:t>2-</a:t>
                      </a:r>
                    </a:p>
                  </a:txBody>
                  <a:tcPr marL="6350" marR="6350" marT="6350" marB="0" anchor="ctr">
                    <a:solidFill>
                      <a:schemeClr val="accent2">
                        <a:lumMod val="20000"/>
                        <a:lumOff val="80000"/>
                      </a:schemeClr>
                    </a:solidFill>
                  </a:tcPr>
                </a:tc>
                <a:tc>
                  <a:txBody>
                    <a:bodyPr/>
                    <a:lstStyle/>
                    <a:p>
                      <a:pPr algn="ctr" fontAlgn="ctr"/>
                      <a:r>
                        <a:rPr lang="en-US" sz="1800" b="1" i="1" kern="1200" baseline="0" dirty="0">
                          <a:solidFill>
                            <a:schemeClr val="dk1"/>
                          </a:solidFill>
                          <a:latin typeface="+mn-lt"/>
                          <a:ea typeface="+mn-ea"/>
                          <a:cs typeface="+mn-cs"/>
                        </a:rPr>
                        <a:t>earlier</a:t>
                      </a:r>
                    </a:p>
                  </a:txBody>
                  <a:tcPr marL="9525" marR="9525" marT="9525" marB="0" anchor="ctr">
                    <a:solidFill>
                      <a:schemeClr val="accent3">
                        <a:lumMod val="20000"/>
                        <a:lumOff val="80000"/>
                      </a:schemeClr>
                    </a:solidFill>
                  </a:tcPr>
                </a:tc>
                <a:tc>
                  <a:txBody>
                    <a:bodyPr/>
                    <a:lstStyle/>
                    <a:p>
                      <a:pPr algn="l" fontAlgn="ctr"/>
                      <a:r>
                        <a:rPr lang="en-US" sz="1800" i="1" kern="1200" baseline="0" dirty="0">
                          <a:solidFill>
                            <a:schemeClr val="dk1"/>
                          </a:solidFill>
                          <a:latin typeface="+mn-lt"/>
                          <a:ea typeface="+mn-ea"/>
                          <a:cs typeface="+mn-cs"/>
                        </a:rPr>
                        <a:t>Boiler Feed Pump of 35TPH </a:t>
                      </a:r>
                    </a:p>
                  </a:txBody>
                  <a:tcPr marL="9525" marR="9525" marT="9525" marB="0" anchor="ctr">
                    <a:solidFill>
                      <a:srgbClr val="FF99FF"/>
                    </a:solidFill>
                  </a:tcPr>
                </a:tc>
                <a:tc>
                  <a:txBody>
                    <a:bodyPr/>
                    <a:lstStyle/>
                    <a:p>
                      <a:pPr marL="0" algn="l" defTabSz="914400" rtl="0" eaLnBrk="1" fontAlgn="b" latinLnBrk="0" hangingPunct="1"/>
                      <a:r>
                        <a:rPr lang="en-US" sz="1800" i="1" kern="1200" dirty="0">
                          <a:solidFill>
                            <a:schemeClr val="dk1"/>
                          </a:solidFill>
                          <a:latin typeface="+mn-lt"/>
                          <a:ea typeface="+mn-ea"/>
                          <a:cs typeface="+mn-cs"/>
                        </a:rPr>
                        <a:t>BFP working at delta pressure (DP) , reduced DP set point from 10 - 8 Kg/cm2.</a:t>
                      </a:r>
                    </a:p>
                  </a:txBody>
                  <a:tcPr marL="9525" marR="9525" marT="9525" marB="0" anchor="ctr">
                    <a:solidFill>
                      <a:schemeClr val="accent6">
                        <a:lumMod val="20000"/>
                        <a:lumOff val="8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114</a:t>
                      </a:r>
                    </a:p>
                  </a:txBody>
                  <a:tcPr marL="9525" marR="9525" marT="9525" marB="0" anchor="ctr">
                    <a:solidFill>
                      <a:srgbClr val="66FF99"/>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109</a:t>
                      </a:r>
                    </a:p>
                  </a:txBody>
                  <a:tcPr marL="9525" marR="9525" marT="9525" marB="0" anchor="ctr">
                    <a:solidFill>
                      <a:srgbClr val="FFFF66"/>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120</a:t>
                      </a: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482</a:t>
                      </a:r>
                    </a:p>
                  </a:txBody>
                  <a:tcPr marL="9525" marR="9525" marT="9525" marB="0" anchor="ctr">
                    <a:solidFill>
                      <a:srgbClr val="66FF99"/>
                    </a:solidFill>
                  </a:tcPr>
                </a:tc>
                <a:extLst>
                  <a:ext uri="{0D108BD9-81ED-4DB2-BD59-A6C34878D82A}">
                    <a16:rowId xmlns:a16="http://schemas.microsoft.com/office/drawing/2014/main" val="4206326458"/>
                  </a:ext>
                </a:extLst>
              </a:tr>
              <a:tr h="755405">
                <a:tc>
                  <a:txBody>
                    <a:bodyPr/>
                    <a:lstStyle/>
                    <a:p>
                      <a:pPr algn="ctr" rtl="0" fontAlgn="ctr"/>
                      <a:r>
                        <a:rPr lang="en-US" sz="1800" b="1" i="0" u="none" strike="noStrike" dirty="0">
                          <a:solidFill>
                            <a:srgbClr val="000000"/>
                          </a:solidFill>
                          <a:effectLst/>
                          <a:latin typeface="+mn-lt"/>
                          <a:cs typeface="Segoe UI" panose="020B0502040204020203" pitchFamily="34" charset="0"/>
                        </a:rPr>
                        <a:t>3-</a:t>
                      </a:r>
                      <a:endParaRPr lang="en-IN" sz="1800" b="1" i="0" u="none" strike="noStrike" dirty="0">
                        <a:solidFill>
                          <a:srgbClr val="000000"/>
                        </a:solidFill>
                        <a:effectLst/>
                        <a:latin typeface="+mn-lt"/>
                        <a:cs typeface="Segoe UI" panose="020B0502040204020203" pitchFamily="34" charset="0"/>
                      </a:endParaRPr>
                    </a:p>
                  </a:txBody>
                  <a:tcPr marL="6350" marR="6350" marT="6350" marB="0" anchor="ctr">
                    <a:solidFill>
                      <a:schemeClr val="accent2">
                        <a:lumMod val="20000"/>
                        <a:lumOff val="80000"/>
                      </a:schemeClr>
                    </a:solidFill>
                  </a:tcPr>
                </a:tc>
                <a:tc>
                  <a:txBody>
                    <a:bodyPr/>
                    <a:lstStyle/>
                    <a:p>
                      <a:pPr algn="ctr" fontAlgn="ctr"/>
                      <a:r>
                        <a:rPr lang="en-US" sz="1800" b="1" i="0" u="none" strike="noStrike" dirty="0">
                          <a:solidFill>
                            <a:srgbClr val="000000"/>
                          </a:solidFill>
                          <a:effectLst/>
                          <a:latin typeface="+mn-lt"/>
                        </a:rPr>
                        <a:t>earlier</a:t>
                      </a:r>
                    </a:p>
                  </a:txBody>
                  <a:tcPr marL="9525" marR="9525" marT="9525" marB="0" anchor="ctr">
                    <a:solidFill>
                      <a:schemeClr val="accent3">
                        <a:lumMod val="20000"/>
                        <a:lumOff val="80000"/>
                      </a:schemeClr>
                    </a:solidFill>
                  </a:tcPr>
                </a:tc>
                <a:tc>
                  <a:txBody>
                    <a:bodyPr/>
                    <a:lstStyle/>
                    <a:p>
                      <a:pPr algn="l" fontAlgn="ctr"/>
                      <a:r>
                        <a:rPr lang="en-US" sz="1800" i="1" dirty="0">
                          <a:latin typeface="+mn-lt"/>
                        </a:rPr>
                        <a:t>Conventional lighting replaced</a:t>
                      </a:r>
                      <a:r>
                        <a:rPr lang="en-US" sz="1800" i="1" baseline="0" dirty="0">
                          <a:latin typeface="+mn-lt"/>
                        </a:rPr>
                        <a:t> by LED light in 30.85MW Cogen Plant </a:t>
                      </a:r>
                      <a:endParaRPr lang="en-US" sz="1800" b="1" i="0" u="none" strike="noStrike" dirty="0">
                        <a:solidFill>
                          <a:srgbClr val="000000"/>
                        </a:solidFill>
                        <a:effectLst/>
                        <a:latin typeface="+mn-lt"/>
                      </a:endParaRPr>
                    </a:p>
                  </a:txBody>
                  <a:tcPr marL="9525" marR="9525" marT="9525" marB="0" anchor="ctr">
                    <a:solidFill>
                      <a:srgbClr val="FF99FF"/>
                    </a:solidFill>
                  </a:tcPr>
                </a:tc>
                <a:tc>
                  <a:txBody>
                    <a:bodyPr/>
                    <a:lstStyle/>
                    <a:p>
                      <a:pPr algn="l" fontAlgn="ctr"/>
                      <a:r>
                        <a:rPr lang="en-US" sz="1800" i="1" dirty="0">
                          <a:latin typeface="+mn-lt"/>
                        </a:rPr>
                        <a:t>10Nos. 250Watt HPSV Conventional lighting replaced</a:t>
                      </a:r>
                      <a:r>
                        <a:rPr lang="en-US" sz="1800" i="1" baseline="0" dirty="0">
                          <a:latin typeface="+mn-lt"/>
                        </a:rPr>
                        <a:t> by 90Watt LED light in 30.85MW Cogen Plant</a:t>
                      </a:r>
                      <a:endParaRPr lang="en-US" sz="1800" b="1" i="0" u="none" strike="noStrike" dirty="0">
                        <a:solidFill>
                          <a:srgbClr val="000000"/>
                        </a:solidFill>
                        <a:effectLst/>
                        <a:latin typeface="+mn-lt"/>
                      </a:endParaRPr>
                    </a:p>
                  </a:txBody>
                  <a:tcPr marL="9525" marR="9525" marT="9525" marB="0" anchor="ctr">
                    <a:solidFill>
                      <a:schemeClr val="accent6">
                        <a:lumMod val="20000"/>
                        <a:lumOff val="8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2.50</a:t>
                      </a:r>
                    </a:p>
                  </a:txBody>
                  <a:tcPr marL="9525" marR="9525" marT="9525" marB="0" anchor="ctr">
                    <a:solidFill>
                      <a:srgbClr val="66FF99"/>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0.36</a:t>
                      </a:r>
                    </a:p>
                  </a:txBody>
                  <a:tcPr marL="9525" marR="9525" marT="9525" marB="0" anchor="ctr">
                    <a:solidFill>
                      <a:srgbClr val="FFFF66"/>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21</a:t>
                      </a: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104</a:t>
                      </a:r>
                    </a:p>
                  </a:txBody>
                  <a:tcPr marL="9525" marR="9525" marT="9525" marB="0" anchor="ctr">
                    <a:solidFill>
                      <a:srgbClr val="66FF99"/>
                    </a:solidFill>
                  </a:tcPr>
                </a:tc>
                <a:extLst>
                  <a:ext uri="{0D108BD9-81ED-4DB2-BD59-A6C34878D82A}">
                    <a16:rowId xmlns:a16="http://schemas.microsoft.com/office/drawing/2014/main" val="4246864170"/>
                  </a:ext>
                </a:extLst>
              </a:tr>
              <a:tr h="506484">
                <a:tc>
                  <a:txBody>
                    <a:bodyPr/>
                    <a:lstStyle/>
                    <a:p>
                      <a:pPr algn="ctr" rtl="0" fontAlgn="ctr"/>
                      <a:r>
                        <a:rPr lang="en-US" sz="1800" b="1" i="0" u="none" strike="noStrike" dirty="0">
                          <a:solidFill>
                            <a:srgbClr val="000000"/>
                          </a:solidFill>
                          <a:effectLst/>
                          <a:latin typeface="+mn-lt"/>
                          <a:cs typeface="Segoe UI" panose="020B0502040204020203" pitchFamily="34" charset="0"/>
                        </a:rPr>
                        <a:t>4-</a:t>
                      </a:r>
                      <a:endParaRPr lang="en-IN" sz="1800" b="1" i="0" u="none" strike="noStrike" dirty="0">
                        <a:solidFill>
                          <a:srgbClr val="000000"/>
                        </a:solidFill>
                        <a:effectLst/>
                        <a:latin typeface="+mn-lt"/>
                        <a:cs typeface="Segoe UI" panose="020B0502040204020203" pitchFamily="34" charset="0"/>
                      </a:endParaRPr>
                    </a:p>
                  </a:txBody>
                  <a:tcPr marL="6350" marR="6350" marT="6350" marB="0" anchor="c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i="1" kern="1200" baseline="0" dirty="0">
                          <a:solidFill>
                            <a:schemeClr val="dk1"/>
                          </a:solidFill>
                          <a:latin typeface="+mn-lt"/>
                          <a:ea typeface="+mn-ea"/>
                          <a:cs typeface="+mn-cs"/>
                        </a:rPr>
                        <a:t>earlier</a:t>
                      </a:r>
                    </a:p>
                  </a:txBody>
                  <a:tcPr marL="9525" marR="9525" marT="9525" marB="0" anchor="ctr">
                    <a:solidFill>
                      <a:schemeClr val="accent3">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i="1" kern="1200" baseline="0" dirty="0">
                          <a:solidFill>
                            <a:schemeClr val="dk1"/>
                          </a:solidFill>
                          <a:latin typeface="+mn-lt"/>
                          <a:ea typeface="+mn-ea"/>
                          <a:cs typeface="+mn-cs"/>
                        </a:rPr>
                        <a:t>Boiler Feed Pump of             150 TPH </a:t>
                      </a:r>
                    </a:p>
                  </a:txBody>
                  <a:tcPr marL="9525" marR="9525" marT="9525" marB="0" anchor="ctr">
                    <a:solidFill>
                      <a:srgbClr val="FF99FF"/>
                    </a:solidFill>
                  </a:tcPr>
                </a:tc>
                <a:tc>
                  <a:txBody>
                    <a:bodyPr/>
                    <a:lstStyle/>
                    <a:p>
                      <a:pPr marL="0" algn="l" defTabSz="914400" rtl="0" eaLnBrk="1" fontAlgn="b" latinLnBrk="0" hangingPunct="1"/>
                      <a:r>
                        <a:rPr lang="en-US" sz="1800" i="1" kern="1200" dirty="0">
                          <a:solidFill>
                            <a:schemeClr val="dk1"/>
                          </a:solidFill>
                          <a:latin typeface="+mn-lt"/>
                          <a:ea typeface="+mn-ea"/>
                          <a:cs typeface="+mn-cs"/>
                        </a:rPr>
                        <a:t>by the replacement of the ARC valve of Feed Pumps &amp; reduced DP set point .</a:t>
                      </a:r>
                    </a:p>
                  </a:txBody>
                  <a:tcPr marL="9525" marR="9525" marT="9525" marB="0" anchor="ctr">
                    <a:solidFill>
                      <a:schemeClr val="accent6">
                        <a:lumMod val="20000"/>
                        <a:lumOff val="80000"/>
                      </a:schemeClr>
                    </a:solidFill>
                  </a:tcPr>
                </a:tc>
                <a:tc>
                  <a:txBody>
                    <a:bodyPr/>
                    <a:lstStyle/>
                    <a:p>
                      <a:pPr algn="ctr" fontAlgn="b">
                        <a:buNone/>
                      </a:pPr>
                      <a:r>
                        <a:rPr lang="en-US" sz="1800" b="1" i="0" u="none" strike="noStrike" dirty="0">
                          <a:solidFill>
                            <a:schemeClr val="tx1"/>
                          </a:solidFill>
                          <a:effectLst/>
                          <a:latin typeface="+mn-lt"/>
                        </a:rPr>
                        <a:t>1143</a:t>
                      </a:r>
                      <a:endParaRPr lang="en-IN" sz="1800" b="1" i="0" u="none" strike="noStrike" dirty="0">
                        <a:solidFill>
                          <a:schemeClr val="tx1"/>
                        </a:solidFill>
                        <a:effectLst/>
                        <a:latin typeface="+mn-lt"/>
                      </a:endParaRPr>
                    </a:p>
                  </a:txBody>
                  <a:tcPr marL="9525" marR="9525" marT="9525" marB="0" anchor="ctr">
                    <a:solidFill>
                      <a:srgbClr val="66FF99"/>
                    </a:solidFill>
                  </a:tcPr>
                </a:tc>
                <a:tc>
                  <a:txBody>
                    <a:bodyPr/>
                    <a:lstStyle/>
                    <a:p>
                      <a:pPr algn="ctr" fontAlgn="b">
                        <a:buNone/>
                      </a:pPr>
                      <a:r>
                        <a:rPr lang="en-US" sz="1800" b="1" i="0" u="none" strike="noStrike" dirty="0">
                          <a:solidFill>
                            <a:srgbClr val="000000"/>
                          </a:solidFill>
                          <a:effectLst/>
                          <a:latin typeface="+mn-lt"/>
                        </a:rPr>
                        <a:t>1046</a:t>
                      </a:r>
                      <a:endParaRPr lang="en-IN" sz="1800" b="1" i="0" u="none" strike="noStrike" dirty="0">
                        <a:solidFill>
                          <a:srgbClr val="000000"/>
                        </a:solidFill>
                        <a:effectLst/>
                        <a:latin typeface="+mn-lt"/>
                      </a:endParaRPr>
                    </a:p>
                  </a:txBody>
                  <a:tcPr marL="9525" marR="9525" marT="9525" marB="0" anchor="ctr">
                    <a:solidFill>
                      <a:srgbClr val="FFFF6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i="0" u="none" strike="noStrike" kern="1200" dirty="0">
                          <a:solidFill>
                            <a:schemeClr val="tx1"/>
                          </a:solidFill>
                          <a:effectLst/>
                          <a:latin typeface="+mn-lt"/>
                          <a:ea typeface="+mn-ea"/>
                          <a:cs typeface="+mn-cs"/>
                        </a:rPr>
                        <a:t>2328</a:t>
                      </a:r>
                      <a:endParaRPr lang="en-IN" sz="1800" b="1" i="0" u="none" strike="noStrike" kern="1200" dirty="0">
                        <a:solidFill>
                          <a:schemeClr val="tx1"/>
                        </a:solidFill>
                        <a:effectLst/>
                        <a:latin typeface="+mn-lt"/>
                        <a:ea typeface="+mn-ea"/>
                        <a:cs typeface="+mn-cs"/>
                      </a:endParaRP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dirty="0">
                          <a:solidFill>
                            <a:schemeClr val="tx1"/>
                          </a:solidFill>
                          <a:effectLst/>
                          <a:latin typeface="+mn-lt"/>
                          <a:ea typeface="+mn-ea"/>
                          <a:cs typeface="+mn-cs"/>
                        </a:rPr>
                        <a:t>11292</a:t>
                      </a:r>
                      <a:endParaRPr lang="en-US" sz="1800" b="1" i="0" u="none" strike="noStrike" kern="1200" dirty="0">
                        <a:solidFill>
                          <a:srgbClr val="000000"/>
                        </a:solidFill>
                        <a:effectLst/>
                        <a:latin typeface="+mn-lt"/>
                        <a:ea typeface="+mn-ea"/>
                        <a:cs typeface="Segoe UI" panose="020B0502040204020203" pitchFamily="34" charset="0"/>
                      </a:endParaRPr>
                    </a:p>
                  </a:txBody>
                  <a:tcPr marL="9525" marR="9525" marT="9525" marB="0" anchor="ctr">
                    <a:solidFill>
                      <a:srgbClr val="66FF99"/>
                    </a:solidFill>
                  </a:tcPr>
                </a:tc>
                <a:extLst>
                  <a:ext uri="{0D108BD9-81ED-4DB2-BD59-A6C34878D82A}">
                    <a16:rowId xmlns:a16="http://schemas.microsoft.com/office/drawing/2014/main" val="137657470"/>
                  </a:ext>
                </a:extLst>
              </a:tr>
              <a:tr h="506484">
                <a:tc>
                  <a:txBody>
                    <a:bodyPr/>
                    <a:lstStyle/>
                    <a:p>
                      <a:pPr algn="ctr" rtl="0" fontAlgn="ctr"/>
                      <a:r>
                        <a:rPr lang="en-US" sz="1800" b="1" i="0" u="none" strike="noStrike" dirty="0">
                          <a:solidFill>
                            <a:srgbClr val="000000"/>
                          </a:solidFill>
                          <a:effectLst/>
                          <a:latin typeface="+mn-lt"/>
                          <a:cs typeface="Segoe UI" panose="020B0502040204020203" pitchFamily="34" charset="0"/>
                        </a:rPr>
                        <a:t>5-</a:t>
                      </a:r>
                      <a:endParaRPr lang="en-IN" sz="1800" b="1" i="0" u="none" strike="noStrike" dirty="0">
                        <a:solidFill>
                          <a:srgbClr val="000000"/>
                        </a:solidFill>
                        <a:effectLst/>
                        <a:latin typeface="+mn-lt"/>
                        <a:cs typeface="Segoe UI" panose="020B0502040204020203" pitchFamily="34" charset="0"/>
                      </a:endParaRPr>
                    </a:p>
                  </a:txBody>
                  <a:tcPr marL="6350" marR="6350" marT="6350" marB="0" anchor="ctr">
                    <a:solidFill>
                      <a:schemeClr val="accent2">
                        <a:lumMod val="20000"/>
                        <a:lumOff val="80000"/>
                      </a:schemeClr>
                    </a:solidFill>
                  </a:tcPr>
                </a:tc>
                <a:tc>
                  <a:txBody>
                    <a:bodyPr/>
                    <a:lstStyle/>
                    <a:p>
                      <a:pPr algn="ctr" fontAlgn="ctr"/>
                      <a:r>
                        <a:rPr lang="en-US" sz="1800" b="1" i="1" kern="1200" baseline="0" dirty="0">
                          <a:solidFill>
                            <a:schemeClr val="dk1"/>
                          </a:solidFill>
                          <a:latin typeface="+mn-lt"/>
                          <a:ea typeface="+mn-ea"/>
                          <a:cs typeface="+mn-cs"/>
                        </a:rPr>
                        <a:t>earlier</a:t>
                      </a:r>
                    </a:p>
                  </a:txBody>
                  <a:tcPr marL="9525" marR="9525" marT="9525" marB="0" anchor="ctr">
                    <a:solidFill>
                      <a:schemeClr val="accent3">
                        <a:lumMod val="20000"/>
                        <a:lumOff val="80000"/>
                      </a:schemeClr>
                    </a:solidFill>
                  </a:tcPr>
                </a:tc>
                <a:tc>
                  <a:txBody>
                    <a:bodyPr/>
                    <a:lstStyle/>
                    <a:p>
                      <a:pPr algn="l" fontAlgn="ctr"/>
                      <a:r>
                        <a:rPr lang="en-US" sz="1800" i="1" kern="1200" baseline="0" dirty="0">
                          <a:solidFill>
                            <a:schemeClr val="dk1"/>
                          </a:solidFill>
                          <a:latin typeface="+mn-lt"/>
                          <a:ea typeface="+mn-ea"/>
                          <a:cs typeface="+mn-cs"/>
                        </a:rPr>
                        <a:t>Force Recirculation Pump (110KW) in Distillery </a:t>
                      </a:r>
                    </a:p>
                  </a:txBody>
                  <a:tcPr marL="9525" marR="9525" marT="9525" marB="0" anchor="ctr">
                    <a:solidFill>
                      <a:srgbClr val="FF99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i="1" kern="1200" dirty="0">
                          <a:solidFill>
                            <a:schemeClr val="dk1"/>
                          </a:solidFill>
                          <a:latin typeface="+mn-lt"/>
                          <a:ea typeface="+mn-ea"/>
                          <a:cs typeface="+mn-cs"/>
                        </a:rPr>
                        <a:t>Operation shifted from Star - Delta to VFD.</a:t>
                      </a:r>
                    </a:p>
                  </a:txBody>
                  <a:tcPr marL="9525" marR="9525" marT="9525" marB="0" anchor="ctr">
                    <a:solidFill>
                      <a:schemeClr val="accent6">
                        <a:lumMod val="20000"/>
                        <a:lumOff val="8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97</a:t>
                      </a:r>
                    </a:p>
                  </a:txBody>
                  <a:tcPr marL="9525" marR="9525" marT="9525" marB="0" anchor="ctr">
                    <a:solidFill>
                      <a:srgbClr val="66FF99"/>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81</a:t>
                      </a:r>
                    </a:p>
                  </a:txBody>
                  <a:tcPr marL="9525" marR="9525" marT="9525" marB="0" anchor="ctr">
                    <a:solidFill>
                      <a:srgbClr val="FFFF66"/>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384</a:t>
                      </a: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1862</a:t>
                      </a:r>
                    </a:p>
                  </a:txBody>
                  <a:tcPr marL="9525" marR="9525" marT="9525" marB="0" anchor="ctr">
                    <a:solidFill>
                      <a:srgbClr val="66FF99"/>
                    </a:solidFill>
                  </a:tcPr>
                </a:tc>
                <a:extLst>
                  <a:ext uri="{0D108BD9-81ED-4DB2-BD59-A6C34878D82A}">
                    <a16:rowId xmlns:a16="http://schemas.microsoft.com/office/drawing/2014/main" val="1467993843"/>
                  </a:ext>
                </a:extLst>
              </a:tr>
              <a:tr h="506484">
                <a:tc>
                  <a:txBody>
                    <a:bodyPr/>
                    <a:lstStyle/>
                    <a:p>
                      <a:pPr algn="ctr" rtl="0" fontAlgn="ctr"/>
                      <a:r>
                        <a:rPr lang="en-US" sz="1800" b="1" i="0" u="none" strike="noStrike" dirty="0">
                          <a:solidFill>
                            <a:srgbClr val="000000"/>
                          </a:solidFill>
                          <a:effectLst/>
                          <a:latin typeface="+mn-lt"/>
                          <a:cs typeface="Segoe UI" panose="020B0502040204020203" pitchFamily="34" charset="0"/>
                        </a:rPr>
                        <a:t>6-</a:t>
                      </a:r>
                      <a:endParaRPr lang="en-IN" sz="1800" b="1" i="0" u="none" strike="noStrike" dirty="0">
                        <a:solidFill>
                          <a:srgbClr val="000000"/>
                        </a:solidFill>
                        <a:effectLst/>
                        <a:latin typeface="+mn-lt"/>
                        <a:cs typeface="Segoe UI" panose="020B0502040204020203" pitchFamily="34" charset="0"/>
                      </a:endParaRPr>
                    </a:p>
                  </a:txBody>
                  <a:tcPr marL="6350" marR="6350" marT="6350" marB="0" anchor="ctr">
                    <a:solidFill>
                      <a:schemeClr val="accent2">
                        <a:lumMod val="20000"/>
                        <a:lumOff val="80000"/>
                      </a:schemeClr>
                    </a:solidFill>
                  </a:tcPr>
                </a:tc>
                <a:tc>
                  <a:txBody>
                    <a:bodyPr/>
                    <a:lstStyle/>
                    <a:p>
                      <a:pPr algn="ctr" fontAlgn="ctr"/>
                      <a:r>
                        <a:rPr lang="en-US" sz="1800" b="1" i="1" kern="1200" baseline="0" dirty="0">
                          <a:solidFill>
                            <a:schemeClr val="dk1"/>
                          </a:solidFill>
                          <a:latin typeface="+mn-lt"/>
                          <a:ea typeface="+mn-ea"/>
                          <a:cs typeface="+mn-cs"/>
                        </a:rPr>
                        <a:t>earlier</a:t>
                      </a:r>
                    </a:p>
                  </a:txBody>
                  <a:tcPr marL="9525" marR="9525" marT="9525" marB="0" anchor="ctr">
                    <a:solidFill>
                      <a:schemeClr val="accent3">
                        <a:lumMod val="20000"/>
                        <a:lumOff val="80000"/>
                      </a:schemeClr>
                    </a:solidFill>
                  </a:tcPr>
                </a:tc>
                <a:tc>
                  <a:txBody>
                    <a:bodyPr/>
                    <a:lstStyle/>
                    <a:p>
                      <a:pPr algn="l" fontAlgn="ctr"/>
                      <a:r>
                        <a:rPr lang="en-US" sz="1800" i="1" kern="1200" baseline="0" dirty="0">
                          <a:solidFill>
                            <a:schemeClr val="dk1"/>
                          </a:solidFill>
                          <a:latin typeface="+mn-lt"/>
                          <a:ea typeface="+mn-ea"/>
                          <a:cs typeface="+mn-cs"/>
                        </a:rPr>
                        <a:t>Boiler Feed Transfer Pump – A of 35TPH</a:t>
                      </a:r>
                    </a:p>
                  </a:txBody>
                  <a:tcPr marL="9525" marR="9525" marT="9525" marB="0" anchor="ctr">
                    <a:solidFill>
                      <a:srgbClr val="FF99FF"/>
                    </a:solidFill>
                  </a:tcPr>
                </a:tc>
                <a:tc>
                  <a:txBody>
                    <a:bodyPr/>
                    <a:lstStyle/>
                    <a:p>
                      <a:pPr marL="0" algn="l" defTabSz="914400" rtl="0" eaLnBrk="1" fontAlgn="b" latinLnBrk="0" hangingPunct="1"/>
                      <a:r>
                        <a:rPr lang="en-US" sz="1800" i="1" kern="1200" dirty="0">
                          <a:solidFill>
                            <a:schemeClr val="dk1"/>
                          </a:solidFill>
                          <a:latin typeface="+mn-lt"/>
                          <a:ea typeface="+mn-ea"/>
                          <a:cs typeface="+mn-cs"/>
                        </a:rPr>
                        <a:t>Operation shifted from DOL to VFD</a:t>
                      </a:r>
                    </a:p>
                  </a:txBody>
                  <a:tcPr marL="9525" marR="9525" marT="9525" marB="0" anchor="ctr">
                    <a:solidFill>
                      <a:schemeClr val="accent6">
                        <a:lumMod val="20000"/>
                        <a:lumOff val="8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20</a:t>
                      </a:r>
                    </a:p>
                  </a:txBody>
                  <a:tcPr marL="9525" marR="9525" marT="9525" marB="0" anchor="ctr">
                    <a:solidFill>
                      <a:srgbClr val="66FF99"/>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13</a:t>
                      </a:r>
                    </a:p>
                  </a:txBody>
                  <a:tcPr marL="9525" marR="9525" marT="9525" marB="0" anchor="ctr">
                    <a:solidFill>
                      <a:srgbClr val="FFFF66"/>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168</a:t>
                      </a: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mn-lt"/>
                          <a:ea typeface="+mn-ea"/>
                          <a:cs typeface="Segoe UI" panose="020B0502040204020203" pitchFamily="34" charset="0"/>
                        </a:rPr>
                        <a:t>815</a:t>
                      </a:r>
                    </a:p>
                  </a:txBody>
                  <a:tcPr marL="9525" marR="9525" marT="9525" marB="0" anchor="ctr">
                    <a:solidFill>
                      <a:srgbClr val="66FF99"/>
                    </a:solidFill>
                  </a:tcPr>
                </a:tc>
                <a:extLst>
                  <a:ext uri="{0D108BD9-81ED-4DB2-BD59-A6C34878D82A}">
                    <a16:rowId xmlns:a16="http://schemas.microsoft.com/office/drawing/2014/main" val="303568047"/>
                  </a:ext>
                </a:extLst>
              </a:tr>
              <a:tr h="446411">
                <a:tc gridSpan="6">
                  <a:txBody>
                    <a:bodyPr/>
                    <a:lstStyle/>
                    <a:p>
                      <a:pPr algn="ctr" rtl="0" fontAlgn="ctr"/>
                      <a:r>
                        <a:rPr lang="en-US" sz="2000" b="1" i="0" u="none" strike="noStrike" dirty="0">
                          <a:solidFill>
                            <a:srgbClr val="000000"/>
                          </a:solidFill>
                          <a:latin typeface="+mn-lt"/>
                        </a:rPr>
                        <a:t>                                                                      Total Energy Saving per day during Crushing Season</a:t>
                      </a:r>
                      <a:r>
                        <a:rPr lang="en-US" sz="2000" b="1" i="0" u="none" strike="noStrike" baseline="0" dirty="0">
                          <a:solidFill>
                            <a:srgbClr val="000000"/>
                          </a:solidFill>
                          <a:latin typeface="+mn-lt"/>
                        </a:rPr>
                        <a:t> </a:t>
                      </a:r>
                      <a:r>
                        <a:rPr lang="en-US" sz="2000" b="1" i="0" u="none" strike="noStrike" dirty="0">
                          <a:solidFill>
                            <a:srgbClr val="000000"/>
                          </a:solidFill>
                          <a:latin typeface="+mn-lt"/>
                        </a:rPr>
                        <a:t>= </a:t>
                      </a:r>
                    </a:p>
                  </a:txBody>
                  <a:tcPr marL="0" marR="0" marT="0" marB="0" anchor="ctr">
                    <a:solidFill>
                      <a:schemeClr val="accent6">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US" sz="1800" b="1" i="0" u="none" strike="noStrike" dirty="0">
                          <a:solidFill>
                            <a:srgbClr val="000000"/>
                          </a:solidFill>
                          <a:effectLst/>
                          <a:latin typeface="+mn-lt"/>
                        </a:rPr>
                        <a:t>3030</a:t>
                      </a:r>
                    </a:p>
                  </a:txBody>
                  <a:tcPr marL="9525" marR="9525" marT="9525" marB="0" anchor="ctr">
                    <a:solidFill>
                      <a:schemeClr val="accent1">
                        <a:lumMod val="40000"/>
                        <a:lumOff val="60000"/>
                      </a:schemeClr>
                    </a:solidFill>
                  </a:tcPr>
                </a:tc>
                <a:tc>
                  <a:txBody>
                    <a:bodyPr/>
                    <a:lstStyle/>
                    <a:p>
                      <a:pPr algn="ctr" fontAlgn="b"/>
                      <a:r>
                        <a:rPr lang="en-US" sz="1800" b="1" i="0" u="none" strike="noStrike" dirty="0">
                          <a:solidFill>
                            <a:srgbClr val="000000"/>
                          </a:solidFill>
                          <a:effectLst/>
                          <a:latin typeface="+mn-lt"/>
                        </a:rPr>
                        <a:t>14697</a:t>
                      </a:r>
                    </a:p>
                  </a:txBody>
                  <a:tcPr marL="9525" marR="9525" marT="9525" marB="0" anchor="ctr">
                    <a:solidFill>
                      <a:srgbClr val="66FF99"/>
                    </a:solidFill>
                  </a:tcPr>
                </a:tc>
                <a:extLst>
                  <a:ext uri="{0D108BD9-81ED-4DB2-BD59-A6C34878D82A}">
                    <a16:rowId xmlns:a16="http://schemas.microsoft.com/office/drawing/2014/main" val="597944240"/>
                  </a:ext>
                </a:extLst>
              </a:tr>
            </a:tbl>
          </a:graphicData>
        </a:graphic>
      </p:graphicFrame>
      <p:sp>
        <p:nvSpPr>
          <p:cNvPr id="5" name="TextBox 4"/>
          <p:cNvSpPr txBox="1">
            <a:spLocks noChangeArrowheads="1"/>
          </p:cNvSpPr>
          <p:nvPr/>
        </p:nvSpPr>
        <p:spPr bwMode="auto">
          <a:xfrm>
            <a:off x="533400" y="152400"/>
            <a:ext cx="9448800" cy="489466"/>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ENERGY SAVING DETAILS DURING CRUSHING SEASON 2025-26</a:t>
            </a:r>
            <a:endParaRPr kumimoji="0" lang="en-IN"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18945745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736377" y="95534"/>
            <a:ext cx="7049069" cy="736978"/>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US" dirty="0">
                <a:latin typeface="Arial" panose="020B0604020202020204" pitchFamily="34" charset="0"/>
                <a:cs typeface="Arial" panose="020B0604020202020204" pitchFamily="34" charset="0"/>
              </a:rPr>
              <a:t>PLANNED OUTAGE OF INCINERATOR- 35 TPH</a:t>
            </a:r>
          </a:p>
        </p:txBody>
      </p:sp>
      <p:sp>
        <p:nvSpPr>
          <p:cNvPr id="6" name="Content Placeholder 2"/>
          <p:cNvSpPr>
            <a:spLocks noGrp="1"/>
          </p:cNvSpPr>
          <p:nvPr>
            <p:ph idx="1"/>
          </p:nvPr>
        </p:nvSpPr>
        <p:spPr>
          <a:xfrm>
            <a:off x="228600" y="990600"/>
            <a:ext cx="6171751" cy="5458755"/>
          </a:xfrm>
          <a:ln>
            <a:solidFill>
              <a:schemeClr val="accent1">
                <a:lumMod val="75000"/>
              </a:schemeClr>
            </a:solidFill>
          </a:ln>
        </p:spPr>
        <p:txBody>
          <a:bodyPr>
            <a:noAutofit/>
          </a:bodyPr>
          <a:lstStyle/>
          <a:p>
            <a:pPr marL="0" indent="0" fontAlgn="base">
              <a:buNone/>
            </a:pPr>
            <a:r>
              <a:rPr lang="en-IN" sz="1600" b="1" dirty="0">
                <a:latin typeface="Arial" panose="020B0604020202020204" pitchFamily="34" charset="0"/>
                <a:cs typeface="Arial" panose="020B0604020202020204" pitchFamily="34" charset="0"/>
              </a:rPr>
              <a:t>1. </a:t>
            </a:r>
            <a:r>
              <a:rPr lang="en-IN" sz="1600" b="1" u="sng" dirty="0">
                <a:latin typeface="Arial" panose="020B0604020202020204" pitchFamily="34" charset="0"/>
                <a:cs typeface="Arial" panose="020B0604020202020204" pitchFamily="34" charset="0"/>
              </a:rPr>
              <a:t>Event Details</a:t>
            </a:r>
            <a:endParaRPr lang="en-IN" sz="1600" u="sng" dirty="0">
              <a:latin typeface="Arial" panose="020B0604020202020204" pitchFamily="34" charset="0"/>
              <a:cs typeface="Arial" panose="020B0604020202020204" pitchFamily="34" charset="0"/>
            </a:endParaRPr>
          </a:p>
          <a:p>
            <a:pPr marL="0" indent="0" fontAlgn="base">
              <a:buNone/>
            </a:pPr>
            <a:r>
              <a:rPr lang="en-IN" sz="1600" dirty="0">
                <a:latin typeface="Arial" panose="020B0604020202020204" pitchFamily="34" charset="0"/>
                <a:cs typeface="Arial" panose="020B0604020202020204" pitchFamily="34" charset="0"/>
              </a:rPr>
              <a:t>During routine inspection crack observed from welding between shaft &amp; rotor drum of NBC-4 Bend pulley.</a:t>
            </a:r>
          </a:p>
          <a:p>
            <a:pPr marL="0" indent="0" fontAlgn="base">
              <a:buNone/>
            </a:pPr>
            <a:r>
              <a:rPr lang="en-IN" sz="1600" dirty="0">
                <a:latin typeface="Arial" panose="020B0604020202020204" pitchFamily="34" charset="0"/>
                <a:cs typeface="Arial" panose="020B0604020202020204" pitchFamily="34" charset="0"/>
              </a:rPr>
              <a:t>To prevent further issues, boiler &amp; turbine was manually stopped at 10:17 AM.  Distillery steam provided through 70 TPH Boiler.</a:t>
            </a:r>
          </a:p>
          <a:p>
            <a:pPr marL="0" indent="0" fontAlgn="base">
              <a:buNone/>
            </a:pPr>
            <a:r>
              <a:rPr lang="en-IN" sz="1600" b="1" dirty="0">
                <a:latin typeface="Arial" panose="020B0604020202020204" pitchFamily="34" charset="0"/>
                <a:cs typeface="Arial" panose="020B0604020202020204" pitchFamily="34" charset="0"/>
              </a:rPr>
              <a:t>Incinerator Shutdown:</a:t>
            </a:r>
            <a:r>
              <a:rPr lang="en-IN" sz="1600" dirty="0">
                <a:latin typeface="Arial" panose="020B0604020202020204" pitchFamily="34" charset="0"/>
                <a:cs typeface="Arial" panose="020B0604020202020204" pitchFamily="34" charset="0"/>
              </a:rPr>
              <a:t>  January 03, 2026, at 10:17 AM</a:t>
            </a:r>
          </a:p>
          <a:p>
            <a:pPr marL="0" indent="0">
              <a:buNone/>
            </a:pPr>
            <a:r>
              <a:rPr lang="en-IN" sz="1600" b="1" dirty="0">
                <a:latin typeface="Arial" panose="020B0604020202020204" pitchFamily="34" charset="0"/>
                <a:cs typeface="Arial" panose="020B0604020202020204" pitchFamily="34" charset="0"/>
              </a:rPr>
              <a:t>Incinerator Restart:</a:t>
            </a:r>
            <a:r>
              <a:rPr lang="en-IN" sz="1600" dirty="0">
                <a:latin typeface="Arial" panose="020B0604020202020204" pitchFamily="34" charset="0"/>
                <a:cs typeface="Arial" panose="020B0604020202020204" pitchFamily="34" charset="0"/>
              </a:rPr>
              <a:t>  January 03, 2026, at 02:40 PM</a:t>
            </a:r>
          </a:p>
          <a:p>
            <a:pPr marL="0" indent="0" fontAlgn="base">
              <a:buNone/>
            </a:pPr>
            <a:r>
              <a:rPr lang="en-IN" sz="1600" b="1" dirty="0">
                <a:latin typeface="Arial" panose="020B0604020202020204" pitchFamily="34" charset="0"/>
                <a:cs typeface="Arial" panose="020B0604020202020204" pitchFamily="34" charset="0"/>
              </a:rPr>
              <a:t>2. </a:t>
            </a:r>
            <a:r>
              <a:rPr lang="en-IN" sz="1600" b="1" u="sng" dirty="0">
                <a:latin typeface="Arial" panose="020B0604020202020204" pitchFamily="34" charset="0"/>
                <a:cs typeface="Arial" panose="020B0604020202020204" pitchFamily="34" charset="0"/>
              </a:rPr>
              <a:t>Observations</a:t>
            </a:r>
            <a:endParaRPr lang="en-IN" sz="1600" u="sng"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Corrosion  along with continuous variable loading during rotation, weakened the weld and caused it to break.</a:t>
            </a:r>
          </a:p>
          <a:p>
            <a:pPr marL="0" indent="0" fontAlgn="base">
              <a:buNone/>
            </a:pPr>
            <a:r>
              <a:rPr lang="en-IN" sz="1600" b="1" dirty="0">
                <a:latin typeface="Arial" panose="020B0604020202020204" pitchFamily="34" charset="0"/>
                <a:cs typeface="Arial" panose="020B0604020202020204" pitchFamily="34" charset="0"/>
              </a:rPr>
              <a:t>3. </a:t>
            </a:r>
            <a:r>
              <a:rPr lang="en-IN" sz="1600" b="1" u="sng" dirty="0">
                <a:latin typeface="Arial" panose="020B0604020202020204" pitchFamily="34" charset="0"/>
                <a:cs typeface="Arial" panose="020B0604020202020204" pitchFamily="34" charset="0"/>
              </a:rPr>
              <a:t>Actions Taken</a:t>
            </a:r>
            <a:endParaRPr lang="en-IN" sz="1600" u="sng"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Boiler Hot box-up &amp; TG set stopped. After proper grinding, welding work attended.</a:t>
            </a:r>
          </a:p>
          <a:p>
            <a:pPr marL="0" indent="0" fontAlgn="base">
              <a:buNone/>
            </a:pPr>
            <a:r>
              <a:rPr lang="en-IN" sz="1600" b="1" dirty="0">
                <a:latin typeface="Arial" panose="020B0604020202020204" pitchFamily="34" charset="0"/>
                <a:cs typeface="Arial" panose="020B0604020202020204" pitchFamily="34" charset="0"/>
              </a:rPr>
              <a:t>4. </a:t>
            </a:r>
            <a:r>
              <a:rPr lang="en-IN" sz="1600" b="1" u="sng" dirty="0">
                <a:latin typeface="Arial" panose="020B0604020202020204" pitchFamily="34" charset="0"/>
                <a:cs typeface="Arial" panose="020B0604020202020204" pitchFamily="34" charset="0"/>
              </a:rPr>
              <a:t>Outage impact</a:t>
            </a:r>
            <a:endParaRPr lang="en-IN" sz="1600" u="sng"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Power export from the 4.0 MW turbine was stopped.</a:t>
            </a:r>
          </a:p>
          <a:p>
            <a:pPr marL="0" indent="0" fontAlgn="base">
              <a:buNone/>
            </a:pPr>
            <a:r>
              <a:rPr lang="en-IN" sz="1600" b="1" dirty="0">
                <a:latin typeface="Arial" panose="020B0604020202020204" pitchFamily="34" charset="0"/>
                <a:cs typeface="Arial" panose="020B0604020202020204" pitchFamily="34" charset="0"/>
              </a:rPr>
              <a:t> </a:t>
            </a:r>
            <a:endParaRPr lang="en-US" sz="1600" dirty="0">
              <a:solidFill>
                <a:srgbClr val="000000"/>
              </a:solidFill>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7778" b="14444"/>
          <a:stretch/>
        </p:blipFill>
        <p:spPr>
          <a:xfrm>
            <a:off x="6553200" y="990601"/>
            <a:ext cx="54102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7500" t="15556" b="13534"/>
          <a:stretch/>
        </p:blipFill>
        <p:spPr>
          <a:xfrm>
            <a:off x="6553200" y="3739490"/>
            <a:ext cx="5486400" cy="2616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Oval 1">
            <a:extLst>
              <a:ext uri="{FF2B5EF4-FFF2-40B4-BE49-F238E27FC236}">
                <a16:creationId xmlns:a16="http://schemas.microsoft.com/office/drawing/2014/main" id="{A5FADA6E-5A55-6D7F-39BD-4B13C7139276}"/>
              </a:ext>
            </a:extLst>
          </p:cNvPr>
          <p:cNvSpPr/>
          <p:nvPr/>
        </p:nvSpPr>
        <p:spPr>
          <a:xfrm>
            <a:off x="9546771" y="1338943"/>
            <a:ext cx="1828799" cy="78377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3057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7238" y="950860"/>
            <a:ext cx="10596562" cy="5526140"/>
          </a:xfrm>
          <a:ln>
            <a:solidFill>
              <a:schemeClr val="accent1">
                <a:lumMod val="75000"/>
              </a:schemeClr>
            </a:solidFill>
          </a:ln>
        </p:spPr>
        <p:txBody>
          <a:bodyPr>
            <a:noAutofit/>
          </a:bodyPr>
          <a:lstStyle/>
          <a:p>
            <a:pPr marL="0" indent="0">
              <a:buNone/>
            </a:pPr>
            <a:endParaRPr lang="en-IN" sz="2000" b="1" dirty="0">
              <a:latin typeface="Calibri" panose="020F0502020204030204" pitchFamily="34" charset="0"/>
              <a:cs typeface="Calibri" panose="020F0502020204030204" pitchFamily="34" charset="0"/>
            </a:endParaRPr>
          </a:p>
          <a:p>
            <a:pPr marL="0" indent="0">
              <a:buNone/>
            </a:pPr>
            <a:r>
              <a:rPr lang="en-IN" sz="2000" b="1" dirty="0">
                <a:latin typeface="Calibri" panose="020F0502020204030204" pitchFamily="34" charset="0"/>
                <a:cs typeface="Calibri" panose="020F0502020204030204" pitchFamily="34" charset="0"/>
              </a:rPr>
              <a:t> </a:t>
            </a:r>
            <a:r>
              <a:rPr lang="en-IN" sz="2000" b="1" u="sng" dirty="0">
                <a:latin typeface="Calibri" panose="020F0502020204030204" pitchFamily="34" charset="0"/>
                <a:cs typeface="Calibri" panose="020F0502020204030204" pitchFamily="34" charset="0"/>
              </a:rPr>
              <a:t>Work carried out  during shutdown</a:t>
            </a:r>
          </a:p>
          <a:p>
            <a:pPr fontAlgn="base">
              <a:buFont typeface="Wingdings" panose="05000000000000000000" pitchFamily="2" charset="2"/>
              <a:buChar char="Ø"/>
            </a:pPr>
            <a:r>
              <a:rPr lang="en-IN" sz="2000" dirty="0">
                <a:latin typeface="Calibri" panose="020F0502020204030204" pitchFamily="34" charset="0"/>
                <a:cs typeface="Calibri" panose="020F0502020204030204" pitchFamily="34" charset="0"/>
              </a:rPr>
              <a:t>Boiler front ash hopper cleaning work done.</a:t>
            </a:r>
          </a:p>
          <a:p>
            <a:pPr fontAlgn="base">
              <a:buFont typeface="Wingdings" panose="05000000000000000000" pitchFamily="2" charset="2"/>
              <a:buChar char="Ø"/>
            </a:pPr>
            <a:r>
              <a:rPr lang="en-IN" sz="2000" dirty="0">
                <a:latin typeface="Calibri" panose="020F0502020204030204" pitchFamily="34" charset="0"/>
                <a:cs typeface="Calibri" panose="020F0502020204030204" pitchFamily="34" charset="0"/>
              </a:rPr>
              <a:t>10 no's carrying idler &amp; 01 no's Return idler replaced in NBC-4.</a:t>
            </a:r>
          </a:p>
          <a:p>
            <a:pPr fontAlgn="base">
              <a:buFont typeface="Wingdings" panose="05000000000000000000" pitchFamily="2" charset="2"/>
              <a:buChar char="Ø"/>
            </a:pPr>
            <a:r>
              <a:rPr lang="en-IN" sz="2000" dirty="0">
                <a:latin typeface="Calibri" panose="020F0502020204030204" pitchFamily="34" charset="0"/>
                <a:cs typeface="Calibri" panose="020F0502020204030204" pitchFamily="34" charset="0"/>
              </a:rPr>
              <a:t>TG Inlet MSSV bypass gland leakage arrested.</a:t>
            </a:r>
          </a:p>
          <a:p>
            <a:pPr fontAlgn="base">
              <a:buFont typeface="Wingdings" panose="05000000000000000000" pitchFamily="2" charset="2"/>
              <a:buChar char="Ø"/>
            </a:pPr>
            <a:r>
              <a:rPr lang="en-IN" sz="2000" dirty="0">
                <a:latin typeface="Calibri" panose="020F0502020204030204" pitchFamily="34" charset="0"/>
                <a:cs typeface="Calibri" panose="020F0502020204030204" pitchFamily="34" charset="0"/>
              </a:rPr>
              <a:t>MCW discharge flow transmitter impulse line choking cleared.</a:t>
            </a:r>
          </a:p>
          <a:p>
            <a:pPr fontAlgn="base">
              <a:buFont typeface="Wingdings" panose="05000000000000000000" pitchFamily="2" charset="2"/>
              <a:buChar char="Ø"/>
            </a:pPr>
            <a:r>
              <a:rPr lang="en-IN" sz="2000" dirty="0">
                <a:latin typeface="Calibri" panose="020F0502020204030204" pitchFamily="34" charset="0"/>
                <a:cs typeface="Calibri" panose="020F0502020204030204" pitchFamily="34" charset="0"/>
              </a:rPr>
              <a:t>Leakage arrested from thermo well of Ejector steam line.</a:t>
            </a:r>
          </a:p>
          <a:p>
            <a:pPr fontAlgn="base">
              <a:buFont typeface="Wingdings" panose="05000000000000000000" pitchFamily="2" charset="2"/>
              <a:buChar char="Ø"/>
            </a:pPr>
            <a:r>
              <a:rPr lang="en-US" sz="2000" dirty="0">
                <a:latin typeface="Calibri" panose="020F0502020204030204" pitchFamily="34" charset="0"/>
                <a:cs typeface="Calibri" panose="020F0502020204030204" pitchFamily="34" charset="0"/>
              </a:rPr>
              <a:t>Motor load indication for DBC-4 and DBC-5 has been provided in the DCS.</a:t>
            </a:r>
          </a:p>
          <a:p>
            <a:pPr fontAlgn="base">
              <a:buFont typeface="Wingdings" panose="05000000000000000000" pitchFamily="2" charset="2"/>
              <a:buChar char="Ø"/>
            </a:pPr>
            <a:r>
              <a:rPr lang="en-US" sz="2000" dirty="0">
                <a:latin typeface="Calibri" panose="020F0502020204030204" pitchFamily="34" charset="0"/>
                <a:cs typeface="Calibri" panose="020F0502020204030204" pitchFamily="34" charset="0"/>
              </a:rPr>
              <a:t>High-load alarm for DBC-4 and DBC-5 has been configured in the DCS.</a:t>
            </a:r>
          </a:p>
          <a:p>
            <a:pPr fontAlgn="base">
              <a:buFont typeface="Wingdings" panose="05000000000000000000" pitchFamily="2" charset="2"/>
              <a:buChar char="Ø"/>
            </a:pPr>
            <a:r>
              <a:rPr lang="en-US" sz="2000" dirty="0">
                <a:latin typeface="Calibri" panose="020F0502020204030204" pitchFamily="34" charset="0"/>
                <a:cs typeface="Calibri" panose="020F0502020204030204" pitchFamily="34" charset="0"/>
              </a:rPr>
              <a:t>DBC-5 trip logic has been configured in the DCS for the high-load set point. Trial was taken and found satisfactory.</a:t>
            </a:r>
          </a:p>
          <a:p>
            <a:pPr fontAlgn="base">
              <a:buFont typeface="Wingdings" panose="05000000000000000000" pitchFamily="2" charset="2"/>
              <a:buChar char="Ø"/>
            </a:pPr>
            <a:r>
              <a:rPr lang="en-US" sz="2000" dirty="0">
                <a:latin typeface="Calibri" panose="020F0502020204030204" pitchFamily="34" charset="0"/>
                <a:cs typeface="Calibri" panose="020F0502020204030204" pitchFamily="34" charset="0"/>
              </a:rPr>
              <a:t>NBC-4 Motor DE &amp; NDE bearing replaced.</a:t>
            </a:r>
          </a:p>
        </p:txBody>
      </p:sp>
      <p:sp>
        <p:nvSpPr>
          <p:cNvPr id="2" name="TextBox 1">
            <a:extLst>
              <a:ext uri="{FF2B5EF4-FFF2-40B4-BE49-F238E27FC236}">
                <a16:creationId xmlns:a16="http://schemas.microsoft.com/office/drawing/2014/main" id="{31CD0CDF-2946-C6ED-4EA5-A80DD4E1A8EF}"/>
              </a:ext>
            </a:extLst>
          </p:cNvPr>
          <p:cNvSpPr txBox="1">
            <a:spLocks noChangeArrowheads="1"/>
          </p:cNvSpPr>
          <p:nvPr/>
        </p:nvSpPr>
        <p:spPr bwMode="auto">
          <a:xfrm>
            <a:off x="2736377" y="95534"/>
            <a:ext cx="7049069" cy="736978"/>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US" dirty="0">
                <a:latin typeface="Arial" panose="020B0604020202020204" pitchFamily="34" charset="0"/>
                <a:cs typeface="Arial" panose="020B0604020202020204" pitchFamily="34" charset="0"/>
              </a:rPr>
              <a:t>PLANNED OUTAGE OF INCINERATOR- 35 TPH</a:t>
            </a:r>
          </a:p>
        </p:txBody>
      </p:sp>
    </p:spTree>
    <p:extLst>
      <p:ext uri="{BB962C8B-B14F-4D97-AF65-F5344CB8AC3E}">
        <p14:creationId xmlns:p14="http://schemas.microsoft.com/office/powerpoint/2010/main" val="10805027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43174" y="133896"/>
            <a:ext cx="7415213" cy="523220"/>
          </a:xfrm>
          <a:prstGeom prst="rect">
            <a:avLst/>
          </a:prstGeom>
          <a:solidFill>
            <a:srgbClr val="FFFF00"/>
          </a:solidFill>
        </p:spPr>
        <p:txBody>
          <a:bodyPr wrap="square" rtlCol="0">
            <a:spAutoFit/>
          </a:bodyPr>
          <a:lstStyle/>
          <a:p>
            <a:pPr algn="ctr"/>
            <a:r>
              <a:rPr lang="en-US" sz="2800" b="1" dirty="0"/>
              <a:t>150 TPH BOILER FD FAN- UNSAFE CONDITION</a:t>
            </a:r>
            <a:endParaRPr lang="en-IN" sz="2800" b="1" dirty="0"/>
          </a:p>
        </p:txBody>
      </p:sp>
      <p:pic>
        <p:nvPicPr>
          <p:cNvPr id="13" name="Picture 12">
            <a:extLst>
              <a:ext uri="{FF2B5EF4-FFF2-40B4-BE49-F238E27FC236}">
                <a16:creationId xmlns:a16="http://schemas.microsoft.com/office/drawing/2014/main" id="{9802794B-94CF-E2B7-0FCC-4514379CC8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992475"/>
            <a:ext cx="5562600" cy="4546937"/>
          </a:xfrm>
          <a:prstGeom prst="rect">
            <a:avLst/>
          </a:prstGeom>
        </p:spPr>
      </p:pic>
      <p:sp>
        <p:nvSpPr>
          <p:cNvPr id="11" name="Oval 10"/>
          <p:cNvSpPr/>
          <p:nvPr/>
        </p:nvSpPr>
        <p:spPr>
          <a:xfrm>
            <a:off x="2895600" y="2514600"/>
            <a:ext cx="1066800" cy="1022866"/>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dirty="0"/>
          </a:p>
        </p:txBody>
      </p:sp>
      <p:pic>
        <p:nvPicPr>
          <p:cNvPr id="3" name="Picture 2"/>
          <p:cNvPicPr>
            <a:picLocks noChangeAspect="1"/>
          </p:cNvPicPr>
          <p:nvPr/>
        </p:nvPicPr>
        <p:blipFill>
          <a:blip r:embed="rId3"/>
          <a:stretch>
            <a:fillRect/>
          </a:stretch>
        </p:blipFill>
        <p:spPr>
          <a:xfrm>
            <a:off x="6096000" y="1016149"/>
            <a:ext cx="5014032" cy="4586405"/>
          </a:xfrm>
          <a:prstGeom prst="rect">
            <a:avLst/>
          </a:prstGeom>
        </p:spPr>
      </p:pic>
      <p:sp>
        <p:nvSpPr>
          <p:cNvPr id="4" name="Rectangle 3"/>
          <p:cNvSpPr/>
          <p:nvPr/>
        </p:nvSpPr>
        <p:spPr>
          <a:xfrm>
            <a:off x="1219200" y="5284437"/>
            <a:ext cx="2209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BEFORE</a:t>
            </a:r>
            <a:endParaRPr lang="en-IN" dirty="0">
              <a:solidFill>
                <a:schemeClr val="tx1"/>
              </a:solidFill>
              <a:latin typeface="Arial" panose="020B0604020202020204" pitchFamily="34" charset="0"/>
              <a:cs typeface="Arial" panose="020B0604020202020204" pitchFamily="34" charset="0"/>
            </a:endParaRPr>
          </a:p>
        </p:txBody>
      </p:sp>
      <p:sp>
        <p:nvSpPr>
          <p:cNvPr id="12" name="Rectangle 11"/>
          <p:cNvSpPr/>
          <p:nvPr/>
        </p:nvSpPr>
        <p:spPr>
          <a:xfrm>
            <a:off x="7505700" y="5303419"/>
            <a:ext cx="2209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AFTER</a:t>
            </a:r>
            <a:endParaRPr lang="en-IN" dirty="0">
              <a:solidFill>
                <a:schemeClr val="tx1"/>
              </a:solidFill>
              <a:latin typeface="Arial" panose="020B0604020202020204" pitchFamily="34" charset="0"/>
              <a:cs typeface="Arial" panose="020B0604020202020204" pitchFamily="34" charset="0"/>
            </a:endParaRPr>
          </a:p>
        </p:txBody>
      </p:sp>
      <p:sp>
        <p:nvSpPr>
          <p:cNvPr id="6" name="Rectangle 5"/>
          <p:cNvSpPr/>
          <p:nvPr/>
        </p:nvSpPr>
        <p:spPr>
          <a:xfrm>
            <a:off x="335872" y="5797401"/>
            <a:ext cx="11353800" cy="478514"/>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Both FD fan discharge duct platform staircase's location changed &amp; back support provided to eliminate unsafe conditions.</a:t>
            </a:r>
            <a:endParaRPr lang="en-IN"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4449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53D03-C530-3659-10E1-BBD30D10532D}"/>
              </a:ext>
            </a:extLst>
          </p:cNvPr>
          <p:cNvSpPr>
            <a:spLocks noGrp="1"/>
          </p:cNvSpPr>
          <p:nvPr>
            <p:ph type="title"/>
          </p:nvPr>
        </p:nvSpPr>
        <p:spPr>
          <a:xfrm>
            <a:off x="152400" y="76200"/>
            <a:ext cx="9677400" cy="609600"/>
          </a:xfrm>
        </p:spPr>
        <p:txBody>
          <a:bodyPr vert="horz" lIns="91440" tIns="45720" rIns="91440" bIns="45720" rtlCol="0" anchor="ctr">
            <a:normAutofit/>
          </a:bodyPr>
          <a:lstStyle/>
          <a:p>
            <a:r>
              <a:rPr lang="en-US" dirty="0"/>
              <a:t>Indent, Yard Balance Vs Crushing (Lakh Qtls.)</a:t>
            </a:r>
            <a:r>
              <a:rPr lang="en-US" dirty="0">
                <a:solidFill>
                  <a:schemeClr val="tx2">
                    <a:lumMod val="75000"/>
                  </a:schemeClr>
                </a:solidFill>
                <a:latin typeface="Calibri" panose="020F0502020204030204" pitchFamily="34" charset="0"/>
                <a:cs typeface="Calibri" panose="020F0502020204030204" pitchFamily="34" charset="0"/>
              </a:rPr>
              <a:t> </a:t>
            </a:r>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(03.01.26)</a:t>
            </a:r>
            <a:r>
              <a:rPr lang="en-US" dirty="0"/>
              <a:t> </a:t>
            </a:r>
          </a:p>
        </p:txBody>
      </p:sp>
      <p:sp>
        <p:nvSpPr>
          <p:cNvPr id="2" name="Slide Number Placeholder 1">
            <a:extLst>
              <a:ext uri="{FF2B5EF4-FFF2-40B4-BE49-F238E27FC236}">
                <a16:creationId xmlns:a16="http://schemas.microsoft.com/office/drawing/2014/main" id="{4020EC76-450B-07C1-76C9-9011823A380E}"/>
              </a:ext>
            </a:extLst>
          </p:cNvPr>
          <p:cNvSpPr>
            <a:spLocks noGrp="1"/>
          </p:cNvSpPr>
          <p:nvPr>
            <p:ph type="sldNum" sz="quarter" idx="12"/>
          </p:nvPr>
        </p:nvSpPr>
        <p:spPr/>
        <p:txBody>
          <a:bodyPr/>
          <a:lstStyle/>
          <a:p>
            <a:fld id="{B76B49FA-22BB-44F5-8EFA-E5C56FA3907E}" type="slidenum">
              <a:rPr lang="en-US" smtClean="0"/>
              <a:pPr/>
              <a:t>9</a:t>
            </a:fld>
            <a:endParaRPr lang="en-US" dirty="0"/>
          </a:p>
        </p:txBody>
      </p:sp>
      <p:graphicFrame>
        <p:nvGraphicFramePr>
          <p:cNvPr id="5" name="Chart 4">
            <a:extLst>
              <a:ext uri="{FF2B5EF4-FFF2-40B4-BE49-F238E27FC236}">
                <a16:creationId xmlns:a16="http://schemas.microsoft.com/office/drawing/2014/main" id="{B0B440C6-A573-3891-7E57-11C87EECE58A}"/>
              </a:ext>
            </a:extLst>
          </p:cNvPr>
          <p:cNvGraphicFramePr>
            <a:graphicFrameLocks/>
          </p:cNvGraphicFramePr>
          <p:nvPr/>
        </p:nvGraphicFramePr>
        <p:xfrm>
          <a:off x="152400" y="914399"/>
          <a:ext cx="11811000" cy="55784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184284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972800" y="6492875"/>
            <a:ext cx="1219200" cy="365125"/>
          </a:xfrm>
        </p:spPr>
        <p:txBody>
          <a:bodyPr/>
          <a:lstStyle/>
          <a:p>
            <a:fld id="{B76B49FA-22BB-44F5-8EFA-E5C56FA3907E}" type="slidenum">
              <a:rPr lang="en-US" smtClean="0"/>
              <a:pPr/>
              <a:t>90</a:t>
            </a:fld>
            <a:endParaRPr lang="en-US" dirty="0"/>
          </a:p>
        </p:txBody>
      </p:sp>
      <p:sp>
        <p:nvSpPr>
          <p:cNvPr id="2" name="TextBox 1"/>
          <p:cNvSpPr txBox="1"/>
          <p:nvPr/>
        </p:nvSpPr>
        <p:spPr>
          <a:xfrm>
            <a:off x="4343400" y="228441"/>
            <a:ext cx="3886200" cy="4770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500" b="1" dirty="0"/>
              <a:t>35 TPH Boiler (Near miss)</a:t>
            </a:r>
            <a:endParaRPr lang="en-IN" sz="2500" b="1"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887" y="1214437"/>
            <a:ext cx="2133600" cy="388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0033" y="1162372"/>
            <a:ext cx="2934299" cy="3962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p:cNvSpPr txBox="1"/>
          <p:nvPr/>
        </p:nvSpPr>
        <p:spPr>
          <a:xfrm>
            <a:off x="919384" y="4717018"/>
            <a:ext cx="12954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b="1" dirty="0"/>
              <a:t>BEFORE</a:t>
            </a:r>
          </a:p>
        </p:txBody>
      </p:sp>
      <p:sp>
        <p:nvSpPr>
          <p:cNvPr id="22" name="TextBox 21"/>
          <p:cNvSpPr txBox="1"/>
          <p:nvPr/>
        </p:nvSpPr>
        <p:spPr>
          <a:xfrm>
            <a:off x="2514600" y="5486400"/>
            <a:ext cx="7120298"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342900" indent="-342900">
              <a:buAutoNum type="arabicPeriod"/>
            </a:pPr>
            <a:r>
              <a:rPr lang="en-US" sz="2000" dirty="0"/>
              <a:t>Platform provided for safety reach at WB-18.</a:t>
            </a:r>
          </a:p>
          <a:p>
            <a:r>
              <a:rPr lang="en-US" sz="2000" dirty="0"/>
              <a:t>2.   Hand railing was missing at steam drum floor.</a:t>
            </a:r>
            <a:endParaRPr lang="en-IN" sz="2000" dirty="0"/>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7361" y="1238250"/>
            <a:ext cx="3024548" cy="388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721237" y="4703802"/>
            <a:ext cx="94809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b="1" dirty="0"/>
              <a:t>AFTER</a:t>
            </a:r>
          </a:p>
        </p:txBody>
      </p:sp>
      <p:sp>
        <p:nvSpPr>
          <p:cNvPr id="17" name="TextBox 16"/>
          <p:cNvSpPr txBox="1"/>
          <p:nvPr/>
        </p:nvSpPr>
        <p:spPr>
          <a:xfrm>
            <a:off x="6863303" y="4697968"/>
            <a:ext cx="12954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b="1" dirty="0"/>
              <a:t>BEFORE</a:t>
            </a:r>
          </a:p>
        </p:txBody>
      </p:sp>
      <p:cxnSp>
        <p:nvCxnSpPr>
          <p:cNvPr id="20" name="Straight Arrow Connector 19"/>
          <p:cNvCxnSpPr/>
          <p:nvPr/>
        </p:nvCxnSpPr>
        <p:spPr>
          <a:xfrm flipV="1">
            <a:off x="762000" y="2755523"/>
            <a:ext cx="1606030" cy="425827"/>
          </a:xfrm>
          <a:prstGeom prst="straightConnector1">
            <a:avLst/>
          </a:prstGeom>
          <a:ln w="9842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866783" y="2601277"/>
            <a:ext cx="1334041" cy="308491"/>
          </a:xfrm>
          <a:prstGeom prst="straightConnector1">
            <a:avLst/>
          </a:prstGeom>
          <a:ln w="9842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5009D0D-8FE3-BF28-6FED-42E78FE37C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46610" y="1143163"/>
            <a:ext cx="3235268" cy="3981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DD83B1F0-E90C-C259-7660-5E3C318B0EBE}"/>
              </a:ext>
            </a:extLst>
          </p:cNvPr>
          <p:cNvSpPr txBox="1"/>
          <p:nvPr/>
        </p:nvSpPr>
        <p:spPr>
          <a:xfrm>
            <a:off x="9797602" y="4660190"/>
            <a:ext cx="94809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b="1" dirty="0"/>
              <a:t>AFTER</a:t>
            </a:r>
          </a:p>
        </p:txBody>
      </p:sp>
    </p:spTree>
    <p:extLst>
      <p:ext uri="{BB962C8B-B14F-4D97-AF65-F5344CB8AC3E}">
        <p14:creationId xmlns:p14="http://schemas.microsoft.com/office/powerpoint/2010/main" val="39408821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1"/>
          </p:nvPr>
        </p:nvSpPr>
        <p:spPr>
          <a:prstGeom prst="rect">
            <a:avLst/>
          </a:prstGeom>
        </p:spPr>
        <p:txBody>
          <a:bodyPr>
            <a:normAutofit/>
          </a:bodyPr>
          <a:lstStyle/>
          <a:p>
            <a:pPr marL="0" indent="0" algn="ctr">
              <a:buNone/>
            </a:pPr>
            <a:r>
              <a:rPr lang="en-US" sz="4000" b="1" dirty="0"/>
              <a:t>DISTILLERY UNIT  </a:t>
            </a:r>
          </a:p>
          <a:p>
            <a:pPr marL="0" indent="0" algn="ctr">
              <a:buNone/>
            </a:pPr>
            <a:endParaRPr lang="en-US" b="1" dirty="0"/>
          </a:p>
          <a:p>
            <a:pPr marL="0" indent="0" algn="ctr">
              <a:buNone/>
            </a:pPr>
            <a:endParaRPr lang="en-US" b="1" dirty="0"/>
          </a:p>
        </p:txBody>
      </p:sp>
      <p:pic>
        <p:nvPicPr>
          <p:cNvPr id="6" name="Picture Placeholder 5" descr="A factory with smoke coming out of it&#10;&#10;Description automatically generated with low confidence">
            <a:extLst>
              <a:ext uri="{FF2B5EF4-FFF2-40B4-BE49-F238E27FC236}">
                <a16:creationId xmlns:a16="http://schemas.microsoft.com/office/drawing/2014/main" id="{91191A92-9A88-C0E8-177F-3E6DFACCA71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7143" r="15635"/>
          <a:stretch/>
        </p:blipFill>
        <p:spPr>
          <a:xfrm>
            <a:off x="0" y="0"/>
            <a:ext cx="5378450" cy="6857999"/>
          </a:xfrm>
        </p:spPr>
      </p:pic>
    </p:spTree>
    <p:extLst>
      <p:ext uri="{BB962C8B-B14F-4D97-AF65-F5344CB8AC3E}">
        <p14:creationId xmlns:p14="http://schemas.microsoft.com/office/powerpoint/2010/main" val="17460695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7A33B-C5AF-3412-1C26-275A1DED68FD}"/>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7F492156-CE37-5722-279F-58CA83E4F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1E6BCE17-F64F-CB34-37EF-4D540CB5F3A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C834BD57-9F56-B1CD-3714-BE4A96EA2B46}"/>
              </a:ext>
            </a:extLst>
          </p:cNvPr>
          <p:cNvGraphicFramePr>
            <a:graphicFrameLocks noGrp="1"/>
          </p:cNvGraphicFramePr>
          <p:nvPr/>
        </p:nvGraphicFramePr>
        <p:xfrm>
          <a:off x="279700" y="990601"/>
          <a:ext cx="11759900" cy="5521898"/>
        </p:xfrm>
        <a:graphic>
          <a:graphicData uri="http://schemas.openxmlformats.org/drawingml/2006/table">
            <a:tbl>
              <a:tblPr firstRow="1" bandRow="1">
                <a:tableStyleId>{17292A2E-F333-43FB-9621-5CBBE7FDCDCB}</a:tableStyleId>
              </a:tblPr>
              <a:tblGrid>
                <a:gridCol w="746217">
                  <a:extLst>
                    <a:ext uri="{9D8B030D-6E8A-4147-A177-3AD203B41FA5}">
                      <a16:colId xmlns:a16="http://schemas.microsoft.com/office/drawing/2014/main" val="1134127867"/>
                    </a:ext>
                  </a:extLst>
                </a:gridCol>
                <a:gridCol w="3598196">
                  <a:extLst>
                    <a:ext uri="{9D8B030D-6E8A-4147-A177-3AD203B41FA5}">
                      <a16:colId xmlns:a16="http://schemas.microsoft.com/office/drawing/2014/main" val="242691244"/>
                    </a:ext>
                  </a:extLst>
                </a:gridCol>
                <a:gridCol w="1265648">
                  <a:extLst>
                    <a:ext uri="{9D8B030D-6E8A-4147-A177-3AD203B41FA5}">
                      <a16:colId xmlns:a16="http://schemas.microsoft.com/office/drawing/2014/main" val="20002"/>
                    </a:ext>
                  </a:extLst>
                </a:gridCol>
                <a:gridCol w="1730239">
                  <a:extLst>
                    <a:ext uri="{9D8B030D-6E8A-4147-A177-3AD203B41FA5}">
                      <a16:colId xmlns:a16="http://schemas.microsoft.com/office/drawing/2014/main" val="2397359096"/>
                    </a:ext>
                  </a:extLst>
                </a:gridCol>
                <a:gridCol w="2234789">
                  <a:extLst>
                    <a:ext uri="{9D8B030D-6E8A-4147-A177-3AD203B41FA5}">
                      <a16:colId xmlns:a16="http://schemas.microsoft.com/office/drawing/2014/main" val="4129526585"/>
                    </a:ext>
                  </a:extLst>
                </a:gridCol>
                <a:gridCol w="2184811">
                  <a:extLst>
                    <a:ext uri="{9D8B030D-6E8A-4147-A177-3AD203B41FA5}">
                      <a16:colId xmlns:a16="http://schemas.microsoft.com/office/drawing/2014/main" val="2389135580"/>
                    </a:ext>
                  </a:extLst>
                </a:gridCol>
              </a:tblGrid>
              <a:tr h="457199">
                <a:tc>
                  <a:txBody>
                    <a:bodyPr/>
                    <a:lstStyle/>
                    <a:p>
                      <a:pPr algn="ctr"/>
                      <a:r>
                        <a:rPr lang="en-US" sz="1400" dirty="0">
                          <a:solidFill>
                            <a:srgbClr val="002060"/>
                          </a:solidFill>
                          <a:latin typeface="Segoe UI" panose="020B0502040204020203" pitchFamily="34" charset="0"/>
                          <a:cs typeface="Segoe UI" panose="020B0502040204020203" pitchFamily="34" charset="0"/>
                        </a:rPr>
                        <a:t>S.N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304800">
                <a:tc>
                  <a:txBody>
                    <a:bodyPr/>
                    <a:lstStyle/>
                    <a:p>
                      <a:pPr lvl="0" algn="ctr"/>
                      <a:r>
                        <a:rPr lang="en-US" sz="1400" dirty="0">
                          <a:solidFill>
                            <a:schemeClr val="tx1"/>
                          </a:solidFill>
                          <a:latin typeface="Segoe UI" panose="020B0502040204020203" pitchFamily="34" charset="0"/>
                          <a:cs typeface="Segoe UI" panose="020B0502040204020203" pitchFamily="34" charset="0"/>
                        </a:rPr>
                        <a:t>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l"/>
                      <a:r>
                        <a:rPr lang="en-US" sz="1400" dirty="0">
                          <a:solidFill>
                            <a:schemeClr val="tx1"/>
                          </a:solidFill>
                          <a:latin typeface="Segoe UI" panose="020B0502040204020203" pitchFamily="34" charset="0"/>
                          <a:cs typeface="Segoe UI" panose="020B0502040204020203" pitchFamily="34" charset="0"/>
                        </a:rPr>
                        <a:t>Total Production (Lakh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rtl="0" fontAlgn="ctr"/>
                      <a:r>
                        <a:rPr lang="en-US" sz="1400" b="1" i="0" u="none" strike="noStrike" dirty="0">
                          <a:solidFill>
                            <a:srgbClr val="00B0F0"/>
                          </a:solidFill>
                          <a:effectLst/>
                          <a:latin typeface="Segoe UI" panose="020B0502040204020203" pitchFamily="34" charset="0"/>
                        </a:rPr>
                        <a:t>8.40</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8.32</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8.42</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rtl="0" fontAlgn="ctr"/>
                      <a:r>
                        <a:rPr lang="en-US" sz="1400" b="1" i="0" u="none" strike="noStrike" dirty="0">
                          <a:solidFill>
                            <a:schemeClr val="tx1"/>
                          </a:solidFill>
                          <a:effectLst/>
                          <a:latin typeface="Segoe UI" panose="020B0502040204020203" pitchFamily="34" charset="0"/>
                        </a:rPr>
                        <a:t>85.26</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27840285"/>
                  </a:ext>
                </a:extLst>
              </a:tr>
              <a:tr h="300635">
                <a:tc>
                  <a:txBody>
                    <a:bodyPr/>
                    <a:lstStyle/>
                    <a:p>
                      <a:pPr lvl="0" algn="ctr"/>
                      <a:r>
                        <a:rPr lang="en-US" sz="1400" dirty="0">
                          <a:solidFill>
                            <a:srgbClr val="002060"/>
                          </a:solidFill>
                          <a:latin typeface="Segoe UI" panose="020B0502040204020203" pitchFamily="34" charset="0"/>
                          <a:cs typeface="Segoe UI" panose="020B0502040204020203" pitchFamily="34" charset="0"/>
                        </a:rPr>
                        <a:t>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l"/>
                      <a:r>
                        <a:rPr lang="en-US" sz="1400" dirty="0">
                          <a:solidFill>
                            <a:schemeClr val="tx1"/>
                          </a:solidFill>
                          <a:latin typeface="Segoe UI" panose="020B0502040204020203" pitchFamily="34" charset="0"/>
                          <a:cs typeface="Segoe UI" panose="020B0502040204020203" pitchFamily="34" charset="0"/>
                        </a:rPr>
                        <a:t>Downtime (Hrs.)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algn="ctr" defTabSz="914400" rtl="0" eaLnBrk="1" fontAlgn="ctr" latinLnBrk="0" hangingPunct="1"/>
                      <a:endParaRPr lang="en-US" sz="1400" b="1" i="0" u="none" strike="noStrike" kern="1200" dirty="0">
                        <a:solidFill>
                          <a:srgbClr val="00B0F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rgbClr val="009A46"/>
                          </a:solidFill>
                          <a:latin typeface="Segoe UI" panose="020B0502040204020203" pitchFamily="34" charset="0"/>
                          <a:cs typeface="Segoe UI" panose="020B0502040204020203" pitchFamily="34" charset="0"/>
                        </a:rPr>
                        <a:t>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algn="ctr" defTabSz="914400" rtl="0" eaLnBrk="1" fontAlgn="ctr" latinLnBrk="0" hangingPunct="1"/>
                      <a:r>
                        <a:rPr lang="en-US" sz="1400" b="1" i="0" u="none" strike="noStrike" kern="1200" dirty="0">
                          <a:solidFill>
                            <a:srgbClr val="FF0000"/>
                          </a:solidFill>
                          <a:effectLst/>
                          <a:latin typeface="Segoe UI" panose="020B0502040204020203" pitchFamily="34" charset="0"/>
                          <a:ea typeface="+mn-ea"/>
                          <a:cs typeface="+mn-cs"/>
                        </a:rPr>
                        <a:t>502.82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96630637"/>
                  </a:ext>
                </a:extLst>
              </a:tr>
              <a:tr h="330520">
                <a:tc>
                  <a:txBody>
                    <a:bodyPr/>
                    <a:lstStyle/>
                    <a:p>
                      <a:pPr lvl="0" algn="ctr"/>
                      <a:r>
                        <a:rPr lang="en-US" sz="1400" dirty="0">
                          <a:solidFill>
                            <a:srgbClr val="002060"/>
                          </a:solidFill>
                          <a:latin typeface="Segoe UI" panose="020B0502040204020203" pitchFamily="34" charset="0"/>
                          <a:cs typeface="Segoe UI" panose="020B0502040204020203" pitchFamily="34" charset="0"/>
                        </a:rPr>
                        <a:t>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l"/>
                      <a:r>
                        <a:rPr lang="en-IN" sz="1400" b="0" i="0" u="none" strike="noStrike" dirty="0">
                          <a:solidFill>
                            <a:srgbClr val="000000"/>
                          </a:solidFill>
                          <a:effectLst/>
                          <a:latin typeface="Segoe UI" panose="020B0502040204020203" pitchFamily="34" charset="0"/>
                          <a:cs typeface="Segoe UI" panose="020B0502040204020203" pitchFamily="34" charset="0"/>
                        </a:rPr>
                        <a:t>Average Ethanol Prodn./Day </a:t>
                      </a:r>
                      <a:r>
                        <a:rPr lang="en-US" sz="1400" dirty="0">
                          <a:solidFill>
                            <a:schemeClr val="tx1"/>
                          </a:solidFill>
                          <a:latin typeface="Segoe UI" panose="020B0502040204020203" pitchFamily="34" charset="0"/>
                          <a:cs typeface="Segoe UI" panose="020B0502040204020203" pitchFamily="34" charset="0"/>
                        </a:rPr>
                        <a:t>(Lakh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1.20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9A46"/>
                          </a:solidFill>
                          <a:latin typeface="Segoe UI" panose="020B0502040204020203" pitchFamily="34" charset="0"/>
                          <a:cs typeface="Segoe UI" panose="020B0502040204020203" pitchFamily="34" charset="0"/>
                        </a:rPr>
                        <a:t>1.19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1.20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1.15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19862756"/>
                  </a:ext>
                </a:extLst>
              </a:tr>
              <a:tr h="300635">
                <a:tc>
                  <a:txBody>
                    <a:bodyPr/>
                    <a:lstStyle/>
                    <a:p>
                      <a:pPr lvl="0"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Segoe UI" panose="020B0502040204020203" pitchFamily="34" charset="0"/>
                          <a:cs typeface="Segoe UI" panose="020B0502040204020203" pitchFamily="34" charset="0"/>
                        </a:rPr>
                        <a:t>Efficiency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rgbClr val="00B0F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307604612"/>
                  </a:ext>
                </a:extLst>
              </a:tr>
              <a:tr h="313626">
                <a:tc>
                  <a:txBody>
                    <a:bodyPr/>
                    <a:lstStyle/>
                    <a:p>
                      <a:pPr lvl="0" algn="ctr"/>
                      <a:r>
                        <a:rPr lang="en-US" sz="1400" dirty="0">
                          <a:solidFill>
                            <a:schemeClr val="tx1"/>
                          </a:solidFill>
                          <a:latin typeface="Segoe UI" panose="020B0502040204020203" pitchFamily="34" charset="0"/>
                          <a:cs typeface="Segoe UI" panose="020B0502040204020203" pitchFamily="34" charset="0"/>
                        </a:rPr>
                        <a:t>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Syrup (BL/</a:t>
                      </a:r>
                      <a:r>
                        <a:rPr lang="en-US" sz="1400">
                          <a:solidFill>
                            <a:schemeClr val="tx1"/>
                          </a:solidFill>
                          <a:latin typeface="Segoe UI" panose="020B0502040204020203" pitchFamily="34" charset="0"/>
                          <a:cs typeface="Segoe UI" panose="020B0502040204020203" pitchFamily="34" charset="0"/>
                        </a:rPr>
                        <a:t>Qtl </a:t>
                      </a:r>
                      <a:r>
                        <a:rPr lang="en-US" sz="1400" dirty="0">
                          <a:solidFill>
                            <a:schemeClr val="tx1"/>
                          </a:solidFill>
                          <a:latin typeface="Segoe UI" panose="020B0502040204020203" pitchFamily="34" charset="0"/>
                          <a:cs typeface="Segoe UI" panose="020B0502040204020203" pitchFamily="34" charset="0"/>
                        </a:rPr>
                        <a:t>Cane)</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7.60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7.09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7.05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6.91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136193"/>
                  </a:ext>
                </a:extLst>
              </a:tr>
              <a:tr h="300635">
                <a:tc>
                  <a:txBody>
                    <a:bodyPr/>
                    <a:lstStyle/>
                    <a:p>
                      <a:pPr lvl="0" algn="ctr"/>
                      <a:r>
                        <a:rPr lang="en-US" sz="1400" dirty="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BH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31.5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dirty="0">
                          <a:solidFill>
                            <a:srgbClr val="00B050"/>
                          </a:solidFill>
                          <a:latin typeface="Segoe UI" panose="020B0502040204020203" pitchFamily="34" charset="0"/>
                          <a:cs typeface="Segoe UI" panose="020B0502040204020203" pitchFamily="34" charset="0"/>
                        </a:rPr>
                        <a:t>-</a:t>
                      </a: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dirty="0">
                          <a:solidFill>
                            <a:schemeClr val="tx1"/>
                          </a:solidFill>
                          <a:latin typeface="Segoe UI" panose="020B0502040204020203" pitchFamily="34" charset="0"/>
                          <a:cs typeface="Segoe UI" panose="020B0502040204020203" pitchFamily="34" charset="0"/>
                        </a:rPr>
                        <a:t>-</a:t>
                      </a: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28.17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2396169"/>
                  </a:ext>
                </a:extLst>
              </a:tr>
              <a:tr h="346454">
                <a:tc>
                  <a:txBody>
                    <a:bodyPr/>
                    <a:lstStyle/>
                    <a:p>
                      <a:pPr lvl="0" algn="ctr"/>
                      <a:r>
                        <a:rPr lang="en-US" sz="1400" dirty="0">
                          <a:solidFill>
                            <a:schemeClr val="tx1"/>
                          </a:solidFill>
                          <a:latin typeface="Segoe UI" panose="020B0502040204020203" pitchFamily="34" charset="0"/>
                          <a:cs typeface="Segoe UI" panose="020B0502040204020203" pitchFamily="34" charset="0"/>
                        </a:rPr>
                        <a:t>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Syrup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29.51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29.74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30.17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38092108"/>
                  </a:ext>
                </a:extLst>
              </a:tr>
              <a:tr h="300635">
                <a:tc>
                  <a:txBody>
                    <a:bodyPr/>
                    <a:lstStyle/>
                    <a:p>
                      <a:pPr lvl="0" algn="ctr"/>
                      <a:r>
                        <a:rPr lang="en-US" sz="1400" dirty="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Fermentation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91.5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91.40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91.17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90.95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11831887"/>
                  </a:ext>
                </a:extLst>
              </a:tr>
              <a:tr h="300635">
                <a:tc>
                  <a:txBody>
                    <a:bodyPr/>
                    <a:lstStyle/>
                    <a:p>
                      <a:pPr lvl="0" algn="ctr"/>
                      <a:r>
                        <a:rPr lang="en-US" sz="1400" dirty="0">
                          <a:solidFill>
                            <a:schemeClr val="tx1"/>
                          </a:solidFill>
                          <a:latin typeface="Segoe UI" panose="020B0502040204020203" pitchFamily="34" charset="0"/>
                          <a:cs typeface="Segoe UI" panose="020B0502040204020203" pitchFamily="34" charset="0"/>
                        </a:rPr>
                        <a:t>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Distillation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98.5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98.64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98.63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98.64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7231332"/>
                  </a:ext>
                </a:extLst>
              </a:tr>
              <a:tr h="346454">
                <a:tc>
                  <a:txBody>
                    <a:bodyPr/>
                    <a:lstStyle/>
                    <a:p>
                      <a:pPr lvl="0" algn="ctr"/>
                      <a:r>
                        <a:rPr lang="en-US" sz="1400" dirty="0">
                          <a:solidFill>
                            <a:schemeClr val="tx1"/>
                          </a:solidFill>
                          <a:latin typeface="Segoe UI" panose="020B0502040204020203" pitchFamily="34" charset="0"/>
                          <a:cs typeface="Segoe UI" panose="020B0502040204020203" pitchFamily="34" charset="0"/>
                        </a:rPr>
                        <a:t>10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dirty="0">
                          <a:solidFill>
                            <a:srgbClr val="000000"/>
                          </a:solidFill>
                          <a:effectLst/>
                          <a:latin typeface="Segoe UI" panose="020B0502040204020203" pitchFamily="34" charset="0"/>
                          <a:ea typeface="+mn-ea"/>
                          <a:cs typeface="Segoe UI" panose="020B0502040204020203" pitchFamily="34" charset="0"/>
                        </a:rPr>
                        <a:t>Steam consumed (Kg/BL)</a:t>
                      </a: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i="0" u="none" strike="noStrike" kern="1200" dirty="0">
                          <a:solidFill>
                            <a:srgbClr val="00B0F0"/>
                          </a:solidFill>
                          <a:effectLst/>
                          <a:latin typeface="Segoe UI" panose="020B0502040204020203" pitchFamily="34" charset="0"/>
                          <a:ea typeface="+mn-ea"/>
                          <a:cs typeface="+mn-cs"/>
                        </a:rPr>
                        <a:t>4.1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4.06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3.95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i="0" u="none" strike="noStrike" kern="1200" dirty="0">
                          <a:solidFill>
                            <a:schemeClr val="tx1"/>
                          </a:solidFill>
                          <a:effectLst/>
                          <a:latin typeface="Segoe UI" panose="020B0502040204020203" pitchFamily="34" charset="0"/>
                          <a:ea typeface="+mn-ea"/>
                          <a:cs typeface="+mn-cs"/>
                        </a:rPr>
                        <a:t>4.10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42733755"/>
                  </a:ext>
                </a:extLst>
              </a:tr>
              <a:tr h="300635">
                <a:tc>
                  <a:txBody>
                    <a:bodyPr/>
                    <a:lstStyle/>
                    <a:p>
                      <a:pPr lvl="0" algn="ctr"/>
                      <a:r>
                        <a:rPr lang="en-US" sz="1400" dirty="0">
                          <a:solidFill>
                            <a:schemeClr val="tx1"/>
                          </a:solidFill>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dirty="0">
                          <a:solidFill>
                            <a:srgbClr val="000000"/>
                          </a:solidFill>
                          <a:effectLst/>
                          <a:latin typeface="Segoe UI" panose="020B0502040204020203" pitchFamily="34" charset="0"/>
                          <a:ea typeface="+mn-ea"/>
                          <a:cs typeface="Segoe UI" panose="020B0502040204020203" pitchFamily="34" charset="0"/>
                        </a:rPr>
                        <a:t>Power consumed (KWH/BL)</a:t>
                      </a: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0.528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0.429</a:t>
                      </a: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0.431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0.432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46496636"/>
                  </a:ext>
                </a:extLst>
              </a:tr>
              <a:tr h="300635">
                <a:tc>
                  <a:txBody>
                    <a:bodyPr/>
                    <a:lstStyle/>
                    <a:p>
                      <a:pPr lvl="0" algn="ctr"/>
                      <a:endParaRPr lang="en-US" sz="1400" dirty="0">
                        <a:solidFill>
                          <a:srgbClr val="00206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l"/>
                      <a:r>
                        <a:rPr lang="en-US" sz="1400" b="1" dirty="0">
                          <a:solidFill>
                            <a:srgbClr val="002060"/>
                          </a:solidFill>
                          <a:latin typeface="Segoe UI" panose="020B0502040204020203" pitchFamily="34" charset="0"/>
                          <a:cs typeface="Segoe UI" panose="020B0502040204020203" pitchFamily="34" charset="0"/>
                        </a:rPr>
                        <a:t>Feedstock Quality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rgbClr val="00B0F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300635">
                <a:tc>
                  <a:txBody>
                    <a:bodyPr/>
                    <a:lstStyle/>
                    <a:p>
                      <a:pPr lvl="0" algn="ctr"/>
                      <a:r>
                        <a:rPr lang="en-US" sz="1400" dirty="0">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Feed Stock</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rgbClr val="00B0F0"/>
                          </a:solidFill>
                          <a:effectLst/>
                          <a:latin typeface="Segoe UI" panose="020B0502040204020203" pitchFamily="34" charset="0"/>
                          <a:ea typeface="+mn-ea"/>
                          <a:cs typeface="+mn-cs"/>
                        </a:rPr>
                        <a:t>B-Heavy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Segoe UI" panose="020B0502040204020203" pitchFamily="34" charset="0"/>
                          <a:ea typeface="+mn-ea"/>
                          <a:cs typeface="+mn-cs"/>
                        </a:rPr>
                        <a:t>Syrup/B-heavy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6761263"/>
                  </a:ext>
                </a:extLst>
              </a:tr>
              <a:tr h="300635">
                <a:tc>
                  <a:txBody>
                    <a:bodyPr/>
                    <a:lstStyle/>
                    <a:p>
                      <a:pPr lvl="0" algn="ctr"/>
                      <a:r>
                        <a:rPr lang="en-US" sz="1400" dirty="0">
                          <a:latin typeface="Segoe UI" panose="020B0502040204020203" pitchFamily="34" charset="0"/>
                          <a:cs typeface="Segoe UI" panose="020B0502040204020203" pitchFamily="34" charset="0"/>
                        </a:rPr>
                        <a:t>12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Total Reducing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endParaRPr lang="en-US" sz="1400" b="1" i="0" u="none" strike="noStrike" kern="1200" dirty="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51.35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51.95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53.23</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300635">
                <a:tc>
                  <a:txBody>
                    <a:bodyPr/>
                    <a:lstStyle/>
                    <a:p>
                      <a:pPr lvl="0" algn="ctr"/>
                      <a:r>
                        <a:rPr lang="en-US" sz="1400" dirty="0">
                          <a:latin typeface="Segoe UI" panose="020B0502040204020203" pitchFamily="34" charset="0"/>
                          <a:cs typeface="Segoe UI" panose="020B0502040204020203" pitchFamily="34" charset="0"/>
                        </a:rPr>
                        <a:t>13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Segoe UI" panose="020B0502040204020203" pitchFamily="34" charset="0"/>
                          <a:cs typeface="Segoe UI" panose="020B0502040204020203" pitchFamily="34" charset="0"/>
                        </a:rPr>
                        <a:t>  Fermentable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endParaRPr lang="en-US" sz="1400" b="1" i="0" u="none" strike="noStrike" kern="1200" dirty="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50.73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51.26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51.79</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9903989"/>
                  </a:ext>
                </a:extLst>
              </a:tr>
              <a:tr h="374845">
                <a:tc>
                  <a:txBody>
                    <a:bodyPr/>
                    <a:lstStyle/>
                    <a:p>
                      <a:pPr lvl="0" algn="ctr"/>
                      <a:r>
                        <a:rPr lang="en-US" sz="1400" dirty="0">
                          <a:latin typeface="Segoe UI" panose="020B0502040204020203" pitchFamily="34" charset="0"/>
                          <a:cs typeface="Segoe UI" panose="020B0502040204020203" pitchFamily="34" charset="0"/>
                        </a:rPr>
                        <a:t>14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UFS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b="1" i="0" u="none" strike="noStrike" kern="1200" dirty="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0.62</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0.69</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1.44</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bl>
          </a:graphicData>
        </a:graphic>
      </p:graphicFrame>
      <p:sp>
        <p:nvSpPr>
          <p:cNvPr id="3" name="Title 2">
            <a:extLst>
              <a:ext uri="{FF2B5EF4-FFF2-40B4-BE49-F238E27FC236}">
                <a16:creationId xmlns:a16="http://schemas.microsoft.com/office/drawing/2014/main" id="{E18FA5D7-9C16-20DE-6A00-17C706452FD9}"/>
              </a:ext>
            </a:extLst>
          </p:cNvPr>
          <p:cNvSpPr txBox="1">
            <a:spLocks/>
          </p:cNvSpPr>
          <p:nvPr/>
        </p:nvSpPr>
        <p:spPr>
          <a:xfrm>
            <a:off x="2743200" y="76200"/>
            <a:ext cx="7696200"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400" dirty="0"/>
              <a:t>   Weekly Performance Snapshot - Distillery</a:t>
            </a:r>
          </a:p>
        </p:txBody>
      </p:sp>
    </p:spTree>
    <p:extLst>
      <p:ext uri="{BB962C8B-B14F-4D97-AF65-F5344CB8AC3E}">
        <p14:creationId xmlns:p14="http://schemas.microsoft.com/office/powerpoint/2010/main" val="27212982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7A33B-C5AF-3412-1C26-275A1DED68FD}"/>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7F492156-CE37-5722-279F-58CA83E4F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1E6BCE17-F64F-CB34-37EF-4D540CB5F3A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C834BD57-9F56-B1CD-3714-BE4A96EA2B46}"/>
              </a:ext>
            </a:extLst>
          </p:cNvPr>
          <p:cNvGraphicFramePr>
            <a:graphicFrameLocks noGrp="1"/>
          </p:cNvGraphicFramePr>
          <p:nvPr/>
        </p:nvGraphicFramePr>
        <p:xfrm>
          <a:off x="457201" y="914400"/>
          <a:ext cx="11296042" cy="5413939"/>
        </p:xfrm>
        <a:graphic>
          <a:graphicData uri="http://schemas.openxmlformats.org/drawingml/2006/table">
            <a:tbl>
              <a:tblPr firstRow="1" bandRow="1">
                <a:tableStyleId>{17292A2E-F333-43FB-9621-5CBBE7FDCDCB}</a:tableStyleId>
              </a:tblPr>
              <a:tblGrid>
                <a:gridCol w="768386">
                  <a:extLst>
                    <a:ext uri="{9D8B030D-6E8A-4147-A177-3AD203B41FA5}">
                      <a16:colId xmlns:a16="http://schemas.microsoft.com/office/drawing/2014/main" val="1134127867"/>
                    </a:ext>
                  </a:extLst>
                </a:gridCol>
                <a:gridCol w="3309642">
                  <a:extLst>
                    <a:ext uri="{9D8B030D-6E8A-4147-A177-3AD203B41FA5}">
                      <a16:colId xmlns:a16="http://schemas.microsoft.com/office/drawing/2014/main" val="242691244"/>
                    </a:ext>
                  </a:extLst>
                </a:gridCol>
                <a:gridCol w="2420337">
                  <a:extLst>
                    <a:ext uri="{9D8B030D-6E8A-4147-A177-3AD203B41FA5}">
                      <a16:colId xmlns:a16="http://schemas.microsoft.com/office/drawing/2014/main" val="20003"/>
                    </a:ext>
                  </a:extLst>
                </a:gridCol>
                <a:gridCol w="2420337">
                  <a:extLst>
                    <a:ext uri="{9D8B030D-6E8A-4147-A177-3AD203B41FA5}">
                      <a16:colId xmlns:a16="http://schemas.microsoft.com/office/drawing/2014/main" val="20002"/>
                    </a:ext>
                  </a:extLst>
                </a:gridCol>
                <a:gridCol w="2377340">
                  <a:extLst>
                    <a:ext uri="{9D8B030D-6E8A-4147-A177-3AD203B41FA5}">
                      <a16:colId xmlns:a16="http://schemas.microsoft.com/office/drawing/2014/main" val="4129526585"/>
                    </a:ext>
                  </a:extLst>
                </a:gridCol>
              </a:tblGrid>
              <a:tr h="303312">
                <a:tc>
                  <a:txBody>
                    <a:bodyPr/>
                    <a:lstStyle/>
                    <a:p>
                      <a:pPr algn="ctr"/>
                      <a:r>
                        <a:rPr lang="en-US" sz="1400" dirty="0">
                          <a:solidFill>
                            <a:srgbClr val="002060"/>
                          </a:solidFill>
                          <a:latin typeface="Segoe UI" panose="020B0502040204020203" pitchFamily="34" charset="0"/>
                          <a:cs typeface="Segoe UI" panose="020B0502040204020203" pitchFamily="34" charset="0"/>
                        </a:rPr>
                        <a:t>S.N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Jan-2026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Dec.-2025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Jan-2025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303312">
                <a:tc>
                  <a:txBody>
                    <a:bodyPr/>
                    <a:lstStyle/>
                    <a:p>
                      <a:pPr algn="ctr"/>
                      <a:r>
                        <a:rPr lang="en-US" sz="1400" dirty="0">
                          <a:solidFill>
                            <a:schemeClr val="tx1"/>
                          </a:solidFill>
                          <a:latin typeface="Segoe UI" panose="020B0502040204020203" pitchFamily="34" charset="0"/>
                          <a:cs typeface="Segoe UI" panose="020B0502040204020203" pitchFamily="34" charset="0"/>
                        </a:rPr>
                        <a:t>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a:r>
                        <a:rPr lang="en-US" sz="1400" dirty="0">
                          <a:solidFill>
                            <a:schemeClr val="tx1"/>
                          </a:solidFill>
                          <a:latin typeface="Segoe UI" panose="020B0502040204020203" pitchFamily="34" charset="0"/>
                          <a:cs typeface="Segoe UI" panose="020B0502040204020203" pitchFamily="34" charset="0"/>
                        </a:rPr>
                        <a:t>Total Production (Lakh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3.69</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36.17</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rtl="0" fontAlgn="ctr"/>
                      <a:r>
                        <a:rPr lang="en-US" sz="1400" b="1" i="0" u="none" strike="noStrike" dirty="0">
                          <a:solidFill>
                            <a:schemeClr val="tx1"/>
                          </a:solidFill>
                          <a:effectLst/>
                          <a:latin typeface="Segoe UI" panose="020B0502040204020203" pitchFamily="34" charset="0"/>
                        </a:rPr>
                        <a:t>38.81</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27840285"/>
                  </a:ext>
                </a:extLst>
              </a:tr>
              <a:tr h="303312">
                <a:tc>
                  <a:txBody>
                    <a:bodyPr/>
                    <a:lstStyle/>
                    <a:p>
                      <a:pPr algn="ctr"/>
                      <a:r>
                        <a:rPr lang="en-US" sz="1400" dirty="0">
                          <a:solidFill>
                            <a:srgbClr val="002060"/>
                          </a:solidFill>
                          <a:latin typeface="Segoe UI" panose="020B0502040204020203" pitchFamily="34" charset="0"/>
                          <a:cs typeface="Segoe UI" panose="020B0502040204020203" pitchFamily="34" charset="0"/>
                        </a:rPr>
                        <a:t>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a:r>
                        <a:rPr lang="en-US" sz="1400" dirty="0">
                          <a:solidFill>
                            <a:schemeClr val="tx1"/>
                          </a:solidFill>
                          <a:latin typeface="Segoe UI" panose="020B0502040204020203" pitchFamily="34" charset="0"/>
                          <a:cs typeface="Segoe UI" panose="020B0502040204020203" pitchFamily="34" charset="0"/>
                        </a:rPr>
                        <a:t>Downtime (Hrs.)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rgbClr val="009A46"/>
                          </a:solidFill>
                          <a:latin typeface="Segoe UI" panose="020B0502040204020203" pitchFamily="34" charset="0"/>
                          <a:cs typeface="Segoe UI" panose="020B0502040204020203" pitchFamily="34" charset="0"/>
                        </a:rPr>
                        <a:t>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rgbClr val="FF0000"/>
                          </a:solidFill>
                          <a:latin typeface="Segoe UI" panose="020B0502040204020203" pitchFamily="34" charset="0"/>
                          <a:cs typeface="Segoe UI" panose="020B0502040204020203" pitchFamily="34" charset="0"/>
                        </a:rPr>
                        <a:t>7.67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rtl="0" fontAlgn="ctr"/>
                      <a:r>
                        <a:rPr lang="en-US" sz="1400" b="1" i="0" u="none" strike="noStrike" dirty="0">
                          <a:solidFill>
                            <a:schemeClr val="tx1"/>
                          </a:solidFill>
                          <a:effectLst/>
                          <a:latin typeface="Segoe UI" panose="020B0502040204020203" pitchFamily="34" charset="0"/>
                        </a:rPr>
                        <a:t>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96630637"/>
                  </a:ext>
                </a:extLst>
              </a:tr>
              <a:tr h="303312">
                <a:tc>
                  <a:txBody>
                    <a:bodyPr/>
                    <a:lstStyle/>
                    <a:p>
                      <a:pPr algn="ctr"/>
                      <a:r>
                        <a:rPr lang="en-US" sz="1400" dirty="0">
                          <a:solidFill>
                            <a:srgbClr val="002060"/>
                          </a:solidFill>
                          <a:latin typeface="Segoe UI" panose="020B0502040204020203" pitchFamily="34" charset="0"/>
                          <a:cs typeface="Segoe UI" panose="020B0502040204020203" pitchFamily="34" charset="0"/>
                        </a:rPr>
                        <a:t>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l"/>
                      <a:r>
                        <a:rPr lang="en-IN" sz="1400" b="0" i="0" u="none" strike="noStrike" dirty="0">
                          <a:solidFill>
                            <a:srgbClr val="000000"/>
                          </a:solidFill>
                          <a:effectLst/>
                          <a:latin typeface="Segoe UI" panose="020B0502040204020203" pitchFamily="34" charset="0"/>
                          <a:cs typeface="Segoe UI" panose="020B0502040204020203" pitchFamily="34" charset="0"/>
                        </a:rPr>
                        <a:t>Average Ethanol Prodn./Day </a:t>
                      </a:r>
                      <a:r>
                        <a:rPr lang="en-US" sz="1400" dirty="0">
                          <a:solidFill>
                            <a:schemeClr val="tx1"/>
                          </a:solidFill>
                          <a:latin typeface="Segoe UI" panose="020B0502040204020203" pitchFamily="34" charset="0"/>
                          <a:cs typeface="Segoe UI" panose="020B0502040204020203" pitchFamily="34" charset="0"/>
                        </a:rPr>
                        <a:t>(Lakh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1.23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1.18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1.25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19862756"/>
                  </a:ext>
                </a:extLst>
              </a:tr>
              <a:tr h="303312">
                <a:tc>
                  <a:txBody>
                    <a:bodyPr/>
                    <a:lstStyle/>
                    <a:p>
                      <a:pPr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Segoe UI" panose="020B0502040204020203" pitchFamily="34" charset="0"/>
                          <a:cs typeface="Segoe UI" panose="020B0502040204020203" pitchFamily="34" charset="0"/>
                        </a:rPr>
                        <a:t>Efficiency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307604612"/>
                  </a:ext>
                </a:extLst>
              </a:tr>
              <a:tr h="303312">
                <a:tc>
                  <a:txBody>
                    <a:bodyPr/>
                    <a:lstStyle/>
                    <a:p>
                      <a:pPr algn="ctr"/>
                      <a:r>
                        <a:rPr lang="en-US" sz="1400" dirty="0">
                          <a:solidFill>
                            <a:schemeClr val="tx1"/>
                          </a:solidFill>
                          <a:latin typeface="Segoe UI" panose="020B0502040204020203" pitchFamily="34" charset="0"/>
                          <a:cs typeface="Segoe UI" panose="020B0502040204020203" pitchFamily="34" charset="0"/>
                        </a:rPr>
                        <a:t>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Syrup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 Cane)</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7.13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7.19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7.83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136193"/>
                  </a:ext>
                </a:extLst>
              </a:tr>
              <a:tr h="303312">
                <a:tc>
                  <a:txBody>
                    <a:bodyPr/>
                    <a:lstStyle/>
                    <a:p>
                      <a:pPr algn="ctr"/>
                      <a:r>
                        <a:rPr lang="en-US" sz="1400" dirty="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BH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dirty="0">
                          <a:solidFill>
                            <a:srgbClr val="00B050"/>
                          </a:solidFill>
                          <a:latin typeface="Segoe UI" panose="020B0502040204020203" pitchFamily="34" charset="0"/>
                          <a:cs typeface="Segoe UI" panose="020B0502040204020203" pitchFamily="34" charset="0"/>
                        </a:rPr>
                        <a:t>-</a:t>
                      </a: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dirty="0">
                          <a:solidFill>
                            <a:schemeClr val="tx1"/>
                          </a:solidFill>
                          <a:latin typeface="Segoe UI" panose="020B0502040204020203" pitchFamily="34" charset="0"/>
                          <a:cs typeface="Segoe UI" panose="020B0502040204020203" pitchFamily="34" charset="0"/>
                        </a:rPr>
                        <a:t>-</a:t>
                      </a: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2396169"/>
                  </a:ext>
                </a:extLst>
              </a:tr>
              <a:tr h="303312">
                <a:tc>
                  <a:txBody>
                    <a:bodyPr/>
                    <a:lstStyle/>
                    <a:p>
                      <a:pPr algn="ctr"/>
                      <a:r>
                        <a:rPr lang="en-US" sz="1400" dirty="0">
                          <a:solidFill>
                            <a:schemeClr val="tx1"/>
                          </a:solidFill>
                          <a:latin typeface="Segoe UI" panose="020B0502040204020203" pitchFamily="34" charset="0"/>
                          <a:cs typeface="Segoe UI" panose="020B0502040204020203" pitchFamily="34" charset="0"/>
                        </a:rPr>
                        <a:t>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Syrup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29.51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30.04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31.71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38092108"/>
                  </a:ext>
                </a:extLst>
              </a:tr>
              <a:tr h="303312">
                <a:tc>
                  <a:txBody>
                    <a:bodyPr/>
                    <a:lstStyle/>
                    <a:p>
                      <a:pPr algn="ctr"/>
                      <a:r>
                        <a:rPr lang="en-US" sz="1400" dirty="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Fermentation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91.48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90.98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92.69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11831887"/>
                  </a:ext>
                </a:extLst>
              </a:tr>
              <a:tr h="303312">
                <a:tc>
                  <a:txBody>
                    <a:bodyPr/>
                    <a:lstStyle/>
                    <a:p>
                      <a:pPr algn="ctr"/>
                      <a:r>
                        <a:rPr lang="en-US" sz="1400" dirty="0">
                          <a:solidFill>
                            <a:schemeClr val="tx1"/>
                          </a:solidFill>
                          <a:latin typeface="Segoe UI" panose="020B0502040204020203" pitchFamily="34" charset="0"/>
                          <a:cs typeface="Segoe UI" panose="020B0502040204020203" pitchFamily="34" charset="0"/>
                        </a:rPr>
                        <a:t>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Distillation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98.64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98.62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98.76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7231332"/>
                  </a:ext>
                </a:extLst>
              </a:tr>
              <a:tr h="303312">
                <a:tc>
                  <a:txBody>
                    <a:bodyPr/>
                    <a:lstStyle/>
                    <a:p>
                      <a:pPr algn="ctr"/>
                      <a:r>
                        <a:rPr lang="en-US" sz="1400" dirty="0">
                          <a:solidFill>
                            <a:schemeClr val="tx1"/>
                          </a:solidFill>
                          <a:latin typeface="Segoe UI" panose="020B0502040204020203" pitchFamily="34" charset="0"/>
                          <a:cs typeface="Segoe UI" panose="020B0502040204020203" pitchFamily="34" charset="0"/>
                        </a:rPr>
                        <a:t>10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dirty="0">
                          <a:solidFill>
                            <a:srgbClr val="000000"/>
                          </a:solidFill>
                          <a:effectLst/>
                          <a:latin typeface="Segoe UI" panose="020B0502040204020203" pitchFamily="34" charset="0"/>
                          <a:ea typeface="+mn-ea"/>
                          <a:cs typeface="Segoe UI" panose="020B0502040204020203" pitchFamily="34" charset="0"/>
                        </a:rPr>
                        <a:t>Steam consumed (Kg/BL)</a:t>
                      </a: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3.82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4.14</a:t>
                      </a: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3.68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42733755"/>
                  </a:ext>
                </a:extLst>
              </a:tr>
              <a:tr h="303312">
                <a:tc>
                  <a:txBody>
                    <a:bodyPr/>
                    <a:lstStyle/>
                    <a:p>
                      <a:pPr algn="ctr"/>
                      <a:r>
                        <a:rPr lang="en-US" sz="1400" dirty="0">
                          <a:solidFill>
                            <a:schemeClr val="tx1"/>
                          </a:solidFill>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dirty="0">
                          <a:solidFill>
                            <a:srgbClr val="000000"/>
                          </a:solidFill>
                          <a:effectLst/>
                          <a:latin typeface="Segoe UI" panose="020B0502040204020203" pitchFamily="34" charset="0"/>
                          <a:ea typeface="+mn-ea"/>
                          <a:cs typeface="Segoe UI" panose="020B0502040204020203" pitchFamily="34" charset="0"/>
                        </a:rPr>
                        <a:t>Power consumed (KWH/BL)</a:t>
                      </a: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0.412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0.441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0.420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46496636"/>
                  </a:ext>
                </a:extLst>
              </a:tr>
              <a:tr h="303312">
                <a:tc>
                  <a:txBody>
                    <a:bodyPr/>
                    <a:lstStyle/>
                    <a:p>
                      <a:pPr algn="ctr"/>
                      <a:endParaRPr lang="en-US" sz="1400" dirty="0">
                        <a:solidFill>
                          <a:srgbClr val="00206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400" b="1" dirty="0">
                          <a:solidFill>
                            <a:srgbClr val="002060"/>
                          </a:solidFill>
                          <a:latin typeface="Segoe UI" panose="020B0502040204020203" pitchFamily="34" charset="0"/>
                          <a:cs typeface="Segoe UI" panose="020B0502040204020203" pitchFamily="34" charset="0"/>
                        </a:rPr>
                        <a:t>Feedstock Quality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303312">
                <a:tc>
                  <a:txBody>
                    <a:bodyPr/>
                    <a:lstStyle/>
                    <a:p>
                      <a:pPr algn="ctr"/>
                      <a:r>
                        <a:rPr lang="en-US" sz="1400" dirty="0">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Feed Stock</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6761263"/>
                  </a:ext>
                </a:extLst>
              </a:tr>
              <a:tr h="323779">
                <a:tc>
                  <a:txBody>
                    <a:bodyPr/>
                    <a:lstStyle/>
                    <a:p>
                      <a:pPr algn="ctr"/>
                      <a:r>
                        <a:rPr lang="en-US" sz="1400" dirty="0">
                          <a:latin typeface="Segoe UI" panose="020B0502040204020203" pitchFamily="34" charset="0"/>
                          <a:cs typeface="Segoe UI" panose="020B0502040204020203" pitchFamily="34" charset="0"/>
                        </a:rPr>
                        <a:t>12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Total Reducing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51.22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52.66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54.64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303312">
                <a:tc>
                  <a:txBody>
                    <a:bodyPr/>
                    <a:lstStyle/>
                    <a:p>
                      <a:pPr algn="ctr"/>
                      <a:r>
                        <a:rPr lang="en-US" sz="1400" dirty="0">
                          <a:latin typeface="Segoe UI" panose="020B0502040204020203" pitchFamily="34" charset="0"/>
                          <a:cs typeface="Segoe UI" panose="020B0502040204020203" pitchFamily="34" charset="0"/>
                        </a:rPr>
                        <a:t>13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Segoe UI" panose="020B0502040204020203" pitchFamily="34" charset="0"/>
                          <a:cs typeface="Segoe UI" panose="020B0502040204020203" pitchFamily="34" charset="0"/>
                        </a:rPr>
                        <a:t>  Fermentable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50.69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51.89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53.68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9903989"/>
                  </a:ext>
                </a:extLst>
              </a:tr>
              <a:tr h="303312">
                <a:tc>
                  <a:txBody>
                    <a:bodyPr/>
                    <a:lstStyle/>
                    <a:p>
                      <a:pPr algn="ctr"/>
                      <a:r>
                        <a:rPr lang="en-US" sz="1400" dirty="0">
                          <a:latin typeface="Segoe UI" panose="020B0502040204020203" pitchFamily="34" charset="0"/>
                          <a:cs typeface="Segoe UI" panose="020B0502040204020203" pitchFamily="34" charset="0"/>
                        </a:rPr>
                        <a:t>14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UFS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0.53</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0.77</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0.96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bl>
          </a:graphicData>
        </a:graphic>
      </p:graphicFrame>
      <p:sp>
        <p:nvSpPr>
          <p:cNvPr id="3" name="Title 2">
            <a:extLst>
              <a:ext uri="{FF2B5EF4-FFF2-40B4-BE49-F238E27FC236}">
                <a16:creationId xmlns:a16="http://schemas.microsoft.com/office/drawing/2014/main" id="{E18FA5D7-9C16-20DE-6A00-17C706452FD9}"/>
              </a:ext>
            </a:extLst>
          </p:cNvPr>
          <p:cNvSpPr txBox="1">
            <a:spLocks/>
          </p:cNvSpPr>
          <p:nvPr/>
        </p:nvSpPr>
        <p:spPr>
          <a:xfrm>
            <a:off x="2133600" y="76200"/>
            <a:ext cx="8686800"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000" dirty="0"/>
              <a:t>  Last 03 Months  Performance Snapshot - Distillery</a:t>
            </a:r>
          </a:p>
        </p:txBody>
      </p:sp>
    </p:spTree>
    <p:extLst>
      <p:ext uri="{BB962C8B-B14F-4D97-AF65-F5344CB8AC3E}">
        <p14:creationId xmlns:p14="http://schemas.microsoft.com/office/powerpoint/2010/main" val="4237772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FFC00-62BF-75DB-0F58-E1B4FF8C9C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A4D22-5DBE-3229-333B-8521C46F6A9D}"/>
              </a:ext>
            </a:extLst>
          </p:cNvPr>
          <p:cNvSpPr>
            <a:spLocks noGrp="1"/>
          </p:cNvSpPr>
          <p:nvPr>
            <p:ph type="sldNum" sz="quarter" idx="12"/>
          </p:nvPr>
        </p:nvSpPr>
        <p:spPr>
          <a:prstGeom prst="rect">
            <a:avLst/>
          </a:prstGeom>
        </p:spPr>
        <p:txBody>
          <a:bodyPr/>
          <a:lstStyle/>
          <a:p>
            <a:fld id="{B76B49FA-22BB-44F5-8EFA-E5C56FA3907E}" type="slidenum">
              <a:rPr lang="en-US" smtClean="0"/>
              <a:pPr/>
              <a:t>94</a:t>
            </a:fld>
            <a:endParaRPr lang="en-US" dirty="0"/>
          </a:p>
        </p:txBody>
      </p:sp>
      <p:sp>
        <p:nvSpPr>
          <p:cNvPr id="3" name="TextBox 4">
            <a:extLst>
              <a:ext uri="{FF2B5EF4-FFF2-40B4-BE49-F238E27FC236}">
                <a16:creationId xmlns:a16="http://schemas.microsoft.com/office/drawing/2014/main" id="{E7F1B753-401A-E2C9-5AC5-DB32DE4808AB}"/>
              </a:ext>
            </a:extLst>
          </p:cNvPr>
          <p:cNvSpPr txBox="1">
            <a:spLocks noChangeArrowheads="1"/>
          </p:cNvSpPr>
          <p:nvPr/>
        </p:nvSpPr>
        <p:spPr bwMode="auto">
          <a:xfrm>
            <a:off x="3429000" y="210979"/>
            <a:ext cx="5029200" cy="492443"/>
          </a:xfrm>
          <a:prstGeom prst="rect">
            <a:avLst/>
          </a:prstGeom>
        </p:spPr>
        <p:txBody>
          <a:bodyPr vert="horz" lIns="91440" tIns="45720" rIns="91440" bIns="45720" rtlCol="0" anchor="ctr">
            <a:noAutofit/>
          </a:bodyPr>
          <a:lstStyle>
            <a:defPPr>
              <a:defRPr lang="en-US"/>
            </a:defPPr>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US" sz="2800" dirty="0"/>
              <a:t>Key Operational Parameters</a:t>
            </a:r>
            <a:endParaRPr lang="en-IN" sz="2800" dirty="0"/>
          </a:p>
        </p:txBody>
      </p:sp>
      <p:sp>
        <p:nvSpPr>
          <p:cNvPr id="5" name="Rectangle 3">
            <a:extLst>
              <a:ext uri="{FF2B5EF4-FFF2-40B4-BE49-F238E27FC236}">
                <a16:creationId xmlns:a16="http://schemas.microsoft.com/office/drawing/2014/main" id="{EC500610-DE22-9362-7420-554038F71629}"/>
              </a:ext>
            </a:extLst>
          </p:cNvPr>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sp>
        <p:nvSpPr>
          <p:cNvPr id="7" name="Rectangle 5">
            <a:extLst>
              <a:ext uri="{FF2B5EF4-FFF2-40B4-BE49-F238E27FC236}">
                <a16:creationId xmlns:a16="http://schemas.microsoft.com/office/drawing/2014/main" id="{55A21F32-81E6-CC89-ABE2-8A517A839832}"/>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0324CC2E-D3C5-3684-11F6-427F3F1BDD02}"/>
              </a:ext>
            </a:extLst>
          </p:cNvPr>
          <p:cNvGraphicFramePr>
            <a:graphicFrameLocks noGrp="1"/>
          </p:cNvGraphicFramePr>
          <p:nvPr/>
        </p:nvGraphicFramePr>
        <p:xfrm>
          <a:off x="152401" y="1052045"/>
          <a:ext cx="11887199" cy="5271399"/>
        </p:xfrm>
        <a:graphic>
          <a:graphicData uri="http://schemas.openxmlformats.org/drawingml/2006/table">
            <a:tbl>
              <a:tblPr firstRow="1" bandRow="1">
                <a:tableStyleId>{5C22544A-7EE6-4342-B048-85BDC9FD1C3A}</a:tableStyleId>
              </a:tblPr>
              <a:tblGrid>
                <a:gridCol w="3147596">
                  <a:extLst>
                    <a:ext uri="{9D8B030D-6E8A-4147-A177-3AD203B41FA5}">
                      <a16:colId xmlns:a16="http://schemas.microsoft.com/office/drawing/2014/main" val="3889048054"/>
                    </a:ext>
                  </a:extLst>
                </a:gridCol>
                <a:gridCol w="1698141">
                  <a:extLst>
                    <a:ext uri="{9D8B030D-6E8A-4147-A177-3AD203B41FA5}">
                      <a16:colId xmlns:a16="http://schemas.microsoft.com/office/drawing/2014/main" val="20001"/>
                    </a:ext>
                  </a:extLst>
                </a:gridCol>
                <a:gridCol w="2007360">
                  <a:extLst>
                    <a:ext uri="{9D8B030D-6E8A-4147-A177-3AD203B41FA5}">
                      <a16:colId xmlns:a16="http://schemas.microsoft.com/office/drawing/2014/main" val="3374905877"/>
                    </a:ext>
                  </a:extLst>
                </a:gridCol>
                <a:gridCol w="1748664">
                  <a:extLst>
                    <a:ext uri="{9D8B030D-6E8A-4147-A177-3AD203B41FA5}">
                      <a16:colId xmlns:a16="http://schemas.microsoft.com/office/drawing/2014/main" val="83677910"/>
                    </a:ext>
                  </a:extLst>
                </a:gridCol>
                <a:gridCol w="1532838">
                  <a:extLst>
                    <a:ext uri="{9D8B030D-6E8A-4147-A177-3AD203B41FA5}">
                      <a16:colId xmlns:a16="http://schemas.microsoft.com/office/drawing/2014/main" val="1917891858"/>
                    </a:ext>
                  </a:extLst>
                </a:gridCol>
                <a:gridCol w="1752600">
                  <a:extLst>
                    <a:ext uri="{9D8B030D-6E8A-4147-A177-3AD203B41FA5}">
                      <a16:colId xmlns:a16="http://schemas.microsoft.com/office/drawing/2014/main" val="2177121396"/>
                    </a:ext>
                  </a:extLst>
                </a:gridCol>
              </a:tblGrid>
              <a:tr h="1029475">
                <a:tc>
                  <a:txBody>
                    <a:bodyPr/>
                    <a:lstStyle/>
                    <a:p>
                      <a:pPr marL="457200" marR="0" lvl="1" indent="0" algn="l"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Particulars</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a:txBody>
                    <a:bodyPr/>
                    <a:lstStyle/>
                    <a:p>
                      <a:pPr algn="ctr">
                        <a:lnSpc>
                          <a:spcPts val="1500"/>
                        </a:lnSpc>
                      </a:pPr>
                      <a:r>
                        <a:rPr lang="en-IN" sz="2400" dirty="0">
                          <a:latin typeface="Segoe UI" panose="020B0502040204020203" pitchFamily="34" charset="0"/>
                          <a:cs typeface="Segoe UI" panose="020B0502040204020203" pitchFamily="34" charset="0"/>
                        </a:rPr>
                        <a:t>C</a:t>
                      </a:r>
                      <a:r>
                        <a:rPr lang="en-IN" sz="2000" dirty="0">
                          <a:latin typeface="Segoe UI" panose="020B0502040204020203" pitchFamily="34" charset="0"/>
                          <a:cs typeface="Segoe UI" panose="020B0502040204020203" pitchFamily="34" charset="0"/>
                        </a:rPr>
                        <a:t>urrent </a:t>
                      </a:r>
                    </a:p>
                    <a:p>
                      <a:pPr algn="ctr">
                        <a:lnSpc>
                          <a:spcPts val="1500"/>
                        </a:lnSpc>
                      </a:pPr>
                      <a:endParaRPr lang="en-IN" sz="2000" dirty="0">
                        <a:latin typeface="Segoe UI" panose="020B0502040204020203" pitchFamily="34" charset="0"/>
                        <a:cs typeface="Segoe UI" panose="020B0502040204020203" pitchFamily="34" charset="0"/>
                      </a:endParaRPr>
                    </a:p>
                    <a:p>
                      <a:pPr algn="ctr">
                        <a:lnSpc>
                          <a:spcPts val="1500"/>
                        </a:lnSpc>
                      </a:pPr>
                      <a:r>
                        <a:rPr lang="en-IN" sz="2000" dirty="0">
                          <a:latin typeface="Segoe UI" panose="020B0502040204020203" pitchFamily="34" charset="0"/>
                          <a:cs typeface="Segoe UI" panose="020B0502040204020203" pitchFamily="34" charset="0"/>
                        </a:rPr>
                        <a:t>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ts val="1500"/>
                        </a:lnSpc>
                      </a:pPr>
                      <a:r>
                        <a:rPr lang="en-IN" sz="2000" dirty="0">
                          <a:latin typeface="Segoe UI" panose="020B0502040204020203" pitchFamily="34" charset="0"/>
                          <a:cs typeface="Segoe UI" panose="020B0502040204020203" pitchFamily="34" charset="0"/>
                        </a:rPr>
                        <a:t>Last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endParaRPr lang="en-IN" sz="2000" dirty="0">
                        <a:latin typeface="Segoe UI" panose="020B0502040204020203" pitchFamily="34" charset="0"/>
                        <a:cs typeface="Segoe UI" panose="020B0502040204020203" pitchFamily="34" charset="0"/>
                      </a:endParaRPr>
                    </a:p>
                    <a:p>
                      <a:pPr marL="0" marR="0" indent="0" algn="ctr" defTabSz="914400" rtl="0" eaLnBrk="1" fontAlgn="auto" latinLnBrk="0" hangingPunct="1">
                        <a:lnSpc>
                          <a:spcPts val="1500"/>
                        </a:lnSpc>
                        <a:spcBef>
                          <a:spcPts val="0"/>
                        </a:spcBef>
                        <a:spcAft>
                          <a:spcPts val="0"/>
                        </a:spcAft>
                        <a:buClrTx/>
                        <a:buSzTx/>
                        <a:buFontTx/>
                        <a:buNone/>
                        <a:tabLst/>
                        <a:defRPr/>
                      </a:pPr>
                      <a:r>
                        <a:rPr lang="en-IN" sz="2000" dirty="0">
                          <a:latin typeface="Segoe UI" panose="020B0502040204020203" pitchFamily="34" charset="0"/>
                          <a:cs typeface="Segoe UI" panose="020B0502040204020203" pitchFamily="34" charset="0"/>
                        </a:rPr>
                        <a:t> Last year </a:t>
                      </a:r>
                    </a:p>
                    <a:p>
                      <a:pPr marL="0" marR="0" indent="0" algn="ctr" defTabSz="914400" rtl="0" eaLnBrk="1" fontAlgn="auto" latinLnBrk="0" hangingPunct="1">
                        <a:lnSpc>
                          <a:spcPts val="1500"/>
                        </a:lnSpc>
                        <a:spcBef>
                          <a:spcPts val="0"/>
                        </a:spcBef>
                        <a:spcAft>
                          <a:spcPts val="0"/>
                        </a:spcAft>
                        <a:buClrTx/>
                        <a:buSzTx/>
                        <a:buFontTx/>
                        <a:buNone/>
                        <a:tabLst/>
                        <a:defRPr/>
                      </a:pPr>
                      <a:endParaRPr lang="en-IN" sz="2000" dirty="0">
                        <a:latin typeface="Segoe UI" panose="020B0502040204020203" pitchFamily="34" charset="0"/>
                        <a:cs typeface="Segoe UI" panose="020B0502040204020203" pitchFamily="34" charset="0"/>
                      </a:endParaRPr>
                    </a:p>
                    <a:p>
                      <a:pPr marL="0" marR="0" indent="0" algn="ctr" defTabSz="914400" rtl="0" eaLnBrk="1" fontAlgn="auto" latinLnBrk="0" hangingPunct="1">
                        <a:lnSpc>
                          <a:spcPts val="1500"/>
                        </a:lnSpc>
                        <a:spcBef>
                          <a:spcPts val="0"/>
                        </a:spcBef>
                        <a:spcAft>
                          <a:spcPts val="0"/>
                        </a:spcAft>
                        <a:buClrTx/>
                        <a:buSzTx/>
                        <a:buFontTx/>
                        <a:buNone/>
                        <a:tabLst/>
                        <a:defRPr/>
                      </a:pPr>
                      <a:r>
                        <a:rPr lang="en-IN" sz="2000" dirty="0">
                          <a:latin typeface="Segoe UI" panose="020B0502040204020203" pitchFamily="34" charset="0"/>
                          <a:cs typeface="Segoe UI" panose="020B0502040204020203" pitchFamily="34" charset="0"/>
                        </a:rPr>
                        <a:t>Week</a:t>
                      </a:r>
                    </a:p>
                    <a:p>
                      <a:pPr algn="ctr">
                        <a:lnSpc>
                          <a:spcPts val="1500"/>
                        </a:lnSpc>
                      </a:pPr>
                      <a:endParaRPr lang="en-IN" sz="20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2">
                  <a:txBody>
                    <a:bodyPr/>
                    <a:lstStyle/>
                    <a:p>
                      <a:pPr algn="ctr">
                        <a:lnSpc>
                          <a:spcPts val="1500"/>
                        </a:lnSpc>
                      </a:pPr>
                      <a:r>
                        <a:rPr lang="en-IN" sz="2000" dirty="0">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endParaRPr lang="en-IN" dirty="0"/>
                    </a:p>
                  </a:txBody>
                  <a:tcPr/>
                </a:tc>
                <a:extLst>
                  <a:ext uri="{0D108BD9-81ED-4DB2-BD59-A6C34878D82A}">
                    <a16:rowId xmlns:a16="http://schemas.microsoft.com/office/drawing/2014/main" val="3837872547"/>
                  </a:ext>
                </a:extLst>
              </a:tr>
              <a:tr h="562376">
                <a:tc>
                  <a:txBody>
                    <a:bodyPr/>
                    <a:lstStyle/>
                    <a:p>
                      <a:pPr lvl="1">
                        <a:lnSpc>
                          <a:spcPts val="1500"/>
                        </a:lnSpc>
                      </a:pPr>
                      <a:endParaRPr lang="en-US" sz="20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25-26</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25-26</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24-25</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25-26</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24-25</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956579646"/>
                  </a:ext>
                </a:extLst>
              </a:tr>
              <a:tr h="743696">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Feed Stock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 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 Syrup</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 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 Syrup</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293604"/>
                  </a:ext>
                </a:extLst>
              </a:tr>
              <a:tr h="712743">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Average Ethanol Prodn. / 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118890.0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120245.0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125607</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119163.0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124797.0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9044450"/>
                  </a:ext>
                </a:extLst>
              </a:tr>
              <a:tr h="1121336">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Capacity Utilization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95.11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96.20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100.49</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95.33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99.84</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560231"/>
                  </a:ext>
                </a:extLst>
              </a:tr>
              <a:tr h="1087308">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Ethanol  Prodn. ( In BL)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832231.90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841716.60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879247.20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7752771.30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8164200.70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5008429"/>
                  </a:ext>
                </a:extLst>
              </a:tr>
            </a:tbl>
          </a:graphicData>
        </a:graphic>
      </p:graphicFrame>
    </p:spTree>
    <p:extLst>
      <p:ext uri="{BB962C8B-B14F-4D97-AF65-F5344CB8AC3E}">
        <p14:creationId xmlns:p14="http://schemas.microsoft.com/office/powerpoint/2010/main" val="21662527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95</a:t>
            </a:fld>
            <a:endParaRPr lang="en-US" dirty="0"/>
          </a:p>
        </p:txBody>
      </p:sp>
      <p:sp>
        <p:nvSpPr>
          <p:cNvPr id="3" name="TextBox 4"/>
          <p:cNvSpPr txBox="1">
            <a:spLocks noChangeArrowheads="1"/>
          </p:cNvSpPr>
          <p:nvPr/>
        </p:nvSpPr>
        <p:spPr bwMode="auto">
          <a:xfrm>
            <a:off x="3429000" y="210979"/>
            <a:ext cx="5029200" cy="492443"/>
          </a:xfrm>
          <a:prstGeom prst="rect">
            <a:avLst/>
          </a:prstGeom>
        </p:spPr>
        <p:txBody>
          <a:bodyPr vert="horz" lIns="91440" tIns="45720" rIns="91440" bIns="45720" rtlCol="0" anchor="ctr">
            <a:noAutofit/>
          </a:bodyPr>
          <a:lstStyle>
            <a:defPPr>
              <a:defRPr lang="en-US"/>
            </a:defPPr>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US" sz="2800" dirty="0"/>
              <a:t>Key Operational Parameters</a:t>
            </a:r>
            <a:endParaRPr lang="en-IN" sz="2800" dirty="0"/>
          </a:p>
        </p:txBody>
      </p:sp>
      <p:sp>
        <p:nvSpPr>
          <p:cNvPr id="5" name="Rectangle 3"/>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93E447D0-E612-3AF4-6E02-EECB7C2D060E}"/>
              </a:ext>
            </a:extLst>
          </p:cNvPr>
          <p:cNvGraphicFramePr>
            <a:graphicFrameLocks noGrp="1"/>
          </p:cNvGraphicFramePr>
          <p:nvPr/>
        </p:nvGraphicFramePr>
        <p:xfrm>
          <a:off x="177852" y="990600"/>
          <a:ext cx="11963400" cy="5262714"/>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889048054"/>
                    </a:ext>
                  </a:extLst>
                </a:gridCol>
                <a:gridCol w="1846777">
                  <a:extLst>
                    <a:ext uri="{9D8B030D-6E8A-4147-A177-3AD203B41FA5}">
                      <a16:colId xmlns:a16="http://schemas.microsoft.com/office/drawing/2014/main" val="3374905877"/>
                    </a:ext>
                  </a:extLst>
                </a:gridCol>
                <a:gridCol w="2013971">
                  <a:extLst>
                    <a:ext uri="{9D8B030D-6E8A-4147-A177-3AD203B41FA5}">
                      <a16:colId xmlns:a16="http://schemas.microsoft.com/office/drawing/2014/main" val="83677910"/>
                    </a:ext>
                  </a:extLst>
                </a:gridCol>
                <a:gridCol w="2215760">
                  <a:extLst>
                    <a:ext uri="{9D8B030D-6E8A-4147-A177-3AD203B41FA5}">
                      <a16:colId xmlns:a16="http://schemas.microsoft.com/office/drawing/2014/main" val="1917891858"/>
                    </a:ext>
                  </a:extLst>
                </a:gridCol>
                <a:gridCol w="1772092">
                  <a:extLst>
                    <a:ext uri="{9D8B030D-6E8A-4147-A177-3AD203B41FA5}">
                      <a16:colId xmlns:a16="http://schemas.microsoft.com/office/drawing/2014/main" val="2177121396"/>
                    </a:ext>
                  </a:extLst>
                </a:gridCol>
              </a:tblGrid>
              <a:tr h="535074">
                <a:tc>
                  <a:txBody>
                    <a:bodyPr/>
                    <a:lstStyle/>
                    <a:p>
                      <a:pPr marL="457200" marR="0" lvl="1" indent="0" algn="l" defTabSz="914400" rtl="0" eaLnBrk="1" fontAlgn="auto" latinLnBrk="0" hangingPunct="1">
                        <a:lnSpc>
                          <a:spcPts val="1500"/>
                        </a:lnSpc>
                        <a:spcBef>
                          <a:spcPts val="0"/>
                        </a:spcBef>
                        <a:spcAft>
                          <a:spcPts val="0"/>
                        </a:spcAft>
                        <a:buClrTx/>
                        <a:buSzTx/>
                        <a:buFontTx/>
                        <a:buNone/>
                        <a:tabLst/>
                        <a:defRPr/>
                      </a:pPr>
                      <a:r>
                        <a:rPr lang="en-US" sz="2400" b="1" dirty="0">
                          <a:latin typeface="Segoe UI" panose="020B0502040204020203" pitchFamily="34" charset="0"/>
                          <a:cs typeface="Segoe UI" panose="020B0502040204020203" pitchFamily="34" charset="0"/>
                        </a:rPr>
                        <a:t>Particulars</a:t>
                      </a:r>
                      <a:endParaRPr lang="en-IN" sz="24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2">
                  <a:txBody>
                    <a:bodyPr/>
                    <a:lstStyle/>
                    <a:p>
                      <a:pPr algn="ctr">
                        <a:lnSpc>
                          <a:spcPts val="1500"/>
                        </a:lnSpc>
                      </a:pPr>
                      <a:r>
                        <a:rPr lang="en-IN" sz="2400" dirty="0">
                          <a:latin typeface="Segoe UI" panose="020B0502040204020203" pitchFamily="34" charset="0"/>
                          <a:cs typeface="Segoe UI" panose="020B0502040204020203" pitchFamily="34" charset="0"/>
                        </a:rPr>
                        <a:t>Weekly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dirty="0"/>
                    </a:p>
                  </a:txBody>
                  <a:tcPr/>
                </a:tc>
                <a:tc gridSpan="2">
                  <a:txBody>
                    <a:bodyPr/>
                    <a:lstStyle/>
                    <a:p>
                      <a:pPr algn="ctr">
                        <a:lnSpc>
                          <a:spcPts val="1500"/>
                        </a:lnSpc>
                      </a:pPr>
                      <a:r>
                        <a:rPr lang="en-IN" sz="2400" dirty="0">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dirty="0"/>
                    </a:p>
                  </a:txBody>
                  <a:tcPr/>
                </a:tc>
                <a:extLst>
                  <a:ext uri="{0D108BD9-81ED-4DB2-BD59-A6C34878D82A}">
                    <a16:rowId xmlns:a16="http://schemas.microsoft.com/office/drawing/2014/main" val="3837872547"/>
                  </a:ext>
                </a:extLst>
              </a:tr>
              <a:tr h="443398">
                <a:tc>
                  <a:txBody>
                    <a:bodyPr/>
                    <a:lstStyle/>
                    <a:p>
                      <a:pPr lvl="1">
                        <a:lnSpc>
                          <a:spcPts val="1500"/>
                        </a:lnSpc>
                      </a:pPr>
                      <a:endParaRPr lang="en-US" sz="20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25-26</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24-25</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25-26</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24-25</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956579646"/>
                  </a:ext>
                </a:extLst>
              </a:tr>
              <a:tr h="894823">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Feed Stock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Syrup</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Syrup </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293604"/>
                  </a:ext>
                </a:extLst>
              </a:tr>
              <a:tr h="641304">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rgbClr val="000000"/>
                          </a:solidFill>
                          <a:effectLst/>
                          <a:latin typeface="Segoe UI" panose="020B0502040204020203" pitchFamily="34" charset="0"/>
                          <a:cs typeface="Segoe UI" panose="020B0502040204020203" pitchFamily="34" charset="0"/>
                        </a:rPr>
                        <a:t> </a:t>
                      </a:r>
                      <a:r>
                        <a:rPr lang="en-IN" sz="1800" b="0" i="0" u="none" strike="noStrike" dirty="0">
                          <a:solidFill>
                            <a:srgbClr val="000000"/>
                          </a:solidFill>
                          <a:effectLst/>
                          <a:latin typeface="Segoe UI" panose="020B0502040204020203" pitchFamily="34" charset="0"/>
                          <a:cs typeface="Segoe UI" panose="020B0502040204020203" pitchFamily="34" charset="0"/>
                        </a:rPr>
                        <a:t>B-heavy/Syrup</a:t>
                      </a:r>
                      <a:r>
                        <a:rPr lang="en-IN" sz="1800" b="0" i="0" u="none" strike="noStrike" baseline="0" dirty="0">
                          <a:solidFill>
                            <a:srgbClr val="000000"/>
                          </a:solidFill>
                          <a:effectLst/>
                          <a:latin typeface="Segoe UI" panose="020B0502040204020203" pitchFamily="34" charset="0"/>
                          <a:cs typeface="Segoe UI" panose="020B0502040204020203" pitchFamily="34" charset="0"/>
                        </a:rPr>
                        <a:t> molasses</a:t>
                      </a:r>
                      <a:r>
                        <a:rPr lang="en-IN" sz="1800" b="0" i="0" u="none" strike="noStrike" dirty="0">
                          <a:solidFill>
                            <a:srgbClr val="000000"/>
                          </a:solidFill>
                          <a:effectLst/>
                          <a:latin typeface="Segoe UI" panose="020B0502040204020203" pitchFamily="34" charset="0"/>
                          <a:cs typeface="Segoe UI" panose="020B0502040204020203" pitchFamily="34" charset="0"/>
                        </a:rPr>
                        <a:t> Utilized</a:t>
                      </a:r>
                      <a:r>
                        <a:rPr lang="en-IN" sz="1800" b="0" i="0" u="none" strike="noStrike" baseline="0" dirty="0">
                          <a:solidFill>
                            <a:srgbClr val="000000"/>
                          </a:solidFill>
                          <a:effectLst/>
                          <a:latin typeface="Segoe UI" panose="020B0502040204020203" pitchFamily="34" charset="0"/>
                          <a:cs typeface="Segoe UI" panose="020B0502040204020203" pitchFamily="34" charset="0"/>
                        </a:rPr>
                        <a:t>(In Qtl)</a:t>
                      </a:r>
                      <a:endParaRPr lang="en-IN" sz="18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28200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27550.0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256950.0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254250.0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8005331"/>
                  </a:ext>
                </a:extLst>
              </a:tr>
              <a:tr h="332421">
                <a:tc>
                  <a:txBody>
                    <a:bodyPr/>
                    <a:lstStyle/>
                    <a:p>
                      <a:pPr algn="l" fontAlgn="b"/>
                      <a:r>
                        <a:rPr lang="en-IN" sz="1800" b="0" i="0" u="none" strike="noStrike" dirty="0">
                          <a:solidFill>
                            <a:srgbClr val="000000"/>
                          </a:solidFill>
                          <a:effectLst/>
                          <a:latin typeface="Segoe UI" panose="020B0502040204020203" pitchFamily="34" charset="0"/>
                          <a:cs typeface="Segoe UI" panose="020B0502040204020203" pitchFamily="34" charset="0"/>
                        </a:rPr>
                        <a:t>  Ethanol Prod. BL / </a:t>
                      </a:r>
                      <a:r>
                        <a:rPr lang="en-IN" sz="1800" b="0" i="0" u="none" strike="noStrike" dirty="0" err="1">
                          <a:solidFill>
                            <a:srgbClr val="000000"/>
                          </a:solidFill>
                          <a:effectLst/>
                          <a:latin typeface="Segoe UI" panose="020B0502040204020203" pitchFamily="34" charset="0"/>
                          <a:cs typeface="Segoe UI" panose="020B0502040204020203" pitchFamily="34" charset="0"/>
                        </a:rPr>
                        <a:t>Qtl</a:t>
                      </a:r>
                      <a:endParaRPr lang="en-IN" sz="18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29.51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31.91</a:t>
                      </a:r>
                      <a:endParaRPr lang="en-US" sz="2000" b="1" i="0" u="none" strike="noStrike" kern="1200" dirty="0">
                        <a:solidFill>
                          <a:srgbClr val="000000"/>
                        </a:solidFill>
                        <a:latin typeface="Segoe UI" panose="020B0502040204020203" pitchFamily="34" charset="0"/>
                        <a:ea typeface="+mn-ea"/>
                        <a:cs typeface="Segoe UI" panose="020B0502040204020203" pitchFamily="34" charset="0"/>
                      </a:endParaRP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30.17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32.11</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485776"/>
                  </a:ext>
                </a:extLst>
              </a:tr>
              <a:tr h="505780">
                <a:tc>
                  <a:txBody>
                    <a:bodyPr/>
                    <a:lstStyle/>
                    <a:p>
                      <a:pPr algn="l" fontAlgn="b"/>
                      <a:r>
                        <a:rPr lang="en-IN" sz="1800" b="0" i="0" u="none" strike="noStrike" dirty="0">
                          <a:solidFill>
                            <a:srgbClr val="000000"/>
                          </a:solidFill>
                          <a:effectLst/>
                          <a:latin typeface="Segoe UI" panose="020B0502040204020203" pitchFamily="34" charset="0"/>
                          <a:cs typeface="Segoe UI" panose="020B0502040204020203" pitchFamily="34" charset="0"/>
                        </a:rPr>
                        <a:t>  Total Reducing Sugar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51.35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55.00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53.30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55.13</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076318"/>
                  </a:ext>
                </a:extLst>
              </a:tr>
              <a:tr h="48916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800" b="0" i="0" u="none" strike="noStrike" dirty="0">
                          <a:solidFill>
                            <a:srgbClr val="000000"/>
                          </a:solidFill>
                          <a:effectLst/>
                          <a:latin typeface="Segoe UI" panose="020B0502040204020203" pitchFamily="34" charset="0"/>
                          <a:cs typeface="Segoe UI" panose="020B0502040204020203" pitchFamily="34" charset="0"/>
                        </a:rPr>
                        <a:t>  Fermentable Sugar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50.73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53.96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52.10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54.37</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7158068"/>
                  </a:ext>
                </a:extLst>
              </a:tr>
              <a:tr h="497396">
                <a:tc>
                  <a:txBody>
                    <a:bodyPr/>
                    <a:lstStyle/>
                    <a:p>
                      <a:pPr algn="l" fontAlgn="b"/>
                      <a:r>
                        <a:rPr lang="en-IN" sz="1800" b="0" i="0" u="none" strike="noStrike" dirty="0">
                          <a:solidFill>
                            <a:srgbClr val="000000"/>
                          </a:solidFill>
                          <a:effectLst/>
                          <a:latin typeface="Segoe UI" panose="020B0502040204020203" pitchFamily="34" charset="0"/>
                          <a:cs typeface="Segoe UI" panose="020B0502040204020203" pitchFamily="34" charset="0"/>
                        </a:rPr>
                        <a:t>  UFS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0.62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1.04</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0.76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035984"/>
                  </a:ext>
                </a:extLst>
              </a:tr>
              <a:tr h="510719">
                <a:tc>
                  <a:txBody>
                    <a:bodyPr/>
                    <a:lstStyle/>
                    <a:p>
                      <a:pPr algn="l" fontAlgn="b"/>
                      <a:r>
                        <a:rPr lang="en-US" sz="1800" b="0" i="0" u="none" strike="noStrike" dirty="0">
                          <a:solidFill>
                            <a:srgbClr val="000000"/>
                          </a:solidFill>
                          <a:effectLst/>
                          <a:latin typeface="Segoe UI" panose="020B0502040204020203" pitchFamily="34" charset="0"/>
                          <a:cs typeface="Segoe UI" panose="020B0502040204020203" pitchFamily="34" charset="0"/>
                        </a:rPr>
                        <a:t>  Distillation Efficiency</a:t>
                      </a:r>
                      <a:endParaRPr lang="en-IN" sz="18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98.64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98.79</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98.63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98.80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451846"/>
                  </a:ext>
                </a:extLst>
              </a:tr>
              <a:tr h="412634">
                <a:tc>
                  <a:txBody>
                    <a:bodyPr/>
                    <a:lstStyle/>
                    <a:p>
                      <a:pPr algn="l" fontAlgn="b"/>
                      <a:r>
                        <a:rPr lang="en-US" sz="1800" b="0" i="0" u="none" strike="noStrike" dirty="0">
                          <a:solidFill>
                            <a:srgbClr val="000000"/>
                          </a:solidFill>
                          <a:effectLst/>
                          <a:latin typeface="Segoe UI" panose="020B0502040204020203" pitchFamily="34" charset="0"/>
                          <a:cs typeface="Segoe UI" panose="020B0502040204020203" pitchFamily="34" charset="0"/>
                        </a:rPr>
                        <a:t>  Fermentation Efficiency</a:t>
                      </a:r>
                      <a:endParaRPr lang="en-IN" sz="18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91.40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92.78</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90.98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92.63</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328461"/>
                  </a:ext>
                </a:extLst>
              </a:tr>
            </a:tbl>
          </a:graphicData>
        </a:graphic>
      </p:graphicFrame>
    </p:spTree>
    <p:extLst>
      <p:ext uri="{BB962C8B-B14F-4D97-AF65-F5344CB8AC3E}">
        <p14:creationId xmlns:p14="http://schemas.microsoft.com/office/powerpoint/2010/main" val="2752009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328B7-7262-8790-8D09-1D1CEF99DA5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F5B72C-5274-D779-2F83-B7CA5DB970B7}"/>
              </a:ext>
            </a:extLst>
          </p:cNvPr>
          <p:cNvSpPr>
            <a:spLocks noGrp="1"/>
          </p:cNvSpPr>
          <p:nvPr>
            <p:ph type="sldNum" sz="quarter" idx="12"/>
          </p:nvPr>
        </p:nvSpPr>
        <p:spPr>
          <a:prstGeom prst="rect">
            <a:avLst/>
          </a:prstGeom>
        </p:spPr>
        <p:txBody>
          <a:bodyPr/>
          <a:lstStyle/>
          <a:p>
            <a:fld id="{B76B49FA-22BB-44F5-8EFA-E5C56FA3907E}" type="slidenum">
              <a:rPr lang="en-US" smtClean="0"/>
              <a:pPr/>
              <a:t>96</a:t>
            </a:fld>
            <a:endParaRPr lang="en-US" dirty="0"/>
          </a:p>
        </p:txBody>
      </p:sp>
      <p:sp>
        <p:nvSpPr>
          <p:cNvPr id="3" name="TextBox 4">
            <a:extLst>
              <a:ext uri="{FF2B5EF4-FFF2-40B4-BE49-F238E27FC236}">
                <a16:creationId xmlns:a16="http://schemas.microsoft.com/office/drawing/2014/main" id="{41B0253D-8B8D-A33F-1DC9-4FDE9E96F62A}"/>
              </a:ext>
            </a:extLst>
          </p:cNvPr>
          <p:cNvSpPr txBox="1">
            <a:spLocks noChangeArrowheads="1"/>
          </p:cNvSpPr>
          <p:nvPr/>
        </p:nvSpPr>
        <p:spPr bwMode="auto">
          <a:xfrm>
            <a:off x="3886200" y="210979"/>
            <a:ext cx="4953000" cy="492443"/>
          </a:xfrm>
          <a:prstGeom prst="rect">
            <a:avLst/>
          </a:prstGeom>
        </p:spPr>
        <p:txBody>
          <a:bodyPr vert="horz" lIns="91440" tIns="45720" rIns="91440" bIns="45720" rtlCol="0" anchor="ctr">
            <a:noAutofit/>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sz="2800" dirty="0"/>
              <a:t>Key Operational Parameters</a:t>
            </a:r>
            <a:endParaRPr lang="en-IN" sz="2800" dirty="0"/>
          </a:p>
        </p:txBody>
      </p:sp>
      <p:sp>
        <p:nvSpPr>
          <p:cNvPr id="5" name="Rectangle 3">
            <a:extLst>
              <a:ext uri="{FF2B5EF4-FFF2-40B4-BE49-F238E27FC236}">
                <a16:creationId xmlns:a16="http://schemas.microsoft.com/office/drawing/2014/main" id="{98C80644-0466-DF77-9404-5DDE09C6D0B9}"/>
              </a:ext>
            </a:extLst>
          </p:cNvPr>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sp>
        <p:nvSpPr>
          <p:cNvPr id="7" name="Rectangle 5">
            <a:extLst>
              <a:ext uri="{FF2B5EF4-FFF2-40B4-BE49-F238E27FC236}">
                <a16:creationId xmlns:a16="http://schemas.microsoft.com/office/drawing/2014/main" id="{21A49111-A308-CFDD-D487-549D0841616C}"/>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4" name="Table 5">
            <a:extLst>
              <a:ext uri="{FF2B5EF4-FFF2-40B4-BE49-F238E27FC236}">
                <a16:creationId xmlns:a16="http://schemas.microsoft.com/office/drawing/2014/main" id="{99E3643F-CEF2-F317-A080-C4046E95F952}"/>
              </a:ext>
            </a:extLst>
          </p:cNvPr>
          <p:cNvGraphicFramePr>
            <a:graphicFrameLocks noGrp="1"/>
          </p:cNvGraphicFramePr>
          <p:nvPr/>
        </p:nvGraphicFramePr>
        <p:xfrm>
          <a:off x="152400" y="1066800"/>
          <a:ext cx="11963400" cy="5311181"/>
        </p:xfrm>
        <a:graphic>
          <a:graphicData uri="http://schemas.openxmlformats.org/drawingml/2006/table">
            <a:tbl>
              <a:tblPr firstRow="1" bandRow="1">
                <a:tableStyleId>{5C22544A-7EE6-4342-B048-85BDC9FD1C3A}</a:tableStyleId>
              </a:tblPr>
              <a:tblGrid>
                <a:gridCol w="3782647">
                  <a:extLst>
                    <a:ext uri="{9D8B030D-6E8A-4147-A177-3AD203B41FA5}">
                      <a16:colId xmlns:a16="http://schemas.microsoft.com/office/drawing/2014/main" val="3889048054"/>
                    </a:ext>
                  </a:extLst>
                </a:gridCol>
                <a:gridCol w="2430872">
                  <a:extLst>
                    <a:ext uri="{9D8B030D-6E8A-4147-A177-3AD203B41FA5}">
                      <a16:colId xmlns:a16="http://schemas.microsoft.com/office/drawing/2014/main" val="20001"/>
                    </a:ext>
                  </a:extLst>
                </a:gridCol>
                <a:gridCol w="1973244">
                  <a:extLst>
                    <a:ext uri="{9D8B030D-6E8A-4147-A177-3AD203B41FA5}">
                      <a16:colId xmlns:a16="http://schemas.microsoft.com/office/drawing/2014/main" val="20002"/>
                    </a:ext>
                  </a:extLst>
                </a:gridCol>
                <a:gridCol w="1990722">
                  <a:extLst>
                    <a:ext uri="{9D8B030D-6E8A-4147-A177-3AD203B41FA5}">
                      <a16:colId xmlns:a16="http://schemas.microsoft.com/office/drawing/2014/main" val="20003"/>
                    </a:ext>
                  </a:extLst>
                </a:gridCol>
                <a:gridCol w="1785915">
                  <a:extLst>
                    <a:ext uri="{9D8B030D-6E8A-4147-A177-3AD203B41FA5}">
                      <a16:colId xmlns:a16="http://schemas.microsoft.com/office/drawing/2014/main" val="83677910"/>
                    </a:ext>
                  </a:extLst>
                </a:gridCol>
              </a:tblGrid>
              <a:tr h="566615">
                <a:tc>
                  <a:txBody>
                    <a:bodyPr/>
                    <a:lstStyle/>
                    <a:p>
                      <a:pPr algn="ctr">
                        <a:lnSpc>
                          <a:spcPts val="1500"/>
                        </a:lnSpc>
                      </a:pPr>
                      <a:r>
                        <a:rPr lang="en-US" sz="2400" dirty="0">
                          <a:latin typeface="Segoe UI" panose="020B0502040204020203" pitchFamily="34" charset="0"/>
                          <a:cs typeface="Segoe UI" panose="020B0502040204020203" pitchFamily="34" charset="0"/>
                        </a:rPr>
                        <a:t>Sugar Season</a:t>
                      </a:r>
                      <a:endParaRPr lang="en-IN" sz="24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4">
                  <a:txBody>
                    <a:bodyPr/>
                    <a:lstStyle/>
                    <a:p>
                      <a:pPr marL="0" marR="0" indent="0" algn="ctr" defTabSz="914400" rtl="0" eaLnBrk="1" fontAlgn="auto" latinLnBrk="0" hangingPunct="1">
                        <a:lnSpc>
                          <a:spcPts val="1500"/>
                        </a:lnSpc>
                        <a:spcBef>
                          <a:spcPts val="0"/>
                        </a:spcBef>
                        <a:spcAft>
                          <a:spcPts val="0"/>
                        </a:spcAft>
                        <a:buClrTx/>
                        <a:buSzTx/>
                        <a:buFontTx/>
                        <a:buNone/>
                        <a:tabLst/>
                        <a:defRPr/>
                      </a:pPr>
                      <a:r>
                        <a:rPr lang="en-IN" sz="2400" dirty="0">
                          <a:latin typeface="Segoe UI" panose="020B0502040204020203" pitchFamily="34" charset="0"/>
                          <a:cs typeface="Segoe UI" panose="020B0502040204020203" pitchFamily="34" charset="0"/>
                        </a:rPr>
                        <a:t>2025-26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pPr>
                        <a:lnSpc>
                          <a:spcPts val="1500"/>
                        </a:lnSpc>
                      </a:pPr>
                      <a:endParaRPr lang="en-IN" sz="2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nSpc>
                          <a:spcPts val="1500"/>
                        </a:lnSpc>
                      </a:pPr>
                      <a:endParaRPr lang="en-IN" sz="2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872547"/>
                  </a:ext>
                </a:extLst>
              </a:tr>
              <a:tr h="833664">
                <a:tc>
                  <a:txBody>
                    <a:bodyPr/>
                    <a:lstStyle/>
                    <a:p>
                      <a:pPr algn="l">
                        <a:lnSpc>
                          <a:spcPts val="1500"/>
                        </a:lnSpc>
                      </a:pPr>
                      <a:r>
                        <a:rPr lang="en-US" sz="2000" b="1" dirty="0">
                          <a:latin typeface="Segoe UI" panose="020B0502040204020203" pitchFamily="34" charset="0"/>
                          <a:cs typeface="Segoe UI" panose="020B0502040204020203" pitchFamily="34" charset="0"/>
                        </a:rPr>
                        <a:t>Particulars</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IN" sz="2000" b="1" dirty="0">
                          <a:latin typeface="Segoe UI" panose="020B0502040204020203" pitchFamily="34" charset="0"/>
                          <a:cs typeface="Segoe UI" panose="020B0502040204020203" pitchFamily="34" charset="0"/>
                        </a:rPr>
                        <a:t>Budgeted</a:t>
                      </a:r>
                    </a:p>
                    <a:p>
                      <a:pPr algn="ctr">
                        <a:lnSpc>
                          <a:spcPts val="1500"/>
                        </a:lnSpc>
                      </a:pPr>
                      <a:r>
                        <a:rPr lang="en-IN" sz="2000" b="1" dirty="0">
                          <a:latin typeface="Segoe UI" panose="020B0502040204020203" pitchFamily="34" charset="0"/>
                          <a:cs typeface="Segoe UI" panose="020B0502040204020203" pitchFamily="34" charset="0"/>
                        </a:rPr>
                        <a:t> </a:t>
                      </a:r>
                    </a:p>
                    <a:p>
                      <a:pPr algn="ctr">
                        <a:lnSpc>
                          <a:spcPts val="1500"/>
                        </a:lnSpc>
                      </a:pPr>
                      <a:r>
                        <a:rPr lang="en-IN" sz="2000" b="1" dirty="0">
                          <a:latin typeface="Segoe UI" panose="020B0502040204020203" pitchFamily="34" charset="0"/>
                          <a:cs typeface="Segoe UI" panose="020B0502040204020203" pitchFamily="34" charset="0"/>
                        </a:rPr>
                        <a:t>(Week)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IN" sz="2000" b="1" dirty="0">
                          <a:latin typeface="Segoe UI" panose="020B0502040204020203" pitchFamily="34" charset="0"/>
                          <a:cs typeface="Segoe UI" panose="020B0502040204020203" pitchFamily="34" charset="0"/>
                        </a:rPr>
                        <a:t>Achieved </a:t>
                      </a:r>
                    </a:p>
                    <a:p>
                      <a:pPr algn="ctr">
                        <a:lnSpc>
                          <a:spcPts val="1500"/>
                        </a:lnSpc>
                      </a:pPr>
                      <a:endParaRPr lang="en-IN" sz="2000" b="1" dirty="0">
                        <a:latin typeface="Segoe UI" panose="020B0502040204020203" pitchFamily="34" charset="0"/>
                        <a:cs typeface="Segoe UI" panose="020B0502040204020203" pitchFamily="34" charset="0"/>
                      </a:endParaRPr>
                    </a:p>
                    <a:p>
                      <a:pPr algn="ctr">
                        <a:lnSpc>
                          <a:spcPts val="1500"/>
                        </a:lnSpc>
                      </a:pPr>
                      <a:r>
                        <a:rPr lang="en-IN" sz="2000" b="1" dirty="0">
                          <a:latin typeface="Segoe UI" panose="020B0502040204020203" pitchFamily="34" charset="0"/>
                          <a:cs typeface="Segoe UI" panose="020B0502040204020203" pitchFamily="34" charset="0"/>
                        </a:rPr>
                        <a:t>(Week)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IN" sz="2000" b="1" dirty="0">
                          <a:latin typeface="Segoe UI" panose="020B0502040204020203" pitchFamily="34" charset="0"/>
                          <a:cs typeface="Segoe UI" panose="020B0502040204020203" pitchFamily="34" charset="0"/>
                        </a:rPr>
                        <a:t>Budgeted </a:t>
                      </a:r>
                    </a:p>
                    <a:p>
                      <a:pPr algn="ctr">
                        <a:lnSpc>
                          <a:spcPts val="1500"/>
                        </a:lnSpc>
                      </a:pPr>
                      <a:endParaRPr lang="en-IN" sz="2000" b="1" dirty="0">
                        <a:latin typeface="Segoe UI" panose="020B0502040204020203" pitchFamily="34" charset="0"/>
                        <a:cs typeface="Segoe UI" panose="020B0502040204020203" pitchFamily="34" charset="0"/>
                      </a:endParaRPr>
                    </a:p>
                    <a:p>
                      <a:pPr algn="ctr">
                        <a:lnSpc>
                          <a:spcPts val="1500"/>
                        </a:lnSpc>
                      </a:pPr>
                      <a:r>
                        <a:rPr lang="en-IN" sz="2000" b="1" dirty="0">
                          <a:latin typeface="Segoe UI" panose="020B0502040204020203" pitchFamily="34" charset="0"/>
                          <a:cs typeface="Segoe UI" panose="020B0502040204020203" pitchFamily="34" charset="0"/>
                        </a:rPr>
                        <a:t>(To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US" sz="2000" b="1" dirty="0">
                          <a:latin typeface="Segoe UI" panose="020B0502040204020203" pitchFamily="34" charset="0"/>
                          <a:cs typeface="Segoe UI" panose="020B0502040204020203" pitchFamily="34" charset="0"/>
                        </a:rPr>
                        <a:t>Achieved </a:t>
                      </a:r>
                    </a:p>
                    <a:p>
                      <a:pPr algn="ctr">
                        <a:lnSpc>
                          <a:spcPts val="1500"/>
                        </a:lnSpc>
                      </a:pPr>
                      <a:endParaRPr lang="en-US" sz="2000" b="1" dirty="0">
                        <a:latin typeface="Segoe UI" panose="020B0502040204020203" pitchFamily="34" charset="0"/>
                        <a:cs typeface="Segoe UI" panose="020B0502040204020203" pitchFamily="34" charset="0"/>
                      </a:endParaRPr>
                    </a:p>
                    <a:p>
                      <a:pPr algn="ctr">
                        <a:lnSpc>
                          <a:spcPts val="1500"/>
                        </a:lnSpc>
                      </a:pPr>
                      <a:r>
                        <a:rPr lang="en-US" sz="2000" b="1" dirty="0">
                          <a:latin typeface="Segoe UI" panose="020B0502040204020203" pitchFamily="34" charset="0"/>
                          <a:cs typeface="Segoe UI" panose="020B0502040204020203" pitchFamily="34" charset="0"/>
                        </a:rPr>
                        <a:t>(To date)</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6579646"/>
                  </a:ext>
                </a:extLst>
              </a:tr>
              <a:tr h="404831">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Feed Stock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IN" sz="2000" b="0" i="0" u="none" strike="noStrike" dirty="0">
                          <a:solidFill>
                            <a:srgbClr val="000000"/>
                          </a:solidFill>
                          <a:effectLst/>
                          <a:latin typeface="Segoe UI" panose="020B0502040204020203" pitchFamily="34" charset="0"/>
                          <a:cs typeface="Segoe UI" panose="020B0502040204020203" pitchFamily="34" charset="0"/>
                        </a:rPr>
                        <a:t>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IN"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rgbClr val="000000"/>
                          </a:solidFill>
                          <a:effectLst/>
                          <a:latin typeface="Segoe UI" panose="020B0502040204020203" pitchFamily="34" charset="0"/>
                          <a:cs typeface="Segoe UI" panose="020B0502040204020203" pitchFamily="34" charset="0"/>
                        </a:rPr>
                        <a:t>Syrup/B-heavy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lnSpc>
                          <a:spcPts val="800"/>
                        </a:lnSpc>
                      </a:pPr>
                      <a:endParaRPr lang="en-IN"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868693"/>
                  </a:ext>
                </a:extLst>
              </a:tr>
              <a:tr h="709490">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Ethanol Prodn. ( In BL)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840000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832231.90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8160000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8526138.90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7293604"/>
                  </a:ext>
                </a:extLst>
              </a:tr>
              <a:tr h="792257">
                <a:tc>
                  <a:txBody>
                    <a:bodyPr/>
                    <a:lstStyle/>
                    <a:p>
                      <a:pPr algn="l" fontAlgn="b"/>
                      <a:r>
                        <a:rPr lang="en-IN" sz="2000" b="0" i="0" u="none" strike="noStrike" kern="1200" dirty="0">
                          <a:solidFill>
                            <a:srgbClr val="000000"/>
                          </a:solidFill>
                          <a:effectLst/>
                          <a:latin typeface="Segoe UI" panose="020B0502040204020203" pitchFamily="34" charset="0"/>
                          <a:ea typeface="+mn-ea"/>
                          <a:cs typeface="Segoe UI" panose="020B0502040204020203" pitchFamily="34" charset="0"/>
                        </a:rPr>
                        <a:t>  Steam consumed in (MT)</a:t>
                      </a:r>
                    </a:p>
                    <a:p>
                      <a:pPr algn="l" fontAlgn="b"/>
                      <a:endParaRPr lang="en-IN" sz="20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3444.0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3377.50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44045.40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34971.10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3560231"/>
                  </a:ext>
                </a:extLst>
              </a:tr>
              <a:tr h="769796">
                <a:tc>
                  <a:txBody>
                    <a:bodyPr/>
                    <a:lstStyle/>
                    <a:p>
                      <a:pPr algn="l" fontAlgn="b"/>
                      <a:r>
                        <a:rPr lang="en-IN" sz="2000" b="0" i="0" u="none" strike="noStrike" kern="1200" dirty="0">
                          <a:solidFill>
                            <a:srgbClr val="000000"/>
                          </a:solidFill>
                          <a:effectLst/>
                          <a:latin typeface="Segoe UI" panose="020B0502040204020203" pitchFamily="34" charset="0"/>
                          <a:ea typeface="+mn-ea"/>
                          <a:cs typeface="Segoe UI" panose="020B0502040204020203" pitchFamily="34" charset="0"/>
                        </a:rPr>
                        <a:t>  Steam consumed Kg/BL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4.02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0463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rgbClr val="000000"/>
                          </a:solidFill>
                          <a:effectLst/>
                          <a:latin typeface="Segoe UI" panose="020B0502040204020203" pitchFamily="34" charset="0"/>
                          <a:cs typeface="Segoe UI" panose="020B0502040204020203" pitchFamily="34" charset="0"/>
                        </a:rPr>
                        <a:t>  Power consumed in (Kwh)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443520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356600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5512320.0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3680523.0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786092"/>
                  </a:ext>
                </a:extLst>
              </a:tr>
              <a:tr h="72989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rgbClr val="000000"/>
                          </a:solidFill>
                          <a:effectLst/>
                          <a:latin typeface="Segoe UI" panose="020B0502040204020203" pitchFamily="34" charset="0"/>
                          <a:cs typeface="Segoe UI" panose="020B0502040204020203" pitchFamily="34" charset="0"/>
                        </a:rPr>
                        <a:t>  </a:t>
                      </a:r>
                      <a:r>
                        <a:rPr lang="en-IN" sz="2000" b="0" i="0" u="none" strike="noStrike" kern="1200" dirty="0">
                          <a:solidFill>
                            <a:srgbClr val="000000"/>
                          </a:solidFill>
                          <a:effectLst/>
                          <a:latin typeface="Segoe UI" panose="020B0502040204020203" pitchFamily="34" charset="0"/>
                          <a:ea typeface="+mn-ea"/>
                          <a:cs typeface="Segoe UI" panose="020B0502040204020203" pitchFamily="34" charset="0"/>
                        </a:rPr>
                        <a:t>Power consumed Kwh/BL</a:t>
                      </a:r>
                      <a:endParaRPr lang="en-IN" sz="20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0.528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0.434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0.528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0.432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0017305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C8484-FE79-90A5-BB5A-F2D3510694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D2E516-B561-1A5F-9B09-7DE7D1FEA211}"/>
              </a:ext>
            </a:extLst>
          </p:cNvPr>
          <p:cNvSpPr>
            <a:spLocks noGrp="1"/>
          </p:cNvSpPr>
          <p:nvPr>
            <p:ph type="sldNum" sz="quarter" idx="12"/>
          </p:nvPr>
        </p:nvSpPr>
        <p:spPr>
          <a:prstGeom prst="rect">
            <a:avLst/>
          </a:prstGeom>
        </p:spPr>
        <p:txBody>
          <a:bodyPr/>
          <a:lstStyle/>
          <a:p>
            <a:fld id="{B76B49FA-22BB-44F5-8EFA-E5C56FA3907E}" type="slidenum">
              <a:rPr lang="en-US" smtClean="0"/>
              <a:pPr/>
              <a:t>97</a:t>
            </a:fld>
            <a:endParaRPr lang="en-US" dirty="0"/>
          </a:p>
        </p:txBody>
      </p:sp>
      <p:sp>
        <p:nvSpPr>
          <p:cNvPr id="3" name="TextBox 4">
            <a:extLst>
              <a:ext uri="{FF2B5EF4-FFF2-40B4-BE49-F238E27FC236}">
                <a16:creationId xmlns:a16="http://schemas.microsoft.com/office/drawing/2014/main" id="{F2412B03-B9B1-DCCF-D4F2-3FE9277AC9ED}"/>
              </a:ext>
            </a:extLst>
          </p:cNvPr>
          <p:cNvSpPr txBox="1">
            <a:spLocks noChangeArrowheads="1"/>
          </p:cNvSpPr>
          <p:nvPr/>
        </p:nvSpPr>
        <p:spPr bwMode="auto">
          <a:xfrm>
            <a:off x="3429000" y="210979"/>
            <a:ext cx="5029200" cy="492443"/>
          </a:xfrm>
          <a:prstGeom prst="rect">
            <a:avLst/>
          </a:prstGeom>
        </p:spPr>
        <p:txBody>
          <a:bodyPr vert="horz" lIns="91440" tIns="45720" rIns="91440" bIns="45720" rtlCol="0" anchor="ctr">
            <a:noAutofit/>
          </a:bodyPr>
          <a:lstStyle>
            <a:defPPr>
              <a:defRPr lang="en-US"/>
            </a:defPPr>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US" sz="2800" dirty="0"/>
              <a:t>Analysis of Cane syrup received</a:t>
            </a:r>
            <a:endParaRPr lang="en-IN" sz="2800" dirty="0"/>
          </a:p>
        </p:txBody>
      </p:sp>
      <p:sp>
        <p:nvSpPr>
          <p:cNvPr id="5" name="Rectangle 3">
            <a:extLst>
              <a:ext uri="{FF2B5EF4-FFF2-40B4-BE49-F238E27FC236}">
                <a16:creationId xmlns:a16="http://schemas.microsoft.com/office/drawing/2014/main" id="{DFDF2A42-D746-E2C1-82AB-6FC4459A0663}"/>
              </a:ext>
            </a:extLst>
          </p:cNvPr>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sp>
        <p:nvSpPr>
          <p:cNvPr id="7" name="Rectangle 5">
            <a:extLst>
              <a:ext uri="{FF2B5EF4-FFF2-40B4-BE49-F238E27FC236}">
                <a16:creationId xmlns:a16="http://schemas.microsoft.com/office/drawing/2014/main" id="{021B0B3D-9121-592B-EE6C-43B322D4425C}"/>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326CB134-087B-83EC-62DC-7304C821F885}"/>
              </a:ext>
            </a:extLst>
          </p:cNvPr>
          <p:cNvGraphicFramePr>
            <a:graphicFrameLocks noGrp="1"/>
          </p:cNvGraphicFramePr>
          <p:nvPr/>
        </p:nvGraphicFramePr>
        <p:xfrm>
          <a:off x="533400" y="1524000"/>
          <a:ext cx="11201399" cy="4375831"/>
        </p:xfrm>
        <a:graphic>
          <a:graphicData uri="http://schemas.openxmlformats.org/drawingml/2006/table">
            <a:tbl>
              <a:tblPr firstRow="1" bandRow="1">
                <a:tableStyleId>{5C22544A-7EE6-4342-B048-85BDC9FD1C3A}</a:tableStyleId>
              </a:tblPr>
              <a:tblGrid>
                <a:gridCol w="2196353">
                  <a:extLst>
                    <a:ext uri="{9D8B030D-6E8A-4147-A177-3AD203B41FA5}">
                      <a16:colId xmlns:a16="http://schemas.microsoft.com/office/drawing/2014/main" val="3889048054"/>
                    </a:ext>
                  </a:extLst>
                </a:gridCol>
                <a:gridCol w="878540">
                  <a:extLst>
                    <a:ext uri="{9D8B030D-6E8A-4147-A177-3AD203B41FA5}">
                      <a16:colId xmlns:a16="http://schemas.microsoft.com/office/drawing/2014/main" val="3374905877"/>
                    </a:ext>
                  </a:extLst>
                </a:gridCol>
                <a:gridCol w="1391024">
                  <a:extLst>
                    <a:ext uri="{9D8B030D-6E8A-4147-A177-3AD203B41FA5}">
                      <a16:colId xmlns:a16="http://schemas.microsoft.com/office/drawing/2014/main" val="83677910"/>
                    </a:ext>
                  </a:extLst>
                </a:gridCol>
                <a:gridCol w="1171387">
                  <a:extLst>
                    <a:ext uri="{9D8B030D-6E8A-4147-A177-3AD203B41FA5}">
                      <a16:colId xmlns:a16="http://schemas.microsoft.com/office/drawing/2014/main" val="2288350336"/>
                    </a:ext>
                  </a:extLst>
                </a:gridCol>
                <a:gridCol w="1976718">
                  <a:extLst>
                    <a:ext uri="{9D8B030D-6E8A-4147-A177-3AD203B41FA5}">
                      <a16:colId xmlns:a16="http://schemas.microsoft.com/office/drawing/2014/main" val="1917891858"/>
                    </a:ext>
                  </a:extLst>
                </a:gridCol>
                <a:gridCol w="1830294">
                  <a:extLst>
                    <a:ext uri="{9D8B030D-6E8A-4147-A177-3AD203B41FA5}">
                      <a16:colId xmlns:a16="http://schemas.microsoft.com/office/drawing/2014/main" val="2197261104"/>
                    </a:ext>
                  </a:extLst>
                </a:gridCol>
                <a:gridCol w="1757083">
                  <a:extLst>
                    <a:ext uri="{9D8B030D-6E8A-4147-A177-3AD203B41FA5}">
                      <a16:colId xmlns:a16="http://schemas.microsoft.com/office/drawing/2014/main" val="2177121396"/>
                    </a:ext>
                  </a:extLst>
                </a:gridCol>
              </a:tblGrid>
              <a:tr h="320040">
                <a:tc>
                  <a:txBody>
                    <a:bodyPr/>
                    <a:lstStyle/>
                    <a:p>
                      <a:pPr marL="457200" marR="0" lvl="1" indent="0" algn="l" defTabSz="914400" rtl="0" eaLnBrk="1" fontAlgn="auto" latinLnBrk="0" hangingPunct="1">
                        <a:lnSpc>
                          <a:spcPts val="1500"/>
                        </a:lnSpc>
                        <a:spcBef>
                          <a:spcPts val="0"/>
                        </a:spcBef>
                        <a:spcAft>
                          <a:spcPts val="0"/>
                        </a:spcAft>
                        <a:buClrTx/>
                        <a:buSzTx/>
                        <a:buFontTx/>
                        <a:buNone/>
                        <a:tabLst/>
                        <a:defRPr/>
                      </a:pPr>
                      <a:endParaRPr lang="en-US" sz="2400" b="1" dirty="0">
                        <a:latin typeface="Segoe UI" panose="020B0502040204020203" pitchFamily="34" charset="0"/>
                        <a:cs typeface="Segoe UI" panose="020B0502040204020203" pitchFamily="34" charset="0"/>
                      </a:endParaRPr>
                    </a:p>
                    <a:p>
                      <a:pPr marL="457200" marR="0" lvl="1" indent="0" algn="l" defTabSz="914400" rtl="0" eaLnBrk="1" fontAlgn="auto" latinLnBrk="0" hangingPunct="1">
                        <a:lnSpc>
                          <a:spcPts val="1500"/>
                        </a:lnSpc>
                        <a:spcBef>
                          <a:spcPts val="0"/>
                        </a:spcBef>
                        <a:spcAft>
                          <a:spcPts val="0"/>
                        </a:spcAft>
                        <a:buClrTx/>
                        <a:buSzTx/>
                        <a:buFontTx/>
                        <a:buNone/>
                        <a:tabLst/>
                        <a:defRPr/>
                      </a:pPr>
                      <a:r>
                        <a:rPr lang="en-US" sz="2400" b="1" dirty="0">
                          <a:latin typeface="Segoe UI" panose="020B0502040204020203" pitchFamily="34" charset="0"/>
                          <a:cs typeface="Segoe UI" panose="020B0502040204020203" pitchFamily="34" charset="0"/>
                        </a:rPr>
                        <a:t>Particulars</a:t>
                      </a:r>
                      <a:endParaRPr lang="en-IN" sz="24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2">
                  <a:txBody>
                    <a:bodyPr/>
                    <a:lstStyle/>
                    <a:p>
                      <a:pPr algn="ctr">
                        <a:lnSpc>
                          <a:spcPts val="1500"/>
                        </a:lnSpc>
                      </a:pPr>
                      <a:r>
                        <a:rPr lang="en-IN" sz="2400" dirty="0">
                          <a:latin typeface="Segoe UI" panose="020B0502040204020203" pitchFamily="34" charset="0"/>
                          <a:cs typeface="Segoe UI" panose="020B0502040204020203" pitchFamily="34" charset="0"/>
                        </a:rPr>
                        <a:t>                          Current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dirty="0"/>
                    </a:p>
                  </a:txBody>
                  <a:tcPr/>
                </a:tc>
                <a:tc>
                  <a:txBody>
                    <a:bodyPr/>
                    <a:lstStyle/>
                    <a:p>
                      <a:pPr algn="ctr">
                        <a:lnSpc>
                          <a:spcPts val="1500"/>
                        </a:lnSpc>
                      </a:pPr>
                      <a:endParaRPr lang="en-IN" sz="24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3">
                  <a:txBody>
                    <a:bodyPr/>
                    <a:lstStyle/>
                    <a:p>
                      <a:pPr algn="ctr">
                        <a:lnSpc>
                          <a:spcPts val="1500"/>
                        </a:lnSpc>
                      </a:pPr>
                      <a:endParaRPr lang="en-IN" sz="2400" dirty="0">
                        <a:latin typeface="Segoe UI" panose="020B0502040204020203" pitchFamily="34" charset="0"/>
                        <a:cs typeface="Segoe UI" panose="020B0502040204020203" pitchFamily="34" charset="0"/>
                      </a:endParaRPr>
                    </a:p>
                    <a:p>
                      <a:pPr algn="ctr">
                        <a:lnSpc>
                          <a:spcPts val="1500"/>
                        </a:lnSpc>
                      </a:pPr>
                      <a:r>
                        <a:rPr lang="en-IN" sz="2400" dirty="0">
                          <a:latin typeface="Segoe UI" panose="020B0502040204020203" pitchFamily="34" charset="0"/>
                          <a:cs typeface="Segoe UI" panose="020B0502040204020203" pitchFamily="34" charset="0"/>
                        </a:rPr>
                        <a:t>Last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3837872547"/>
                  </a:ext>
                </a:extLst>
              </a:tr>
              <a:tr h="370592">
                <a:tc>
                  <a:txBody>
                    <a:bodyPr/>
                    <a:lstStyle/>
                    <a:p>
                      <a:pPr lvl="1">
                        <a:lnSpc>
                          <a:spcPts val="1500"/>
                        </a:lnSpc>
                      </a:pPr>
                      <a:endParaRPr lang="en-US" sz="20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956579646"/>
                  </a:ext>
                </a:extLst>
              </a:tr>
              <a:tr h="486372">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Date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Brix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pH</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TRS%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Brix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pH</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TRS%</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293604"/>
                  </a:ext>
                </a:extLst>
              </a:tr>
              <a:tr h="350789">
                <a:tc>
                  <a:txBody>
                    <a:bodyPr/>
                    <a:lstStyle/>
                    <a:p>
                      <a:pPr algn="ctr" fontAlgn="b"/>
                      <a:r>
                        <a:rPr lang="en-IN" sz="2000" b="0" i="0" u="none" strike="noStrike" dirty="0">
                          <a:solidFill>
                            <a:srgbClr val="000000"/>
                          </a:solidFill>
                          <a:effectLst/>
                          <a:latin typeface="Segoe UI" panose="020B0502040204020203" pitchFamily="34" charset="0"/>
                          <a:cs typeface="Segoe UI" panose="020B0502040204020203" pitchFamily="34" charset="0"/>
                        </a:rPr>
                        <a:t>28/12/2025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60.82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6.26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dirty="0">
                          <a:solidFill>
                            <a:srgbClr val="00B050"/>
                          </a:solidFill>
                          <a:effectLst/>
                          <a:latin typeface="Segoe UI" panose="020B0502040204020203" pitchFamily="34" charset="0"/>
                        </a:rPr>
                        <a:t>51.51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61.18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6.20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dirty="0">
                          <a:solidFill>
                            <a:schemeClr val="tx1"/>
                          </a:solidFill>
                          <a:effectLst/>
                          <a:latin typeface="Segoe UI" panose="020B0502040204020203" pitchFamily="34" charset="0"/>
                        </a:rPr>
                        <a:t>52.57</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3245321"/>
                  </a:ext>
                </a:extLst>
              </a:tr>
              <a:tr h="381000">
                <a:tc>
                  <a:txBody>
                    <a:bodyPr/>
                    <a:lstStyle/>
                    <a:p>
                      <a:pPr algn="ctr" fontAlgn="b"/>
                      <a:r>
                        <a:rPr lang="en-IN" sz="2000" b="0" i="0" u="none" strike="noStrike" dirty="0">
                          <a:solidFill>
                            <a:srgbClr val="000000"/>
                          </a:solidFill>
                          <a:effectLst/>
                          <a:latin typeface="Segoe UI" panose="020B0502040204020203" pitchFamily="34" charset="0"/>
                          <a:cs typeface="Segoe UI" panose="020B0502040204020203" pitchFamily="34" charset="0"/>
                        </a:rPr>
                        <a:t>29/12/2025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59.85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6.22</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51.00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60.47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6.25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51.00</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8005331"/>
                  </a:ext>
                </a:extLst>
              </a:tr>
              <a:tr h="381000">
                <a:tc>
                  <a:txBody>
                    <a:bodyPr/>
                    <a:lstStyle/>
                    <a:p>
                      <a:pPr algn="ctr" fontAlgn="b"/>
                      <a:r>
                        <a:rPr lang="en-IN" sz="2000" b="0" i="0" u="none" strike="noStrike" dirty="0">
                          <a:solidFill>
                            <a:srgbClr val="000000"/>
                          </a:solidFill>
                          <a:effectLst/>
                          <a:latin typeface="Segoe UI" panose="020B0502040204020203" pitchFamily="34" charset="0"/>
                          <a:cs typeface="Segoe UI" panose="020B0502040204020203" pitchFamily="34" charset="0"/>
                        </a:rPr>
                        <a:t>30/12/2025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59.58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6.26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51.51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60.47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6.20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50.50</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485776"/>
                  </a:ext>
                </a:extLst>
              </a:tr>
              <a:tr h="3810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rgbClr val="000000"/>
                          </a:solidFill>
                          <a:effectLst/>
                          <a:latin typeface="Segoe UI" panose="020B0502040204020203" pitchFamily="34" charset="0"/>
                          <a:cs typeface="Segoe UI" panose="020B0502040204020203" pitchFamily="34" charset="0"/>
                        </a:rPr>
                        <a:t>31/12/2025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60.64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6.27</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51.00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63.03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6.19</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50.50</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076318"/>
                  </a:ext>
                </a:extLst>
              </a:tr>
              <a:tr h="374868">
                <a:tc>
                  <a:txBody>
                    <a:bodyPr/>
                    <a:lstStyle/>
                    <a:p>
                      <a:pPr algn="ctr" fontAlgn="b"/>
                      <a:r>
                        <a:rPr lang="en-IN" sz="2000" b="0" i="0" u="none" strike="noStrike" dirty="0">
                          <a:solidFill>
                            <a:srgbClr val="000000"/>
                          </a:solidFill>
                          <a:effectLst/>
                          <a:latin typeface="Segoe UI" panose="020B0502040204020203" pitchFamily="34" charset="0"/>
                          <a:cs typeface="Segoe UI" panose="020B0502040204020203" pitchFamily="34" charset="0"/>
                        </a:rPr>
                        <a:t>01/01/2026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59.15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6.23</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51.00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61.22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6.26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51.00</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7158068"/>
                  </a:ext>
                </a:extLst>
              </a:tr>
              <a:tr h="381000">
                <a:tc>
                  <a:txBody>
                    <a:bodyPr/>
                    <a:lstStyle/>
                    <a:p>
                      <a:pPr algn="ctr" fontAlgn="b"/>
                      <a:r>
                        <a:rPr lang="en-IN" sz="2000" b="0" i="0" u="none" strike="noStrike" dirty="0">
                          <a:solidFill>
                            <a:srgbClr val="000000"/>
                          </a:solidFill>
                          <a:effectLst/>
                          <a:latin typeface="Segoe UI" panose="020B0502040204020203" pitchFamily="34" charset="0"/>
                          <a:cs typeface="Segoe UI" panose="020B0502040204020203" pitchFamily="34" charset="0"/>
                        </a:rPr>
                        <a:t>02/01/2026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58.88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6.21</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50.50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60.59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6.25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51.51</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035984"/>
                  </a:ext>
                </a:extLst>
              </a:tr>
              <a:tr h="374868">
                <a:tc>
                  <a:txBody>
                    <a:bodyPr/>
                    <a:lstStyle/>
                    <a:p>
                      <a:pPr algn="ctr" fontAlgn="b"/>
                      <a:r>
                        <a:rPr lang="en-IN" sz="2000" b="0" i="0" u="none" strike="noStrike" dirty="0">
                          <a:solidFill>
                            <a:srgbClr val="000000"/>
                          </a:solidFill>
                          <a:effectLst/>
                          <a:latin typeface="Segoe UI" panose="020B0502040204020203" pitchFamily="34" charset="0"/>
                          <a:cs typeface="Segoe UI" panose="020B0502040204020203" pitchFamily="34" charset="0"/>
                        </a:rPr>
                        <a:t>03/01/2026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61.70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6.27</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50.50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6.22</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51.51</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451846"/>
                  </a:ext>
                </a:extLst>
              </a:tr>
              <a:tr h="421902">
                <a:tc>
                  <a:txBody>
                    <a:bodyPr/>
                    <a:lstStyle/>
                    <a:p>
                      <a:pPr algn="ctr" fontAlgn="b"/>
                      <a:r>
                        <a:rPr lang="en-IN" sz="2000" b="1" i="0" u="none" strike="noStrike" dirty="0">
                          <a:solidFill>
                            <a:srgbClr val="000000"/>
                          </a:solidFill>
                          <a:effectLst/>
                          <a:latin typeface="Segoe UI" panose="020B0502040204020203" pitchFamily="34" charset="0"/>
                          <a:cs typeface="Segoe UI" panose="020B0502040204020203" pitchFamily="34" charset="0"/>
                        </a:rPr>
                        <a:t>Average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1" i="0" u="none" strike="noStrike" kern="1200" dirty="0">
                          <a:solidFill>
                            <a:srgbClr val="00B050"/>
                          </a:solidFill>
                          <a:latin typeface="Segoe UI" panose="020B0502040204020203" pitchFamily="34" charset="0"/>
                          <a:ea typeface="+mn-ea"/>
                          <a:cs typeface="Segoe UI" panose="020B0502040204020203" pitchFamily="34" charset="0"/>
                        </a:rPr>
                        <a:t>60.09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1" i="0" u="none" strike="noStrike" kern="1200" dirty="0">
                          <a:solidFill>
                            <a:srgbClr val="00B050"/>
                          </a:solidFill>
                          <a:latin typeface="Segoe UI" panose="020B0502040204020203" pitchFamily="34" charset="0"/>
                          <a:ea typeface="+mn-ea"/>
                          <a:cs typeface="Segoe UI" panose="020B0502040204020203" pitchFamily="34" charset="0"/>
                        </a:rPr>
                        <a:t>6.25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1" i="0" u="none" strike="noStrike" dirty="0">
                          <a:solidFill>
                            <a:srgbClr val="00B050"/>
                          </a:solidFill>
                          <a:effectLst/>
                          <a:latin typeface="Segoe UI" panose="020B0502040204020203" pitchFamily="34" charset="0"/>
                          <a:cs typeface="Segoe UI" panose="020B0502040204020203" pitchFamily="34" charset="0"/>
                        </a:rPr>
                        <a:t>51.00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1" i="0" u="none" strike="noStrike" kern="1200" dirty="0">
                          <a:solidFill>
                            <a:schemeClr val="tx1"/>
                          </a:solidFill>
                          <a:latin typeface="Segoe UI" panose="020B0502040204020203" pitchFamily="34" charset="0"/>
                          <a:ea typeface="+mn-ea"/>
                          <a:cs typeface="Segoe UI" panose="020B0502040204020203" pitchFamily="34" charset="0"/>
                        </a:rPr>
                        <a:t>61.02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1" i="0" u="none" strike="noStrike" kern="1200" dirty="0">
                          <a:solidFill>
                            <a:schemeClr val="tx1"/>
                          </a:solidFill>
                          <a:latin typeface="Segoe UI" panose="020B0502040204020203" pitchFamily="34" charset="0"/>
                          <a:ea typeface="+mn-ea"/>
                          <a:cs typeface="Segoe UI" panose="020B0502040204020203" pitchFamily="34" charset="0"/>
                        </a:rPr>
                        <a:t>6.22</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1" i="0" u="none" strike="noStrike" dirty="0">
                          <a:solidFill>
                            <a:schemeClr val="tx1"/>
                          </a:solidFill>
                          <a:effectLst/>
                          <a:latin typeface="Segoe UI" panose="020B0502040204020203" pitchFamily="34" charset="0"/>
                          <a:cs typeface="Segoe UI" panose="020B0502040204020203" pitchFamily="34" charset="0"/>
                        </a:rPr>
                        <a:t>51.22</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328461"/>
                  </a:ext>
                </a:extLst>
              </a:tr>
            </a:tbl>
          </a:graphicData>
        </a:graphic>
      </p:graphicFrame>
    </p:spTree>
    <p:extLst>
      <p:ext uri="{BB962C8B-B14F-4D97-AF65-F5344CB8AC3E}">
        <p14:creationId xmlns:p14="http://schemas.microsoft.com/office/powerpoint/2010/main" val="28317798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98</a:t>
            </a:fld>
            <a:endParaRPr lang="en-US"/>
          </a:p>
        </p:txBody>
      </p:sp>
      <p:sp>
        <p:nvSpPr>
          <p:cNvPr id="5" name="Title 4"/>
          <p:cNvSpPr>
            <a:spLocks noGrp="1"/>
          </p:cNvSpPr>
          <p:nvPr>
            <p:ph type="title"/>
          </p:nvPr>
        </p:nvSpPr>
        <p:spPr>
          <a:xfrm>
            <a:off x="3044144" y="160339"/>
            <a:ext cx="6045200" cy="609600"/>
          </a:xfrm>
        </p:spPr>
        <p:txBody>
          <a:bodyPr/>
          <a:lstStyle/>
          <a:p>
            <a:r>
              <a:rPr lang="en-IN" dirty="0"/>
              <a:t>TBT</a:t>
            </a:r>
          </a:p>
        </p:txBody>
      </p:sp>
      <p:sp>
        <p:nvSpPr>
          <p:cNvPr id="3" name="AutoShape 2" descr="Image pre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mage preview"/>
          <p:cNvSpPr>
            <a:spLocks noChangeAspect="1" noChangeArrowheads="1"/>
          </p:cNvSpPr>
          <p:nvPr/>
        </p:nvSpPr>
        <p:spPr bwMode="auto">
          <a:xfrm>
            <a:off x="421986"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Image preview"/>
          <p:cNvSpPr>
            <a:spLocks noChangeAspect="1" noChangeArrowheads="1"/>
          </p:cNvSpPr>
          <p:nvPr/>
        </p:nvSpPr>
        <p:spPr bwMode="auto">
          <a:xfrm>
            <a:off x="914400" y="2986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781" t="8184" r="2028" b="15780"/>
          <a:stretch/>
        </p:blipFill>
        <p:spPr>
          <a:xfrm>
            <a:off x="155574" y="1066800"/>
            <a:ext cx="5788026" cy="525780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578" r="3885"/>
          <a:stretch/>
        </p:blipFill>
        <p:spPr>
          <a:xfrm>
            <a:off x="6096000" y="1066800"/>
            <a:ext cx="5943600" cy="5257800"/>
          </a:xfrm>
          <a:prstGeom prst="rect">
            <a:avLst/>
          </a:prstGeom>
        </p:spPr>
      </p:pic>
    </p:spTree>
    <p:extLst>
      <p:ext uri="{BB962C8B-B14F-4D97-AF65-F5344CB8AC3E}">
        <p14:creationId xmlns:p14="http://schemas.microsoft.com/office/powerpoint/2010/main" val="42684457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99</a:t>
            </a:fld>
            <a:endParaRPr lang="en-US"/>
          </a:p>
        </p:txBody>
      </p:sp>
      <p:sp>
        <p:nvSpPr>
          <p:cNvPr id="5" name="Title 4"/>
          <p:cNvSpPr>
            <a:spLocks noGrp="1"/>
          </p:cNvSpPr>
          <p:nvPr>
            <p:ph type="title"/>
          </p:nvPr>
        </p:nvSpPr>
        <p:spPr>
          <a:xfrm>
            <a:off x="2971800" y="219479"/>
            <a:ext cx="6045200" cy="609600"/>
          </a:xfrm>
        </p:spPr>
        <p:txBody>
          <a:bodyPr/>
          <a:lstStyle/>
          <a:p>
            <a:r>
              <a:rPr lang="en-IN" dirty="0"/>
              <a:t>TBT Attendance</a:t>
            </a:r>
          </a:p>
        </p:txBody>
      </p:sp>
      <p:sp>
        <p:nvSpPr>
          <p:cNvPr id="3" name="AutoShape 2" descr="Image pre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mage preview"/>
          <p:cNvSpPr>
            <a:spLocks noChangeAspect="1" noChangeArrowheads="1"/>
          </p:cNvSpPr>
          <p:nvPr/>
        </p:nvSpPr>
        <p:spPr bwMode="auto">
          <a:xfrm>
            <a:off x="421986"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Image preview"/>
          <p:cNvSpPr>
            <a:spLocks noChangeAspect="1" noChangeArrowheads="1"/>
          </p:cNvSpPr>
          <p:nvPr/>
        </p:nvSpPr>
        <p:spPr bwMode="auto">
          <a:xfrm>
            <a:off x="914400" y="2986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4" y="1066800"/>
            <a:ext cx="5864226" cy="5257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066800"/>
            <a:ext cx="5867400" cy="5257800"/>
          </a:xfrm>
          <a:prstGeom prst="rect">
            <a:avLst/>
          </a:prstGeom>
        </p:spPr>
      </p:pic>
    </p:spTree>
    <p:extLst>
      <p:ext uri="{BB962C8B-B14F-4D97-AF65-F5344CB8AC3E}">
        <p14:creationId xmlns:p14="http://schemas.microsoft.com/office/powerpoint/2010/main" val="13518998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950*436"/>
  <p:tag name="TABLE_ENDDRAG_RECT" val="0*68*950*436"/>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227*418"/>
  <p:tag name="TABLE_ENDDRAG_RECT" val="728*73*227*4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DcR_SlideID>ea6477f2-fcac-4d04-982a-ad7b1eb3c057</DcR_SlideID>
</file>

<file path=customXml/itemProps1.xml><?xml version="1.0" encoding="utf-8"?>
<ds:datastoreItem xmlns:ds="http://schemas.openxmlformats.org/officeDocument/2006/customXml" ds:itemID="{9E14C147-37AD-44EF-A531-AE98223D99B6}">
  <ds:schemaRefs/>
</ds:datastoreItem>
</file>

<file path=docProps/app.xml><?xml version="1.0" encoding="utf-8"?>
<Properties xmlns="http://schemas.openxmlformats.org/officeDocument/2006/extended-properties" xmlns:vt="http://schemas.openxmlformats.org/officeDocument/2006/docPropsVTypes">
  <TotalTime>3143</TotalTime>
  <Words>11742</Words>
  <Application>Microsoft Office PowerPoint</Application>
  <PresentationFormat>Widescreen</PresentationFormat>
  <Paragraphs>4840</Paragraphs>
  <Slides>118</Slides>
  <Notes>64</Notes>
  <HiddenSlides>0</HiddenSlides>
  <MMClips>0</MMClips>
  <ScaleCrop>false</ScaleCrop>
  <HeadingPairs>
    <vt:vector size="10" baseType="variant">
      <vt:variant>
        <vt:lpstr>Fonts Used</vt:lpstr>
      </vt:variant>
      <vt:variant>
        <vt:i4>11</vt:i4>
      </vt:variant>
      <vt:variant>
        <vt:lpstr>Theme</vt:lpstr>
      </vt:variant>
      <vt:variant>
        <vt:i4>1</vt:i4>
      </vt:variant>
      <vt:variant>
        <vt:lpstr>Links</vt:lpstr>
      </vt:variant>
      <vt:variant>
        <vt:i4>9</vt:i4>
      </vt:variant>
      <vt:variant>
        <vt:lpstr>Embedded OLE Servers</vt:lpstr>
      </vt:variant>
      <vt:variant>
        <vt:i4>1</vt:i4>
      </vt:variant>
      <vt:variant>
        <vt:lpstr>Slide Titles</vt:lpstr>
      </vt:variant>
      <vt:variant>
        <vt:i4>118</vt:i4>
      </vt:variant>
    </vt:vector>
  </HeadingPairs>
  <TitlesOfParts>
    <vt:vector size="140" baseType="lpstr">
      <vt:lpstr>Aptos</vt:lpstr>
      <vt:lpstr>Aptos Narrow</vt:lpstr>
      <vt:lpstr>Arial</vt:lpstr>
      <vt:lpstr>Arial Narrow</vt:lpstr>
      <vt:lpstr>Calibri</vt:lpstr>
      <vt:lpstr>Courier New</vt:lpstr>
      <vt:lpstr>Nexa Heavy</vt:lpstr>
      <vt:lpstr>Segoe UI</vt:lpstr>
      <vt:lpstr>Trebuchet MS</vt:lpstr>
      <vt:lpstr>Tw Cen MT Condensed</vt:lpstr>
      <vt:lpstr>Wingdings</vt:lpstr>
      <vt:lpstr>Office Theme</vt:lpstr>
      <vt:lpstr>file:///\\192.168.102.110\data-all\V.P.%20Cane\WPR%20PPT\2026\Jan-26\05.01.2026\05%20Jan%2026%20Cane%20WPR%20PPT.xlsx!Cane%20supply%20tar%20vs%20achiv.!R3C1:R23C8</vt:lpstr>
      <vt:lpstr>file:///\\192.168.102.110\data-all\V.P.%20Cane\WPR%20PPT\2026\Jan-26\05.01.2026\05%20Jan%2026%20Cane%20WPR%20PPT.xlsx!IndVsSup!R2C1:R10C9</vt:lpstr>
      <vt:lpstr>file:///\\192.168.102.110\data-all\V.P.%20Cane\WPR%20PPT\2026\Jan-26\05.01.2026\05%20Jan%2026%20Cane%20WPR%20PPT.xlsx!Indent%20failure%20details%2023dec!Print_Area</vt:lpstr>
      <vt:lpstr>file:///\\192.168.102.110\data-all\V.P.%20Cane\WPR%20PPT\2026\Jan-26\05.01.2026\05%20Jan%2026%20Cane%20WPR%20PPT.xlsx!Highest%20indent%20failure%20(4)!R2C1:R50C19</vt:lpstr>
      <vt:lpstr>file:///\\192.168.102.110\data-all\V.P.%20Cane\WPR%20PPT\2026\Jan-26\05.01.2026\05%20Jan%2026%20Cane%20WPR%20PPT.xlsx!Sheet1!R1C1:R16C4</vt:lpstr>
      <vt:lpstr>file:///\\192.168.102.110\data-all\V.P.%20Cane\WPR%20PPT\2026\Jan-26\05.01.2026\05%20Jan%2026%20Cane%20WPR%20PPT.xlsx!sOIL%20SAMPLE%20&amp;%20lOADER%20PARTS!R7C9:R16C12</vt:lpstr>
      <vt:lpstr>file:///\\192.168.102.110\data-all\V.P.%20Cane\WPR%20PPT\2026\Jan-26\05.01.2026\05%20Jan%2026%20Cane%20WPR%20PPT.xlsx!Safety!R2C1:R6C10</vt:lpstr>
      <vt:lpstr>file:///\\192.168.102.110\data-all\V.P.%20Cane\WPR%20PPT\2025\Dec-25\01-12-2025%20-%20Copy%20-%20Copy%20-%20Copy%20-%20Copy\29%20Dec%2025%20Cane%20WPR%20PPT.xlsx!Indent%20failure%20details%2016dec!R3C1:R21C11</vt:lpstr>
      <vt:lpstr>file:///\\192.168.102.110\data-all\V.P.%20Cane\WPR%20PPT\2025\Dec-25\01-12-2025%20-%20Copy%20-%20Copy%20-%20Copy%20-%20Copy\29%20Dec%2025%20Cane%20WPR%20PPT.xlsx!Highest%20indent%20failure%20(3)!R2C1:R50C19</vt:lpstr>
      <vt:lpstr>Worksheet</vt:lpstr>
      <vt:lpstr>PowerPoint Presentation</vt:lpstr>
      <vt:lpstr>PowerPoint Presentation</vt:lpstr>
      <vt:lpstr>SPE Weekly Snapshot</vt:lpstr>
      <vt:lpstr>SPE Weekly Snapshot – Total Losses</vt:lpstr>
      <vt:lpstr>Comparison with Nearby as on 03.01.26</vt:lpstr>
      <vt:lpstr>PowerPoint Presentation</vt:lpstr>
      <vt:lpstr>Action Taken Report</vt:lpstr>
      <vt:lpstr>PowerPoint Presentation</vt:lpstr>
      <vt:lpstr>Indent, Yard Balance Vs Crushing (Lakh Qtls.) (03.01.26) </vt:lpstr>
      <vt:lpstr>Cane Purchase trend till 03 Jan 2026</vt:lpstr>
      <vt:lpstr>PoL Vs Recovery % (21.12.25 to 03.01.2026)</vt:lpstr>
      <vt:lpstr>Historical Recovery Trend Vs Current (Last 6 years)</vt:lpstr>
      <vt:lpstr>Indent Maturity (25.12.25 to 31.12.25)</vt:lpstr>
      <vt:lpstr>Average Vehicle Holding time at Purchase Center (28.12.25 to 03.01.26)</vt:lpstr>
      <vt:lpstr>Average Truck Holding Time at Purchase Centers (28.12.25 to 03.01.26)</vt:lpstr>
      <vt:lpstr>Zone wise Target V/S Cane supply 2025-26 up 03.01.2026</vt:lpstr>
      <vt:lpstr>Society Wise Indent And Supply (28.12.2025 to 03.01.26)</vt:lpstr>
      <vt:lpstr>Reason for failure of indent from 20.12.2025 to 26.12.2025</vt:lpstr>
      <vt:lpstr>Society &amp; village wise higher indent failure details 20.12.25 to 26.12.25 </vt:lpstr>
      <vt:lpstr>Reasons for indent failure details 17.12.25 to 23.12.25</vt:lpstr>
      <vt:lpstr>Comparative Pol in Cane of Neighboring Sugar Factories (03.01.26)</vt:lpstr>
      <vt:lpstr>Society wise new member register 2025-26</vt:lpstr>
      <vt:lpstr>CANE LOADER LOADING SHIFT WISE DETAILS</vt:lpstr>
      <vt:lpstr>CANE LOADER PERFORMANCE (28.12.25 to 03.01.26) </vt:lpstr>
      <vt:lpstr>CANE LOADER PARTS RECEIVED IN CANE OFFICE </vt:lpstr>
      <vt:lpstr>Yield Assessment(Ratoon) – 01 Nov 25 to 03 Jan 26</vt:lpstr>
      <vt:lpstr>Soil Sample Collection by Saksham App</vt:lpstr>
      <vt:lpstr>ROAD SAFETY (28.12.25 to 03.01.26)</vt:lpstr>
      <vt:lpstr>Call Center Update (28.12.25 to 03.01.26)</vt:lpstr>
      <vt:lpstr>Progress report of Saksham App installation as per Zonal Incharge till 03.01.2026</vt:lpstr>
      <vt:lpstr>Comparative Payment Figures of Neighboring Mills (As on 03.01.2026)</vt:lpstr>
      <vt:lpstr>KOLHU AND CRUSHERS cane crush in our allocated area</vt:lpstr>
      <vt:lpstr>R&amp;D farm was visited by the Resp. M.D. Sir along with his family.</vt:lpstr>
      <vt:lpstr>Truck drivers and growers are being given daily safety training for safe driving.</vt:lpstr>
      <vt:lpstr>Reason for failure of indent from 10.12.2025 to 16.12.2025</vt:lpstr>
      <vt:lpstr>Accidents</vt:lpstr>
      <vt:lpstr>Society &amp; village wise higher indent failure details 10.12.25 to 16.12.25 </vt:lpstr>
      <vt:lpstr>Reasons for indent failure details 10.12.25 to 16.12.25</vt:lpstr>
      <vt:lpstr>PowerPoint Presentation</vt:lpstr>
      <vt:lpstr>PowerPoint Presentation</vt:lpstr>
      <vt:lpstr>PowerPoint Presentation</vt:lpstr>
      <vt:lpstr>PowerPoint Presentation</vt:lpstr>
      <vt:lpstr>PowerPoint Presentation</vt:lpstr>
      <vt:lpstr>PowerPoint Presentation</vt:lpstr>
      <vt:lpstr>Stoppages, Actions &amp; RCA for the Week</vt:lpstr>
      <vt:lpstr>PowerPoint Presentation</vt:lpstr>
      <vt:lpstr>PowerPoint Presentation</vt:lpstr>
      <vt:lpstr>PowerPoint Presentation</vt:lpstr>
      <vt:lpstr>PowerPoint Presentation</vt:lpstr>
      <vt:lpstr>Stoppages Till 03.01.2026 CONPARETIVE SUMMARY - INCIDENCE REPORT OF MILL STOPPAGE </vt:lpstr>
      <vt:lpstr>PowerPoint Presentation</vt:lpstr>
      <vt:lpstr>Sugar Power Consumption Breakup ( MWH) 03.12.2025 to 27.12.2025</vt:lpstr>
      <vt:lpstr>Sugar Power Consumption Breakup ( MWH) Week 21.12.2025 to 27.12.2025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Outer Ring wall casting done &amp; inside Send filling &amp; Compaction work Under progress </vt:lpstr>
      <vt:lpstr>Mud Removal System –Decanter </vt:lpstr>
      <vt:lpstr>Mud Removal System –Decanter </vt:lpstr>
      <vt:lpstr>PowerPoint Presentation</vt:lpstr>
      <vt:lpstr>General Observation</vt:lpstr>
      <vt:lpstr>MRS Project – Work Progress and Delay Analysis </vt:lpstr>
      <vt:lpstr>                                    MRS Project-Tanks  </vt:lpstr>
      <vt:lpstr>                             MRS Project-Pumps &amp; Decanter  </vt:lpstr>
      <vt:lpstr>PowerPoint Presentation</vt:lpstr>
      <vt:lpstr>Weekly Sugar Production – DS House</vt:lpstr>
      <vt:lpstr>Weekly Sugar Production – RS House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OPERATIONAL PARAMETERS     30.85 MW PP (150 TPH BOILER)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TBT</vt:lpstr>
      <vt:lpstr>TBT Attendance</vt:lpstr>
      <vt:lpstr>PowerPoint Presentation</vt:lpstr>
      <vt:lpstr>PowerPoint Presentation</vt:lpstr>
      <vt:lpstr>PowerPoint Presentation</vt:lpstr>
      <vt:lpstr>Summary For Season 25-26   </vt:lpstr>
      <vt:lpstr>TOTAL LOSSES</vt:lpstr>
      <vt:lpstr>PowerPoint Presentation</vt:lpstr>
      <vt:lpstr>PowerPoint Presentation</vt:lpstr>
      <vt:lpstr>  KPI Target Vs Achieved </vt:lpstr>
      <vt:lpstr>Cane Crushed Data  Capacity Wise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Kuldeep Sharma</dc:creator>
  <cp:lastModifiedBy>Talha Parkar</cp:lastModifiedBy>
  <cp:revision>270</cp:revision>
  <cp:lastPrinted>2022-06-19T14:07:10Z</cp:lastPrinted>
  <dcterms:created xsi:type="dcterms:W3CDTF">2013-09-11T06:19:56Z</dcterms:created>
  <dcterms:modified xsi:type="dcterms:W3CDTF">2026-01-05T04:04:57Z</dcterms:modified>
</cp:coreProperties>
</file>